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147481517" r:id="rId5"/>
    <p:sldId id="2147483601" r:id="rId6"/>
    <p:sldId id="2147481503" r:id="rId7"/>
    <p:sldId id="2147483599" r:id="rId8"/>
    <p:sldId id="2147481514" r:id="rId9"/>
    <p:sldId id="2147481505" r:id="rId10"/>
    <p:sldId id="2147481487" r:id="rId11"/>
    <p:sldId id="2147481506" r:id="rId12"/>
    <p:sldId id="2147481484" r:id="rId13"/>
    <p:sldId id="2147481507" r:id="rId14"/>
    <p:sldId id="2147483586" r:id="rId15"/>
    <p:sldId id="2147481509" r:id="rId16"/>
    <p:sldId id="2147481494" r:id="rId17"/>
    <p:sldId id="2147481516" r:id="rId18"/>
    <p:sldId id="2147481508" r:id="rId19"/>
    <p:sldId id="2147481485" r:id="rId20"/>
    <p:sldId id="2147481515" r:id="rId21"/>
    <p:sldId id="2147483603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1E2"/>
    <a:srgbClr val="879CCD"/>
    <a:srgbClr val="4ABCB6"/>
    <a:srgbClr val="ECECFE"/>
    <a:srgbClr val="17939D"/>
    <a:srgbClr val="116A73"/>
    <a:srgbClr val="4988C7"/>
    <a:srgbClr val="1C3C91"/>
    <a:srgbClr val="879CCC"/>
    <a:srgbClr val="3A5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7" autoAdjust="0"/>
    <p:restoredTop sz="94055" autoAdjust="0"/>
  </p:normalViewPr>
  <p:slideViewPr>
    <p:cSldViewPr snapToGrid="0">
      <p:cViewPr varScale="1">
        <p:scale>
          <a:sx n="72" d="100"/>
          <a:sy n="72" d="100"/>
        </p:scale>
        <p:origin x="12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42C8E-EA43-4F7C-8FEB-ACE18F34B43C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E8ED8-C285-4A53-85C9-A3653769E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6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download/pdf/circ?id=45305&amp;utm_campaign=89485536-Communication%20des%20%C3%A9volutions&amp;utm_source=hs_email&amp;utm_medium=email&amp;_hsenc=p2ANqtz-917ns0ab9dIRtoDqV3VgNBtCH6DP2IvnlBa2LPiZ1gMIfatdIvQLlvc2QGw1jL6eSYGM2O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info.gouv.fr/organisation/delegation-interministerielle-a-l-hebergement-et-a-l-acces-au-logement/agir-contre-le-sans-abrisme?utm_campaign=89485536-Communication%20des%20%C3%A9volutions&amp;utm_source=hs_email&amp;utm_medium=email&amp;_hsenc=p2ANqtz-917ns0ab9dIRtoDqV3VgNBtCH6DP2IvnlBa2LPiZ1gMIfatdIvQLlvc2QGw1jL6eSYGM2O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Simplifier le travail quotidien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de tous les acteurs,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faciliter la saisie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des informations des ménages, et améliorer la lisibilité ainsi que la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sécurité des accès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aux données des personnes.</a:t>
            </a: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Cette version apporte de nouvelles fonctionnalités, parmi lesquelles :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r-FR" b="1" i="0" dirty="0">
              <a:solidFill>
                <a:srgbClr val="23496D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Ajout de l'onglet  "Projet du ménage" 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(ex "Evaluations") embarquant les données suivantes : besoins résidentiels spécifiques (BRS), besoins d'accompagnement (BA) et Notes sociales (projet d'accompagnement, projet résidentiel du ménage et rapport social)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Suppression de la préconisation Travailleur social 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contenu dans la demande Insertion (la préconisation SIAO est maintenue). L'onglet "Projet du ménage" vient en remplacement de cette dernière.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Renforcement des règles de confidentialité :</a:t>
            </a:r>
            <a:endParaRPr lang="fr-FR" b="0" i="0" dirty="0">
              <a:solidFill>
                <a:srgbClr val="23496D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Mise en place de la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suppression automatique des Notes sociales de plus de 2 ans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Nouvelles règles d'accès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aux dossiers des ménages et à aux notes sociales : en fonction des profils, et du statut des demandes</a:t>
            </a:r>
          </a:p>
          <a:p>
            <a:pPr marL="457200" lvl="1" indent="0" algn="l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E8ED8-C285-4A53-85C9-A3653769E21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1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Simplifier le travail quotidien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de tous les acteurs,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faciliter la saisie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des informations des ménages, et améliorer la lisibilité ainsi que la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sécurité des accès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aux données des personnes.</a:t>
            </a: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Ces évolutions ont été travaillées dans le cadre d'une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démarche d'amélioration continue des évaluations approfondies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, pour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renforcer la précision de leur contenu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et leur applicabilité telle que définie dans </a:t>
            </a:r>
            <a:r>
              <a:rPr lang="fr-FR" b="0" i="0" u="sng" dirty="0">
                <a:solidFill>
                  <a:srgbClr val="00A4BD"/>
                </a:solidFill>
                <a:effectLst/>
                <a:latin typeface="Arial" panose="020B0604020202020204" pitchFamily="34" charset="0"/>
                <a:hlinkClick r:id="rId3"/>
              </a:rPr>
              <a:t>l'Instruction SIAO du 31 mars 2022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ainsi que dans le guide : </a:t>
            </a:r>
            <a:r>
              <a:rPr lang="fr-FR" b="0" i="0" u="sng" dirty="0">
                <a:solidFill>
                  <a:srgbClr val="00A4BD"/>
                </a:solidFill>
                <a:effectLst/>
                <a:latin typeface="Arial" panose="020B0604020202020204" pitchFamily="34" charset="0"/>
                <a:hlinkClick r:id="rId4"/>
              </a:rPr>
              <a:t>#13 - Évaluer la situation des personnes sans-abri ou mal logées, hébergées ou logées de manière temporaire pour accélérer les parcours de la rue au logement</a:t>
            </a:r>
            <a:endParaRPr lang="fr-FR" b="0" i="0" dirty="0">
              <a:solidFill>
                <a:srgbClr val="23496D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/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Cette version apporte de nouvelles fonctionnalités, parmi lesquelles 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Ajout de l'onglet  "Projet du ménage" 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(ex "Evaluations") embarquant les données suivantes : besoins résidentiels spécifiques (BRS), besoins d'accompagnement (BA) et Notes sociales (projet d'accompagnement, projet résidentiel du ménage et rapport social)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Suppression de la préconisation Travailleur social 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contenu dans la demande Insertion (la préconisation SIAO est maintenue). L'onglet "Projet du ménage" vient en remplacement de cette dernière.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Renforcement des règles de confidentialité :</a:t>
            </a:r>
            <a:endParaRPr lang="fr-FR" b="0" i="0" dirty="0">
              <a:solidFill>
                <a:srgbClr val="23496D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Mise en place de la </a:t>
            </a: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suppression automatique des Notes sociales de plus de 2 ans</a:t>
            </a:r>
            <a:b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</a:br>
            <a:endParaRPr lang="fr-FR" b="0" i="0" dirty="0">
              <a:solidFill>
                <a:srgbClr val="23496D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Nouvelles règles d'accès</a:t>
            </a:r>
            <a:r>
              <a:rPr lang="fr-FR" b="0" i="0" dirty="0">
                <a:solidFill>
                  <a:srgbClr val="23496D"/>
                </a:solidFill>
                <a:effectLst/>
                <a:latin typeface="Arial" panose="020B0604020202020204" pitchFamily="34" charset="0"/>
              </a:rPr>
              <a:t> aux dossiers des ménages et à aux notes sociales : en fonction des profils, et du statut des demandes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E8ED8-C285-4A53-85C9-A3653769E21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299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avions indiqué une date de mise à dispo sur la Formation le 29 (demain), nous sommes contraint de la décaler d’une semaine pour raisons techniques</a:t>
            </a:r>
          </a:p>
          <a:p>
            <a:r>
              <a:rPr lang="fr-FR" dirty="0"/>
              <a:t>Tout sera dispo le 5 juin -&gt; indispo de la plateforme le matin jusqu’à 12h30, un mail va suivre pour informer les référents qui ne seraient pas présents aujourd’hui.</a:t>
            </a:r>
          </a:p>
          <a:p>
            <a:endParaRPr lang="fr-FR" dirty="0"/>
          </a:p>
          <a:p>
            <a:r>
              <a:rPr lang="fr-FR" dirty="0"/>
              <a:t>On revient aussi vers vous pour la MEP, sachant que nous visons à minima 3 semaines de dispo sur la FORMATION.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E8ED8-C285-4A53-85C9-A3653769E21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73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ma mémoire : https://jira.constellation.soprasteria.com/browse/SISIAO_RQM-12311</a:t>
            </a:r>
          </a:p>
          <a:p>
            <a:endParaRPr lang="fr-FR" dirty="0"/>
          </a:p>
          <a:p>
            <a:r>
              <a:rPr lang="fr-FR" dirty="0"/>
              <a:t>Retours icone EF trop proche de PVV</a:t>
            </a:r>
          </a:p>
          <a:p>
            <a:r>
              <a:rPr lang="fr-FR" dirty="0"/>
              <a:t>-&gt; Clarification des cartes </a:t>
            </a:r>
          </a:p>
          <a:p>
            <a:r>
              <a:rPr lang="fr-FR" dirty="0"/>
              <a:t>-&gt; Gain de place sur l’écran</a:t>
            </a:r>
          </a:p>
          <a:p>
            <a:endParaRPr lang="fr-FR" dirty="0"/>
          </a:p>
          <a:p>
            <a:r>
              <a:rPr lang="fr-FR" dirty="0"/>
              <a:t>Idem pour la SR 1 -&gt; on gagne en lisibilité en indiquant uniquement la grande famille (SR1) au lieu de la SR 2, illisible dans certains cas du fait de la taille max des cartes</a:t>
            </a:r>
          </a:p>
          <a:p>
            <a:endParaRPr lang="fr-FR" dirty="0"/>
          </a:p>
          <a:p>
            <a:r>
              <a:rPr lang="fr-FR" dirty="0"/>
              <a:t>Sondage porte sur le choix de </a:t>
            </a:r>
            <a:r>
              <a:rPr lang="fr-FR" b="1" dirty="0"/>
              <a:t>PVV x ou Violences</a:t>
            </a:r>
          </a:p>
          <a:p>
            <a:endParaRPr lang="fr-FR" b="1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E8ED8-C285-4A53-85C9-A3653769E21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029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fr-FR" dirty="0"/>
              <a:t>Diane / RGPD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E8ED8-C285-4A53-85C9-A3653769E21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21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2272636-0312-417E-8D5C-C17DB0635101}" type="datetime1">
              <a:rPr lang="fr-FR" smtClean="0"/>
              <a:t>01/06/2026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56C6D0AF-4542-412F-AEC5-908EC721C9C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37201" y="3511422"/>
            <a:ext cx="11232000" cy="847847"/>
          </a:xfrm>
          <a:prstGeom prst="rect">
            <a:avLst/>
          </a:prstGeom>
          <a:ln w="12700">
            <a:miter lim="400000"/>
          </a:ln>
        </p:spPr>
        <p:txBody>
          <a:bodyPr vert="horz" lIns="34289" tIns="72000" rIns="34289" bIns="36000" rtlCol="0" anchor="ctr" anchorCtr="0">
            <a:sp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fr-FR" sz="2667" b="1" kern="1200" dirty="0">
                <a:solidFill>
                  <a:schemeClr val="tx1"/>
                </a:solidFill>
                <a:latin typeface="Marianne" panose="02000000000000000000" pitchFamily="50" charset="0"/>
                <a:ea typeface="+mn-ea"/>
                <a:cs typeface="Arial" panose="020B0604020202020204" pitchFamily="34" charset="0"/>
              </a:defRPr>
            </a:lvl1pPr>
          </a:lstStyle>
          <a:p>
            <a:pPr defTabSz="1219139">
              <a:spcBef>
                <a:spcPts val="600"/>
              </a:spcBef>
            </a:pPr>
            <a:r>
              <a:rPr lang="fr-FR"/>
              <a:t>MODIFIEZ LE STYLE DU TITRE</a:t>
            </a:r>
            <a:br>
              <a:rPr lang="fr-FR"/>
            </a:br>
            <a:r>
              <a:rPr lang="fr-FR"/>
              <a:t>Sous-titre – Date</a:t>
            </a:r>
          </a:p>
        </p:txBody>
      </p:sp>
    </p:spTree>
    <p:extLst>
      <p:ext uri="{BB962C8B-B14F-4D97-AF65-F5344CB8AC3E}">
        <p14:creationId xmlns:p14="http://schemas.microsoft.com/office/powerpoint/2010/main" val="164771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A099E43-CA55-40F9-9B71-14447140643B}" type="datetime1">
              <a:rPr lang="fr-FR" cap="all" smtClean="0"/>
              <a:t>01/06/2026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145258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94436C-8B77-4A45-8397-62428C9B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>
              <a:defRPr lang="fr-FR" sz="2500"/>
            </a:lvl1pPr>
          </a:lstStyle>
          <a:p>
            <a:pPr lv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8344B0-1659-4216-9D5F-E6ADF94FE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28A02E-FD66-4281-A058-315723217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9A5FA2-7B51-407F-97E5-96B5392A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Google Shape;263;p17">
            <a:extLst>
              <a:ext uri="{FF2B5EF4-FFF2-40B4-BE49-F238E27FC236}">
                <a16:creationId xmlns:a16="http://schemas.microsoft.com/office/drawing/2014/main" id="{699FC4BC-B14F-42C9-B2A0-ADC9F81AC8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Google Shape;264;p17">
            <a:extLst>
              <a:ext uri="{FF2B5EF4-FFF2-40B4-BE49-F238E27FC236}">
                <a16:creationId xmlns:a16="http://schemas.microsoft.com/office/drawing/2014/main" id="{5C5F9242-D83B-4B8A-8AE2-E46CE793127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Google Shape;265;p17">
            <a:extLst>
              <a:ext uri="{FF2B5EF4-FFF2-40B4-BE49-F238E27FC236}">
                <a16:creationId xmlns:a16="http://schemas.microsoft.com/office/drawing/2014/main" id="{C31D3290-6AEA-4A27-B312-EE582C8C01F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Google Shape;266;p17">
            <a:extLst>
              <a:ext uri="{FF2B5EF4-FFF2-40B4-BE49-F238E27FC236}">
                <a16:creationId xmlns:a16="http://schemas.microsoft.com/office/drawing/2014/main" id="{B3D3ADF9-26D8-48BB-9C14-E3757AD225E7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73278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9147EE-B401-4D2D-902A-E6F0893A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31D7BA-BA93-4B65-A948-8A83FB1BC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4CBF6D-F726-4D9F-B32D-ACB70568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Google Shape;262;p17">
            <a:extLst>
              <a:ext uri="{FF2B5EF4-FFF2-40B4-BE49-F238E27FC236}">
                <a16:creationId xmlns:a16="http://schemas.microsoft.com/office/drawing/2014/main" id="{D351E0F4-FB71-4882-B825-694BBE6CFD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r-FR"/>
              <a:t>Modifiez le style du titre</a:t>
            </a:r>
            <a:endParaRPr dirty="0"/>
          </a:p>
        </p:txBody>
      </p:sp>
      <p:sp>
        <p:nvSpPr>
          <p:cNvPr id="8" name="Espace réservé du texte 9">
            <a:extLst>
              <a:ext uri="{FF2B5EF4-FFF2-40B4-BE49-F238E27FC236}">
                <a16:creationId xmlns:a16="http://schemas.microsoft.com/office/drawing/2014/main" id="{52497D62-6C51-438A-A596-B4A6F66BEB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0" indent="0" algn="r">
              <a:spcAft>
                <a:spcPts val="0"/>
              </a:spcAft>
              <a:buFont typeface="+mj-lt"/>
              <a:buNone/>
              <a:defRPr sz="1000" b="1"/>
            </a:lvl1pPr>
            <a:lvl2pPr marL="0" indent="0" algn="r">
              <a:spcBef>
                <a:spcPts val="0"/>
              </a:spcBef>
              <a:spcAft>
                <a:spcPts val="0"/>
              </a:spcAft>
              <a:buFont typeface="+mj-lt"/>
              <a:buNone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2582706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821EE-7D6C-49D3-BC07-976B5D844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 anchor="t">
            <a:sp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51A6BE-4350-49DA-86C1-AD4F6CF5B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64C677-3D1B-4D26-BB24-C8DA8837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ADDC24-6FAB-4C65-887B-2014B4AB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746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BE394B-1A15-4EBE-BC88-2708F8D6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997120-A293-4A47-A521-8080590A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1CF511-525F-4776-8E1E-897AECF2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026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ure d'éc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3CF717E-2288-4566-BF9F-1E51907F785E}"/>
              </a:ext>
            </a:extLst>
          </p:cNvPr>
          <p:cNvSpPr/>
          <p:nvPr userDrawn="1"/>
        </p:nvSpPr>
        <p:spPr>
          <a:xfrm>
            <a:off x="8592000" y="-4714"/>
            <a:ext cx="3600000" cy="6894195"/>
          </a:xfrm>
          <a:prstGeom prst="rect">
            <a:avLst/>
          </a:prstGeom>
          <a:solidFill>
            <a:srgbClr val="879CC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F821EE-7D6C-49D3-BC07-976B5D844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6480000" cy="387798"/>
          </a:xfrm>
        </p:spPr>
        <p:txBody>
          <a:bodyPr wrap="square" anchor="t">
            <a:sp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51A6BE-4350-49DA-86C1-AD4F6CF5B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64C677-3D1B-4D26-BB24-C8DA8837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ADDC24-6FAB-4C65-887B-2014B4AB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600A99E-EA93-4B1F-94F1-848BD004F1C9}"/>
              </a:ext>
            </a:extLst>
          </p:cNvPr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5C79307C-61D1-4423-951C-196C59398B9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68800" y="1299208"/>
            <a:ext cx="6523200" cy="4039199"/>
          </a:xfrm>
          <a:prstGeom prst="rect">
            <a:avLst/>
          </a:prstGeom>
          <a:solidFill>
            <a:schemeClr val="tx1"/>
          </a:solidFill>
          <a:effectLst>
            <a:innerShdw blurRad="152400">
              <a:prstClr val="black">
                <a:alpha val="15000"/>
              </a:prstClr>
            </a:innerShdw>
          </a:effectLst>
        </p:spPr>
        <p:txBody>
          <a:bodyPr lIns="0" tIns="0" rIns="0" bIns="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6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noProof="0" dirty="0"/>
              <a:t>Click </a:t>
            </a:r>
            <a:br>
              <a:rPr lang="en-US" noProof="0" dirty="0"/>
            </a:br>
            <a:r>
              <a:rPr lang="en-US" noProof="0" dirty="0"/>
              <a:t>to add </a:t>
            </a:r>
            <a:br>
              <a:rPr lang="en-US" noProof="0" dirty="0"/>
            </a:br>
            <a:r>
              <a:rPr lang="en-US" noProof="0" dirty="0"/>
              <a:t>a picture</a:t>
            </a:r>
          </a:p>
        </p:txBody>
      </p:sp>
    </p:spTree>
    <p:extLst>
      <p:ext uri="{BB962C8B-B14F-4D97-AF65-F5344CB8AC3E}">
        <p14:creationId xmlns:p14="http://schemas.microsoft.com/office/powerpoint/2010/main" val="1475797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4384B5-EBD3-4F66-8B62-AE9E8DE6C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390" y="3020075"/>
            <a:ext cx="9425220" cy="410433"/>
          </a:xfrm>
        </p:spPr>
        <p:txBody>
          <a:bodyPr vert="horz" wrap="square" lIns="0" tIns="0" rIns="0" bIns="0" rtlCol="0" anchor="ctr" anchorCtr="0">
            <a:spAutoFit/>
          </a:bodyPr>
          <a:lstStyle>
            <a:lvl1pPr>
              <a:defRPr lang="fr-FR" sz="2667" b="0">
                <a:solidFill>
                  <a:srgbClr val="273375"/>
                </a:solidFill>
                <a:latin typeface="Marianne ExtraBold" panose="02000000000000000000" pitchFamily="50" charset="0"/>
                <a:ea typeface="+mn-ea"/>
                <a:cs typeface="+mn-cs"/>
              </a:defRPr>
            </a:lvl1pPr>
          </a:lstStyle>
          <a:p>
            <a:pPr marL="0" lvl="0" indent="0" algn="ctr" defTabSz="1219140">
              <a:lnSpc>
                <a:spcPct val="100000"/>
              </a:lnSpc>
              <a:spcBef>
                <a:spcPts val="0"/>
              </a:spcBef>
              <a:spcAft>
                <a:spcPts val="667"/>
              </a:spcAft>
              <a:buFont typeface="Arial" pitchFamily="34" charset="0"/>
            </a:pPr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E004636-E493-4E47-A067-798B16199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339E65-D3EF-4C5C-B770-AA8B98F9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531857-2971-4F32-8932-11CB494E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1A58C1C1-2778-4530-A3FD-03AAA68366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" y="4921157"/>
            <a:ext cx="12192000" cy="720000"/>
          </a:xfrm>
          <a:solidFill>
            <a:srgbClr val="273375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lang="fr-FR" b="1" dirty="0">
                <a:solidFill>
                  <a:prstClr val="white"/>
                </a:solidFill>
                <a:latin typeface="Marianne" panose="02000000000000000000"/>
              </a:defRPr>
            </a:lvl1pPr>
          </a:lstStyle>
          <a:p>
            <a:pPr lvl="0" algn="ctr" defTabSz="1219140">
              <a:lnSpc>
                <a:spcPct val="90000"/>
              </a:lnSpc>
            </a:pPr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1657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 algn="r">
              <a:defRPr/>
            </a:lvl1pPr>
          </a:lstStyle>
          <a:p>
            <a:fld id="{12048095-3DDA-4C6F-96CC-65DF2CCB551F}" type="datetime1">
              <a:rPr lang="fr-FR" cap="all" smtClean="0"/>
              <a:pPr/>
              <a:t>01/06/2026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1218795"/>
          </a:xfrm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ts val="0"/>
              </a:spcAft>
              <a:defRPr sz="4400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00"/>
            </a:lvl2pPr>
          </a:lstStyle>
          <a:p>
            <a:pPr lvl="0"/>
            <a:r>
              <a:rPr lang="fr-FR" dirty="0"/>
              <a:t>AJOUTEZ </a:t>
            </a:r>
            <a:br>
              <a:rPr lang="fr-FR" dirty="0"/>
            </a:br>
            <a:r>
              <a:rPr lang="fr-FR" dirty="0"/>
              <a:t>UN 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E474A048-D5D3-43F4-A7E0-DF39E8CA7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0000" y="4500000"/>
            <a:ext cx="11232000" cy="369332"/>
          </a:xfrm>
        </p:spPr>
        <p:txBody>
          <a:bodyPr>
            <a:spAutoFit/>
          </a:bodyPr>
          <a:lstStyle>
            <a:lvl1pPr>
              <a:spcAft>
                <a:spcPts val="0"/>
              </a:spcAft>
              <a:defRPr sz="2400"/>
            </a:lvl1pPr>
          </a:lstStyle>
          <a:p>
            <a:pPr lvl="0"/>
            <a:r>
              <a:rPr lang="fr-FR" dirty="0"/>
              <a:t>Ajoutez un sous-titre</a:t>
            </a:r>
          </a:p>
        </p:txBody>
      </p:sp>
    </p:spTree>
    <p:extLst>
      <p:ext uri="{BB962C8B-B14F-4D97-AF65-F5344CB8AC3E}">
        <p14:creationId xmlns:p14="http://schemas.microsoft.com/office/powerpoint/2010/main" val="231423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ED08F3F-0DC2-4B88-8939-593ADA55AADE}" type="datetime1">
              <a:rPr lang="fr-FR" cap="all" smtClean="0"/>
              <a:t>01/06/2026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33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778F0F-DCE3-4F60-BC5B-516A47C459DB}"/>
              </a:ext>
            </a:extLst>
          </p:cNvPr>
          <p:cNvSpPr/>
          <p:nvPr userDrawn="1"/>
        </p:nvSpPr>
        <p:spPr>
          <a:xfrm>
            <a:off x="2" y="-4714"/>
            <a:ext cx="12204647" cy="6894195"/>
          </a:xfrm>
          <a:prstGeom prst="rect">
            <a:avLst/>
          </a:prstGeom>
          <a:solidFill>
            <a:srgbClr val="21215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algn="ctr" defTabSz="412730"/>
            <a:endParaRPr lang="fr-FR"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D9AFE09-8972-43A0-A3DC-1FF337620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871" y="2964431"/>
            <a:ext cx="6480000" cy="861775"/>
          </a:xfrm>
          <a:noFill/>
        </p:spPr>
        <p:txBody>
          <a:bodyPr wrap="square" lIns="90000" tIns="36000" rIns="90000" bIns="36000" anchor="ctr">
            <a:noAutofit/>
          </a:bodyPr>
          <a:lstStyle>
            <a:lvl1pPr>
              <a:defRPr lang="fr-FR" sz="4800" dirty="0">
                <a:solidFill>
                  <a:prstClr val="white"/>
                </a:solidFill>
                <a:latin typeface="Marianne" panose="02000000000000000000" pitchFamily="50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pPr marL="0" lvl="0" defTabSz="1828636"/>
            <a:r>
              <a:rPr lang="fr-FR" dirty="0"/>
              <a:t>Titre de section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3A738AB-454A-4785-9FBE-34135C2697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87087" y="2508778"/>
            <a:ext cx="2184400" cy="1723549"/>
          </a:xfrm>
        </p:spPr>
        <p:txBody>
          <a:bodyPr anchor="ctr">
            <a:spAutoFit/>
          </a:bodyPr>
          <a:lstStyle>
            <a:lvl1pPr algn="r">
              <a:spcAft>
                <a:spcPts val="0"/>
              </a:spcAft>
              <a:defRPr lang="fr-FR" sz="11200" b="1" kern="1200" dirty="0">
                <a:solidFill>
                  <a:srgbClr val="FFFFFF"/>
                </a:solidFill>
                <a:latin typeface="Marianne" panose="02000000000000000000" pitchFamily="50" charset="0"/>
                <a:ea typeface="Marianne" panose="02000000000000000000" pitchFamily="50" charset="0"/>
                <a:cs typeface="Marianne" panose="02000000000000000000" pitchFamily="50" charset="0"/>
              </a:defRPr>
            </a:lvl1pPr>
          </a:lstStyle>
          <a:p>
            <a:pPr lvl="0"/>
            <a:r>
              <a:rPr lang="fr-FR" dirty="0"/>
              <a:t>00</a:t>
            </a:r>
          </a:p>
        </p:txBody>
      </p:sp>
      <p:sp>
        <p:nvSpPr>
          <p:cNvPr id="6" name="Ligne">
            <a:extLst>
              <a:ext uri="{FF2B5EF4-FFF2-40B4-BE49-F238E27FC236}">
                <a16:creationId xmlns:a16="http://schemas.microsoft.com/office/drawing/2014/main" id="{BFC99351-1A0D-4270-A2AE-3AFE92C9A601}"/>
              </a:ext>
            </a:extLst>
          </p:cNvPr>
          <p:cNvSpPr/>
          <p:nvPr userDrawn="1"/>
        </p:nvSpPr>
        <p:spPr>
          <a:xfrm flipH="1">
            <a:off x="4679989" y="2832493"/>
            <a:ext cx="0" cy="1094875"/>
          </a:xfrm>
          <a:prstGeom prst="line">
            <a:avLst/>
          </a:prstGeom>
          <a:ln w="25400">
            <a:solidFill>
              <a:srgbClr val="FFFFFF"/>
            </a:solidFill>
            <a:prstDash val="sysDot"/>
            <a:miter lim="400000"/>
          </a:ln>
        </p:spPr>
        <p:txBody>
          <a:bodyPr lIns="0" tIns="0" rIns="0" bIns="0" anchor="ctr"/>
          <a:lstStyle/>
          <a:p>
            <a:pPr algn="ctr" defTabSz="41273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54726990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AC7C11D-FEF1-45D0-94DF-C413D3944C30}"/>
              </a:ext>
            </a:extLst>
          </p:cNvPr>
          <p:cNvSpPr/>
          <p:nvPr userDrawn="1"/>
        </p:nvSpPr>
        <p:spPr>
          <a:xfrm>
            <a:off x="0" y="3367144"/>
            <a:ext cx="12192001" cy="3490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EBA5A9-3CE7-4D28-81B6-2F0C798B798B}"/>
              </a:ext>
            </a:extLst>
          </p:cNvPr>
          <p:cNvSpPr/>
          <p:nvPr userDrawn="1"/>
        </p:nvSpPr>
        <p:spPr>
          <a:xfrm>
            <a:off x="0" y="3367145"/>
            <a:ext cx="12192001" cy="22912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1D5AABD-F548-4CE7-B165-57DA7A5FF9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999" y="3792763"/>
            <a:ext cx="11232000" cy="1440000"/>
          </a:xfrm>
        </p:spPr>
        <p:txBody>
          <a:bodyPr anchor="ctr"/>
          <a:lstStyle>
            <a:lvl1pPr>
              <a:defRPr sz="4800"/>
            </a:lvl1pPr>
          </a:lstStyle>
          <a:p>
            <a:r>
              <a:rPr lang="fr-FR" dirty="0"/>
              <a:t>Titre de section</a:t>
            </a:r>
          </a:p>
        </p:txBody>
      </p:sp>
    </p:spTree>
    <p:extLst>
      <p:ext uri="{BB962C8B-B14F-4D97-AF65-F5344CB8AC3E}">
        <p14:creationId xmlns:p14="http://schemas.microsoft.com/office/powerpoint/2010/main" val="158581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 +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AC7C11D-FEF1-45D0-94DF-C413D3944C30}"/>
              </a:ext>
            </a:extLst>
          </p:cNvPr>
          <p:cNvSpPr/>
          <p:nvPr userDrawn="1"/>
        </p:nvSpPr>
        <p:spPr>
          <a:xfrm>
            <a:off x="0" y="3367144"/>
            <a:ext cx="12192001" cy="3490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EBA5A9-3CE7-4D28-81B6-2F0C798B798B}"/>
              </a:ext>
            </a:extLst>
          </p:cNvPr>
          <p:cNvSpPr/>
          <p:nvPr userDrawn="1"/>
        </p:nvSpPr>
        <p:spPr>
          <a:xfrm>
            <a:off x="0" y="3367145"/>
            <a:ext cx="12192001" cy="22912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1D5AABD-F548-4CE7-B165-57DA7A5FF9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999" y="3870000"/>
            <a:ext cx="11232000" cy="664797"/>
          </a:xfrm>
        </p:spPr>
        <p:txBody>
          <a:bodyPr anchor="b">
            <a:spAutoFit/>
          </a:bodyPr>
          <a:lstStyle>
            <a:lvl1pPr>
              <a:defRPr sz="4800"/>
            </a:lvl1pPr>
          </a:lstStyle>
          <a:p>
            <a:r>
              <a:rPr lang="fr-FR" dirty="0"/>
              <a:t>Titre de section</a:t>
            </a:r>
          </a:p>
        </p:txBody>
      </p:sp>
      <p:sp>
        <p:nvSpPr>
          <p:cNvPr id="8" name="Espace réservé du texte 9">
            <a:extLst>
              <a:ext uri="{FF2B5EF4-FFF2-40B4-BE49-F238E27FC236}">
                <a16:creationId xmlns:a16="http://schemas.microsoft.com/office/drawing/2014/main" id="{1E28F617-1264-408A-A293-424D2E566C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999" y="4734000"/>
            <a:ext cx="11232000" cy="369332"/>
          </a:xfrm>
        </p:spPr>
        <p:txBody>
          <a:bodyPr>
            <a:spAutoFit/>
          </a:bodyPr>
          <a:lstStyle>
            <a:lvl1pPr>
              <a:spcAft>
                <a:spcPts val="0"/>
              </a:spcAft>
              <a:defRPr sz="2400"/>
            </a:lvl1pPr>
          </a:lstStyle>
          <a:p>
            <a:pPr lvl="0"/>
            <a:r>
              <a:rPr lang="fr-FR" dirty="0"/>
              <a:t>Ajoutez un sous-titre</a:t>
            </a:r>
          </a:p>
        </p:txBody>
      </p:sp>
    </p:spTree>
    <p:extLst>
      <p:ext uri="{BB962C8B-B14F-4D97-AF65-F5344CB8AC3E}">
        <p14:creationId xmlns:p14="http://schemas.microsoft.com/office/powerpoint/2010/main" val="324163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ACF6D6D-5A18-430A-BF56-90FB91A3960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317500">
            <a:solidFill>
              <a:srgbClr val="26257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097971D-594C-4A4C-B73D-983760801B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05" b="-1"/>
          <a:stretch/>
        </p:blipFill>
        <p:spPr bwMode="gray">
          <a:xfrm>
            <a:off x="384000" y="178594"/>
            <a:ext cx="960000" cy="685406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11E454A-F181-4F22-B48C-AEA7FDB050FD}"/>
              </a:ext>
            </a:extLst>
          </p:cNvPr>
          <p:cNvCxnSpPr>
            <a:cxnSpLocks/>
          </p:cNvCxnSpPr>
          <p:nvPr userDrawn="1"/>
        </p:nvCxnSpPr>
        <p:spPr>
          <a:xfrm>
            <a:off x="480000" y="4757738"/>
            <a:ext cx="720000" cy="0"/>
          </a:xfrm>
          <a:prstGeom prst="line">
            <a:avLst/>
          </a:prstGeom>
          <a:solidFill>
            <a:schemeClr val="bg1"/>
          </a:solidFill>
          <a:ln w="1524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A2BFF741-C708-48CF-8272-E4416976B5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999" y="3226199"/>
            <a:ext cx="11232000" cy="1329595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fr-FR" sz="4800" b="0" cap="all" baseline="0" dirty="0">
                <a:latin typeface="Marianne ExtraBold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Font typeface="Arial" pitchFamily="34" charset="0"/>
            </a:pPr>
            <a:r>
              <a:rPr lang="fr-FR" dirty="0"/>
              <a:t>Titre de </a:t>
            </a:r>
            <a:br>
              <a:rPr lang="fr-FR" dirty="0"/>
            </a:br>
            <a:r>
              <a:rPr lang="fr-FR" dirty="0"/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153596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821EE-7D6C-49D3-BC07-976B5D8444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1998" y="229335"/>
            <a:ext cx="6720002" cy="387798"/>
          </a:xfrm>
        </p:spPr>
        <p:txBody>
          <a:bodyPr wrap="square" anchor="t">
            <a:spAutoFit/>
          </a:bodyPr>
          <a:lstStyle>
            <a:lvl1pPr>
              <a:defRPr sz="2800"/>
            </a:lvl1pPr>
          </a:lstStyle>
          <a:p>
            <a:r>
              <a:rPr lang="fr-FR" dirty="0"/>
              <a:t>Ordre du jour</a:t>
            </a:r>
          </a:p>
        </p:txBody>
      </p:sp>
      <p:sp>
        <p:nvSpPr>
          <p:cNvPr id="7" name="Espace réservé de la date 2">
            <a:extLst>
              <a:ext uri="{FF2B5EF4-FFF2-40B4-BE49-F238E27FC236}">
                <a16:creationId xmlns:a16="http://schemas.microsoft.com/office/drawing/2014/main" id="{26E01E1D-D056-422D-8BE5-2A47EC9A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7A3B25EF-90D1-4183-A4A8-415BC46B79F1}" type="datetime1">
              <a:rPr lang="fr-FR" cap="all" smtClean="0"/>
              <a:t>01/06/2026</a:t>
            </a:fld>
            <a:endParaRPr lang="fr-FR" cap="all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BC35FDB7-6975-4F1D-8AED-83E8F37D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480000" y="6378000"/>
            <a:ext cx="7872000" cy="4800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0167284C-F611-48C7-A4C0-DA5E98E0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8352000" y="6378000"/>
            <a:ext cx="1800000" cy="4800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37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A3B25EF-90D1-4183-A4A8-415BC46B79F1}" type="datetime1">
              <a:rPr lang="fr-FR" cap="all" smtClean="0"/>
              <a:t>01/06/2026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426422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EB6523AD-AB6F-406F-A97E-50761564301F}" type="datetime1">
              <a:rPr lang="fr-FR" cap="all" smtClean="0"/>
              <a:pPr/>
              <a:t>01/06/2026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7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9" r:id="rId4"/>
    <p:sldLayoutId id="2147483675" r:id="rId5"/>
    <p:sldLayoutId id="2147483682" r:id="rId6"/>
    <p:sldLayoutId id="2147483681" r:id="rId7"/>
    <p:sldLayoutId id="2147483678" r:id="rId8"/>
    <p:sldLayoutId id="2147483663" r:id="rId9"/>
    <p:sldLayoutId id="2147483665" r:id="rId10"/>
    <p:sldLayoutId id="2147483677" r:id="rId11"/>
    <p:sldLayoutId id="2147483670" r:id="rId12"/>
    <p:sldLayoutId id="2147483676" r:id="rId13"/>
    <p:sldLayoutId id="2147483671" r:id="rId14"/>
    <p:sldLayoutId id="2147483683" r:id="rId15"/>
    <p:sldLayoutId id="2147483673" r:id="rId1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info.gouv.fr/organisation/delegation-interministerielle-a-l-hebergement-et-a-l-acces-au-logement/agir-contre-le-sans-abrisme" TargetMode="External"/><Relationship Id="rId5" Type="http://schemas.openxmlformats.org/officeDocument/2006/relationships/hyperlink" Target="https://www.legifrance.gouv.fr/download/pdf/circ?id=45305&amp;utm_campaign=89485536-Communication%20des%20%C3%A9volutions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77B4D-47CA-498A-8029-D70EB3B3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81F2D1-918B-42E8-AD20-54C42B25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8095-3DDA-4C6F-96CC-65DF2CCB551F}" type="datetime1">
              <a:rPr lang="fr-FR" cap="all" smtClean="0"/>
              <a:pPr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065989-2291-4C9B-8A71-C9E9EEC6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D07301-A648-4993-8CC7-3252CE31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5A9F50F-3308-4945-B00A-00AAEABDAD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00" y="3128061"/>
            <a:ext cx="11232000" cy="609398"/>
          </a:xfrm>
        </p:spPr>
        <p:txBody>
          <a:bodyPr/>
          <a:lstStyle/>
          <a:p>
            <a:r>
              <a:rPr lang="fr-FR" dirty="0"/>
              <a:t>Comité des Référents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D55DBB-CD12-4AE6-A8FB-8B139C0FA3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Mai 2026</a:t>
            </a:r>
          </a:p>
        </p:txBody>
      </p:sp>
    </p:spTree>
    <p:extLst>
      <p:ext uri="{BB962C8B-B14F-4D97-AF65-F5344CB8AC3E}">
        <p14:creationId xmlns:p14="http://schemas.microsoft.com/office/powerpoint/2010/main" val="1129020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Un nouvel environnement de prise en main des évolutions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8F9136E-68A8-4982-93FC-6970FD2F797A}"/>
              </a:ext>
            </a:extLst>
          </p:cNvPr>
          <p:cNvSpPr txBox="1"/>
          <p:nvPr/>
        </p:nvSpPr>
        <p:spPr>
          <a:xfrm>
            <a:off x="10677600" y="218189"/>
            <a:ext cx="1224966" cy="410090"/>
          </a:xfrm>
          <a:prstGeom prst="roundRect">
            <a:avLst>
              <a:gd name="adj" fmla="val 22154"/>
            </a:avLst>
          </a:prstGeom>
          <a:solidFill>
            <a:srgbClr val="17939D"/>
          </a:solidFill>
        </p:spPr>
        <p:txBody>
          <a:bodyPr wrap="none" lIns="72000" tIns="0" rIns="72000" bIns="720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À venir</a:t>
            </a:r>
          </a:p>
        </p:txBody>
      </p:sp>
    </p:spTree>
    <p:extLst>
      <p:ext uri="{BB962C8B-B14F-4D97-AF65-F5344CB8AC3E}">
        <p14:creationId xmlns:p14="http://schemas.microsoft.com/office/powerpoint/2010/main" val="1948636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61D52C-FD73-4E12-8EF6-3ADA7612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00" y="6378000"/>
            <a:ext cx="7872000" cy="480000"/>
          </a:xfrm>
        </p:spPr>
        <p:txBody>
          <a:bodyPr/>
          <a:lstStyle/>
          <a:p>
            <a:pPr defTabSz="914377"/>
            <a:r>
              <a:rPr lang="fr-FR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A2FC96-0CA8-419E-9FD3-B6FA6EEF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2000" y="6378000"/>
            <a:ext cx="1800000" cy="480000"/>
          </a:xfrm>
        </p:spPr>
        <p:txBody>
          <a:bodyPr/>
          <a:lstStyle/>
          <a:p>
            <a:pPr defTabSz="914377"/>
            <a:fld id="{733122C9-A0B9-462F-8757-0847AD287B63}" type="slidenum">
              <a:rPr lang="fr-FR">
                <a:solidFill>
                  <a:srgbClr val="000000"/>
                </a:solidFill>
              </a:rPr>
              <a:pPr defTabSz="914377"/>
              <a:t>11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096ACC2-B1B9-40EB-9503-53AB5E140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9" y="229335"/>
            <a:ext cx="10080000" cy="387799"/>
          </a:xfrm>
        </p:spPr>
        <p:txBody>
          <a:bodyPr/>
          <a:lstStyle/>
          <a:p>
            <a:r>
              <a:rPr lang="fr-FR" dirty="0"/>
              <a:t>N</a:t>
            </a:r>
            <a:r>
              <a:rPr lang="fr-FR" b="1" dirty="0"/>
              <a:t>ouvel environnement pour les référents</a:t>
            </a:r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C44E53-519A-4B65-8691-4BB25B75C412}"/>
              </a:ext>
            </a:extLst>
          </p:cNvPr>
          <p:cNvSpPr/>
          <p:nvPr/>
        </p:nvSpPr>
        <p:spPr>
          <a:xfrm>
            <a:off x="-1" y="1440000"/>
            <a:ext cx="12192001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0" tIns="144000" rIns="1080000" bIns="216000" rtlCol="0" anchor="ctr">
            <a:noAutofit/>
          </a:bodyPr>
          <a:lstStyle/>
          <a:p>
            <a:pPr defTabSz="914377" eaLnBrk="0" fontAlgn="base" hangingPunc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Permettre aux référents de découvrir les prochaines versions avant leur mise en production, afin de:</a:t>
            </a:r>
          </a:p>
          <a:p>
            <a:pPr marL="432000" indent="-288000" defTabSz="914377" fontAlgn="base">
              <a:lnSpc>
                <a:spcPct val="114000"/>
              </a:lnSpc>
              <a:spcBef>
                <a:spcPts val="600"/>
              </a:spcBef>
              <a:buSzPct val="125000"/>
              <a:buFont typeface="Police système Courant"/>
              <a:buChar char="▸"/>
              <a:defRPr/>
            </a:pPr>
            <a:r>
              <a:rPr lang="fr-FR" altLang="fr-FR" sz="1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Prendre en main </a:t>
            </a: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la nouvelle version</a:t>
            </a:r>
          </a:p>
          <a:p>
            <a:pPr marL="432000" indent="-288000" defTabSz="914377" fontAlgn="base">
              <a:lnSpc>
                <a:spcPct val="114000"/>
              </a:lnSpc>
              <a:spcBef>
                <a:spcPts val="600"/>
              </a:spcBef>
              <a:buSzPct val="125000"/>
              <a:buFont typeface="Police système Courant"/>
              <a:buChar char="▸"/>
              <a:defRPr/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Préparer les supports de </a:t>
            </a:r>
            <a:r>
              <a:rPr lang="fr-FR" altLang="fr-FR" sz="1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communication</a:t>
            </a:r>
          </a:p>
          <a:p>
            <a:pPr marL="432000" indent="-288000" defTabSz="914377" fontAlgn="base">
              <a:lnSpc>
                <a:spcPct val="114000"/>
              </a:lnSpc>
              <a:spcBef>
                <a:spcPts val="600"/>
              </a:spcBef>
              <a:buSzPct val="125000"/>
              <a:buFont typeface="Police système Courant"/>
              <a:buChar char="▸"/>
              <a:defRPr/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Mettre à jour les </a:t>
            </a:r>
            <a:r>
              <a:rPr lang="fr-FR" altLang="fr-FR" sz="1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parcours de formation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78BFDF8A-6B9F-49A1-B3BF-21D7DE5C4D7F}"/>
              </a:ext>
            </a:extLst>
          </p:cNvPr>
          <p:cNvGrpSpPr/>
          <p:nvPr/>
        </p:nvGrpSpPr>
        <p:grpSpPr>
          <a:xfrm>
            <a:off x="2048558" y="3672000"/>
            <a:ext cx="3925199" cy="1620000"/>
            <a:chOff x="479998" y="1332000"/>
            <a:chExt cx="3925199" cy="1620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21996BC-FCF0-4741-998A-4741888ABC18}"/>
                </a:ext>
              </a:extLst>
            </p:cNvPr>
            <p:cNvSpPr/>
            <p:nvPr/>
          </p:nvSpPr>
          <p:spPr>
            <a:xfrm>
              <a:off x="479998" y="1332000"/>
              <a:ext cx="3925199" cy="162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lnSpc>
                  <a:spcPct val="90000"/>
                </a:lnSpc>
              </a:pPr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DB6D22A1-94C8-4B27-8392-5C3DBDAE4654}"/>
                </a:ext>
              </a:extLst>
            </p:cNvPr>
            <p:cNvSpPr txBox="1"/>
            <p:nvPr/>
          </p:nvSpPr>
          <p:spPr>
            <a:xfrm>
              <a:off x="658799" y="1512000"/>
              <a:ext cx="606478" cy="233910"/>
            </a:xfrm>
            <a:prstGeom prst="rect">
              <a:avLst/>
            </a:prstGeom>
            <a:noFill/>
          </p:spPr>
          <p:txBody>
            <a:bodyPr wrap="none" lIns="18000" tIns="0" rIns="0" bIns="0" rtlCol="0" anchor="t">
              <a:spAutoFit/>
            </a:bodyPr>
            <a:lstStyle>
              <a:defPPr>
                <a:defRPr lang="fr-FR"/>
              </a:defPPr>
              <a:lvl1pPr>
                <a:lnSpc>
                  <a:spcPct val="95000"/>
                </a:lnSpc>
                <a:spcBef>
                  <a:spcPts val="300"/>
                </a:spcBef>
                <a:defRPr sz="1600" b="1">
                  <a:solidFill>
                    <a:srgbClr val="262572"/>
                  </a:solidFill>
                  <a:latin typeface="+mj-lt"/>
                </a:defRPr>
              </a:lvl1pPr>
            </a:lstStyle>
            <a:p>
              <a:pPr defTabSz="914377"/>
              <a:r>
                <a:rPr lang="fr-FR" dirty="0">
                  <a:latin typeface="Marianne"/>
                </a:rPr>
                <a:t>Accès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57811E6-47CB-4011-BD82-57FD27B94712}"/>
                </a:ext>
              </a:extLst>
            </p:cNvPr>
            <p:cNvSpPr txBox="1"/>
            <p:nvPr/>
          </p:nvSpPr>
          <p:spPr>
            <a:xfrm>
              <a:off x="658799" y="1931911"/>
              <a:ext cx="3564000" cy="78034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fr-FR"/>
              </a:defPPr>
              <a:lvl1pPr>
                <a:lnSpc>
                  <a:spcPct val="125000"/>
                </a:lnSpc>
                <a:spcBef>
                  <a:spcPts val="1800"/>
                </a:spcBef>
                <a:buSzPct val="125000"/>
                <a:defRPr sz="1200">
                  <a:solidFill>
                    <a:schemeClr val="tx1">
                      <a:lumMod val="85000"/>
                      <a:lumOff val="15000"/>
                    </a:schemeClr>
                  </a:solidFill>
                </a:defRPr>
              </a:lvl1pPr>
            </a:lstStyle>
            <a:p>
              <a:pPr defTabSz="914377"/>
              <a:r>
                <a:rPr lang="fr-FR" sz="14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</a:rPr>
                <a:t>Connexion via l’adresse mail du compte SI SIAO de production – comme pour l’environnement de Formation.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6D1C3712-EC2E-443C-A860-96381D14332B}"/>
              </a:ext>
            </a:extLst>
          </p:cNvPr>
          <p:cNvGrpSpPr/>
          <p:nvPr/>
        </p:nvGrpSpPr>
        <p:grpSpPr>
          <a:xfrm>
            <a:off x="6218243" y="3672000"/>
            <a:ext cx="3925199" cy="1620000"/>
            <a:chOff x="479998" y="1332000"/>
            <a:chExt cx="3925199" cy="1620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87915BE-306A-47F7-B19F-939123621ABE}"/>
                </a:ext>
              </a:extLst>
            </p:cNvPr>
            <p:cNvSpPr/>
            <p:nvPr/>
          </p:nvSpPr>
          <p:spPr>
            <a:xfrm>
              <a:off x="479998" y="1332000"/>
              <a:ext cx="3925199" cy="162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lnSpc>
                  <a:spcPct val="90000"/>
                </a:lnSpc>
              </a:pPr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8947A9A1-D94F-47E7-B6A2-8DDE065EBBD0}"/>
                </a:ext>
              </a:extLst>
            </p:cNvPr>
            <p:cNvSpPr txBox="1"/>
            <p:nvPr/>
          </p:nvSpPr>
          <p:spPr>
            <a:xfrm>
              <a:off x="658799" y="1512000"/>
              <a:ext cx="2350546" cy="233910"/>
            </a:xfrm>
            <a:prstGeom prst="rect">
              <a:avLst/>
            </a:prstGeom>
            <a:noFill/>
          </p:spPr>
          <p:txBody>
            <a:bodyPr wrap="none" lIns="18000" tIns="0" rIns="0" bIns="0" rtlCol="0" anchor="t">
              <a:spAutoFit/>
            </a:bodyPr>
            <a:lstStyle>
              <a:defPPr>
                <a:defRPr lang="fr-FR"/>
              </a:defPPr>
              <a:lvl1pPr>
                <a:lnSpc>
                  <a:spcPct val="95000"/>
                </a:lnSpc>
                <a:spcBef>
                  <a:spcPts val="300"/>
                </a:spcBef>
                <a:defRPr sz="1600" b="1">
                  <a:solidFill>
                    <a:srgbClr val="262572"/>
                  </a:solidFill>
                  <a:latin typeface="+mj-lt"/>
                </a:defRPr>
              </a:lvl1pPr>
            </a:lstStyle>
            <a:p>
              <a:pPr defTabSz="914377"/>
              <a:r>
                <a:rPr lang="fr-FR" dirty="0">
                  <a:latin typeface="Marianne"/>
                </a:rPr>
                <a:t>Projet en cours d’étude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53E404BC-9349-4A48-B026-A6B3EE956884}"/>
                </a:ext>
              </a:extLst>
            </p:cNvPr>
            <p:cNvSpPr txBox="1"/>
            <p:nvPr/>
          </p:nvSpPr>
          <p:spPr>
            <a:xfrm>
              <a:off x="658799" y="1931911"/>
              <a:ext cx="3564000" cy="78034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fr-FR"/>
              </a:defPPr>
              <a:lvl1pPr>
                <a:lnSpc>
                  <a:spcPct val="125000"/>
                </a:lnSpc>
                <a:spcBef>
                  <a:spcPts val="1800"/>
                </a:spcBef>
                <a:buSzPct val="125000"/>
                <a:defRPr sz="1200">
                  <a:solidFill>
                    <a:schemeClr val="tx1">
                      <a:lumMod val="85000"/>
                      <a:lumOff val="15000"/>
                    </a:schemeClr>
                  </a:solidFill>
                </a:defRPr>
              </a:lvl1pPr>
            </a:lstStyle>
            <a:p>
              <a:pPr defTabSz="914377"/>
              <a:r>
                <a:rPr lang="fr-FR" sz="14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</a:rPr>
                <a:t>Les études techniques sont en cours. </a:t>
              </a:r>
              <a:br>
                <a:rPr lang="fr-FR" sz="14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</a:rPr>
              </a:br>
              <a:r>
                <a:rPr lang="fr-FR" sz="14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</a:rPr>
                <a:t>La mise à disposition est prévue dans les prochains mois.</a:t>
              </a:r>
            </a:p>
          </p:txBody>
        </p:sp>
      </p:grpSp>
      <p:sp>
        <p:nvSpPr>
          <p:cNvPr id="30" name="ZoneTexte 29">
            <a:extLst>
              <a:ext uri="{FF2B5EF4-FFF2-40B4-BE49-F238E27FC236}">
                <a16:creationId xmlns:a16="http://schemas.microsoft.com/office/drawing/2014/main" id="{68336A5D-5BAC-4DC2-AE9E-B9E9EE84BCD7}"/>
              </a:ext>
            </a:extLst>
          </p:cNvPr>
          <p:cNvSpPr txBox="1"/>
          <p:nvPr/>
        </p:nvSpPr>
        <p:spPr>
          <a:xfrm>
            <a:off x="10677600" y="218189"/>
            <a:ext cx="1224966" cy="410090"/>
          </a:xfrm>
          <a:prstGeom prst="roundRect">
            <a:avLst>
              <a:gd name="adj" fmla="val 22154"/>
            </a:avLst>
          </a:prstGeom>
          <a:solidFill>
            <a:srgbClr val="17939D"/>
          </a:solidFill>
        </p:spPr>
        <p:txBody>
          <a:bodyPr wrap="none" lIns="72000" tIns="0" rIns="72000" bIns="720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À venir</a:t>
            </a:r>
          </a:p>
        </p:txBody>
      </p:sp>
      <p:sp>
        <p:nvSpPr>
          <p:cNvPr id="16" name="Espace réservé de la date 2">
            <a:extLst>
              <a:ext uri="{FF2B5EF4-FFF2-40B4-BE49-F238E27FC236}">
                <a16:creationId xmlns:a16="http://schemas.microsoft.com/office/drawing/2014/main" id="{A8C39135-B045-44A7-8D59-CD1CD346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fld id="{EB6523AD-AB6F-406F-A97E-50761564301F}" type="datetime1">
              <a:rPr lang="fr-FR" cap="all" smtClean="0"/>
              <a:pPr/>
              <a:t>01/06/2026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353532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Priorisation des prochaines évolutions</a:t>
            </a:r>
          </a:p>
        </p:txBody>
      </p:sp>
    </p:spTree>
    <p:extLst>
      <p:ext uri="{BB962C8B-B14F-4D97-AF65-F5344CB8AC3E}">
        <p14:creationId xmlns:p14="http://schemas.microsoft.com/office/powerpoint/2010/main" val="2503658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>
                <a:latin typeface="+mj-lt"/>
              </a:rPr>
              <a:t>01/06/2026</a:t>
            </a:fld>
            <a:endParaRPr lang="fr-FR" cap="all" dirty="0">
              <a:latin typeface="+mj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+mj-lt"/>
              </a:rPr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latin typeface="+mj-lt"/>
              </a:rPr>
              <a:pPr/>
              <a:t>13</a:t>
            </a:fld>
            <a:endParaRPr lang="fr-FR">
              <a:latin typeface="+mj-lt"/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/>
          <a:lstStyle/>
          <a:p>
            <a:r>
              <a:rPr lang="fr-FR" b="1" dirty="0"/>
              <a:t>Sondage sur les prochaines évolutions à prioriser 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6C31C25-8220-4E74-A6FC-93E065AD9530}"/>
              </a:ext>
            </a:extLst>
          </p:cNvPr>
          <p:cNvSpPr txBox="1"/>
          <p:nvPr/>
        </p:nvSpPr>
        <p:spPr>
          <a:xfrm>
            <a:off x="479999" y="1811987"/>
            <a:ext cx="1119273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Objectif</a:t>
            </a:r>
            <a:r>
              <a:rPr lang="fr-FR" dirty="0"/>
              <a:t> </a:t>
            </a:r>
          </a:p>
          <a:p>
            <a:r>
              <a:rPr lang="fr-FR" sz="1600" dirty="0"/>
              <a:t>Prioriser certains tickets techniques en s'appuyant sur la perception terrain des référents, à travers un sondage.</a:t>
            </a:r>
          </a:p>
          <a:p>
            <a:endParaRPr lang="fr-FR" dirty="0"/>
          </a:p>
          <a:p>
            <a:r>
              <a:rPr lang="fr-FR" b="1" dirty="0"/>
              <a:t>Contexte</a:t>
            </a:r>
            <a:r>
              <a:rPr lang="fr-FR" dirty="0"/>
              <a:t> </a:t>
            </a:r>
          </a:p>
          <a:p>
            <a:r>
              <a:rPr lang="fr-FR" sz="1600" dirty="0"/>
              <a:t>Les tickets soumis au vote sont des demandes d'évolution remontées via le support entre janvier et mai 2026.</a:t>
            </a:r>
          </a:p>
          <a:p>
            <a:endParaRPr lang="fr-FR" dirty="0"/>
          </a:p>
          <a:p>
            <a:r>
              <a:rPr lang="fr-FR" b="1" dirty="0"/>
              <a:t>Méthode</a:t>
            </a:r>
            <a:r>
              <a:rPr lang="fr-FR" dirty="0"/>
              <a:t> </a:t>
            </a:r>
          </a:p>
          <a:p>
            <a:r>
              <a:rPr lang="fr-FR" sz="1600" dirty="0"/>
              <a:t>Le sondage se compose d'une unique question à choix multiple. Les 8 tickets du backlog sont présentés et chaque référent est invité à sélectionner les </a:t>
            </a:r>
            <a:r>
              <a:rPr lang="fr-FR" sz="1600" b="1" dirty="0"/>
              <a:t>3 qu'il juge les plus prioritaires</a:t>
            </a:r>
            <a:r>
              <a:rPr lang="fr-FR" sz="1600" dirty="0"/>
              <a:t>.</a:t>
            </a:r>
          </a:p>
          <a:p>
            <a:endParaRPr lang="fr-FR" b="1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81C01B-7490-4077-9B14-3040E10DB09C}"/>
              </a:ext>
            </a:extLst>
          </p:cNvPr>
          <p:cNvSpPr txBox="1"/>
          <p:nvPr/>
        </p:nvSpPr>
        <p:spPr>
          <a:xfrm>
            <a:off x="10454775" y="218189"/>
            <a:ext cx="1447791" cy="410090"/>
          </a:xfrm>
          <a:prstGeom prst="roundRect">
            <a:avLst>
              <a:gd name="adj" fmla="val 22154"/>
            </a:avLst>
          </a:prstGeom>
          <a:solidFill>
            <a:srgbClr val="4ABCB6"/>
          </a:solidFill>
        </p:spPr>
        <p:txBody>
          <a:bodyPr wrap="none" lIns="72000" tIns="0" rIns="72000" bIns="7200" anchor="ctr">
            <a:spAutoFit/>
          </a:bodyPr>
          <a:lstStyle/>
          <a:p>
            <a:pPr algn="r"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Sondage</a:t>
            </a:r>
          </a:p>
        </p:txBody>
      </p:sp>
    </p:spTree>
    <p:extLst>
      <p:ext uri="{BB962C8B-B14F-4D97-AF65-F5344CB8AC3E}">
        <p14:creationId xmlns:p14="http://schemas.microsoft.com/office/powerpoint/2010/main" val="3384271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AC67453-B356-45B1-AA9E-51AE99351068}"/>
              </a:ext>
            </a:extLst>
          </p:cNvPr>
          <p:cNvSpPr/>
          <p:nvPr/>
        </p:nvSpPr>
        <p:spPr>
          <a:xfrm>
            <a:off x="93133" y="5457901"/>
            <a:ext cx="4519082" cy="815899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>
                <a:latin typeface="+mj-lt"/>
              </a:rPr>
              <a:t>01/06/2026</a:t>
            </a:fld>
            <a:endParaRPr lang="fr-FR" cap="all" dirty="0">
              <a:latin typeface="+mj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+mj-lt"/>
              </a:rPr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latin typeface="+mj-lt"/>
              </a:rPr>
              <a:pPr/>
              <a:t>14</a:t>
            </a:fld>
            <a:endParaRPr lang="fr-FR">
              <a:latin typeface="+mj-lt"/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/>
          <a:lstStyle/>
          <a:p>
            <a:r>
              <a:rPr lang="fr-FR" b="1" dirty="0"/>
              <a:t>Sondage sur les prochaines évolutions à prioriser </a:t>
            </a:r>
            <a:endParaRPr lang="fr-FR" dirty="0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2CF5D75D-2270-4170-A4F2-7A97592C3FE9}"/>
              </a:ext>
            </a:extLst>
          </p:cNvPr>
          <p:cNvSpPr/>
          <p:nvPr/>
        </p:nvSpPr>
        <p:spPr>
          <a:xfrm>
            <a:off x="179920" y="5771835"/>
            <a:ext cx="2078565" cy="1987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800" b="1" dirty="0">
                <a:solidFill>
                  <a:srgbClr val="ECECFE"/>
                </a:solidFill>
                <a:latin typeface="+mj-lt"/>
              </a:rPr>
              <a:t>NOTIFICATIONS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A3825DE1-6459-4A65-A0F4-B31EB2FC2AE7}"/>
              </a:ext>
            </a:extLst>
          </p:cNvPr>
          <p:cNvSpPr/>
          <p:nvPr/>
        </p:nvSpPr>
        <p:spPr>
          <a:xfrm>
            <a:off x="179919" y="5996272"/>
            <a:ext cx="2078565" cy="198701"/>
          </a:xfrm>
          <a:prstGeom prst="roundRect">
            <a:avLst/>
          </a:prstGeom>
          <a:solidFill>
            <a:srgbClr val="879C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800" b="1" dirty="0">
                <a:solidFill>
                  <a:srgbClr val="ECECFE"/>
                </a:solidFill>
                <a:latin typeface="+mj-lt"/>
              </a:rPr>
              <a:t>MÉNAGE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33353515-3389-4295-994C-6A3DAA054FC5}"/>
              </a:ext>
            </a:extLst>
          </p:cNvPr>
          <p:cNvSpPr/>
          <p:nvPr/>
        </p:nvSpPr>
        <p:spPr>
          <a:xfrm>
            <a:off x="2364321" y="5771835"/>
            <a:ext cx="2078565" cy="19553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800" b="1" dirty="0">
                <a:solidFill>
                  <a:srgbClr val="ECECFE"/>
                </a:solidFill>
                <a:latin typeface="+mj-lt"/>
              </a:rPr>
              <a:t>DEMANDES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9D676BF4-2630-473E-87CA-B14397B92565}"/>
              </a:ext>
            </a:extLst>
          </p:cNvPr>
          <p:cNvGrpSpPr/>
          <p:nvPr/>
        </p:nvGrpSpPr>
        <p:grpSpPr>
          <a:xfrm>
            <a:off x="471756" y="1358868"/>
            <a:ext cx="2078565" cy="1419833"/>
            <a:chOff x="179921" y="1358868"/>
            <a:chExt cx="2078565" cy="141983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EB789A5-1D72-4924-A92E-5F3D4007EAFD}"/>
                </a:ext>
              </a:extLst>
            </p:cNvPr>
            <p:cNvSpPr/>
            <p:nvPr/>
          </p:nvSpPr>
          <p:spPr>
            <a:xfrm>
              <a:off x="179921" y="1358868"/>
              <a:ext cx="2078565" cy="141983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30" name="Rectangle : coins arrondis 29">
              <a:extLst>
                <a:ext uri="{FF2B5EF4-FFF2-40B4-BE49-F238E27FC236}">
                  <a16:creationId xmlns:a16="http://schemas.microsoft.com/office/drawing/2014/main" id="{CEC5CAF6-7012-495A-969D-4C938A9D87DF}"/>
                </a:ext>
              </a:extLst>
            </p:cNvPr>
            <p:cNvSpPr/>
            <p:nvPr/>
          </p:nvSpPr>
          <p:spPr>
            <a:xfrm>
              <a:off x="264586" y="1476103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j-lt"/>
                </a:rPr>
                <a:t>13109</a:t>
              </a:r>
              <a:endParaRPr lang="fr-F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endParaRPr>
            </a:p>
          </p:txBody>
        </p:sp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F12776DD-CB94-42FF-B9CE-34BC8512E2C8}"/>
                </a:ext>
              </a:extLst>
            </p:cNvPr>
            <p:cNvSpPr/>
            <p:nvPr/>
          </p:nvSpPr>
          <p:spPr>
            <a:xfrm>
              <a:off x="264586" y="1778129"/>
              <a:ext cx="1909234" cy="880404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j-lt"/>
                </a:rPr>
                <a:t>Notification à l’OP SIAO pour toutes demandes MAJ par l’UPA </a:t>
              </a:r>
            </a:p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j-lt"/>
                </a:rPr>
                <a:t>(hors statut MAJ)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35E6597C-3185-40C2-86C1-D09CC2C6E092}"/>
              </a:ext>
            </a:extLst>
          </p:cNvPr>
          <p:cNvGrpSpPr/>
          <p:nvPr/>
        </p:nvGrpSpPr>
        <p:grpSpPr>
          <a:xfrm>
            <a:off x="6500734" y="1358868"/>
            <a:ext cx="2078565" cy="1419833"/>
            <a:chOff x="5043731" y="1358868"/>
            <a:chExt cx="2078565" cy="141983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D8CA666-C9FB-41A5-9EC6-8277590A1645}"/>
                </a:ext>
              </a:extLst>
            </p:cNvPr>
            <p:cNvSpPr/>
            <p:nvPr/>
          </p:nvSpPr>
          <p:spPr>
            <a:xfrm>
              <a:off x="5043731" y="1358868"/>
              <a:ext cx="2078565" cy="141983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39" name="Rectangle : coins arrondis 38">
              <a:extLst>
                <a:ext uri="{FF2B5EF4-FFF2-40B4-BE49-F238E27FC236}">
                  <a16:creationId xmlns:a16="http://schemas.microsoft.com/office/drawing/2014/main" id="{2740C2D9-10BE-40D4-96B0-F1A803B54DB4}"/>
                </a:ext>
              </a:extLst>
            </p:cNvPr>
            <p:cNvSpPr/>
            <p:nvPr/>
          </p:nvSpPr>
          <p:spPr>
            <a:xfrm>
              <a:off x="5128396" y="1476103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12395</a:t>
              </a:r>
            </a:p>
          </p:txBody>
        </p:sp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5CF517E3-1EB6-493C-94EC-8CB6D0E6873A}"/>
                </a:ext>
              </a:extLst>
            </p:cNvPr>
            <p:cNvSpPr/>
            <p:nvPr/>
          </p:nvSpPr>
          <p:spPr>
            <a:xfrm>
              <a:off x="5128396" y="1778129"/>
              <a:ext cx="1909234" cy="880404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Agir sur les demandes orientées vers</a:t>
              </a:r>
            </a:p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(suppression)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5911049-6DD5-4878-A7AD-39832313E77B}"/>
              </a:ext>
            </a:extLst>
          </p:cNvPr>
          <p:cNvGrpSpPr/>
          <p:nvPr/>
        </p:nvGrpSpPr>
        <p:grpSpPr>
          <a:xfrm>
            <a:off x="3484080" y="1358868"/>
            <a:ext cx="2078565" cy="1419833"/>
            <a:chOff x="2618316" y="1358868"/>
            <a:chExt cx="2078565" cy="1419833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75BE0B5B-FD23-4D6B-96C8-09045D4D0423}"/>
                </a:ext>
              </a:extLst>
            </p:cNvPr>
            <p:cNvSpPr/>
            <p:nvPr/>
          </p:nvSpPr>
          <p:spPr>
            <a:xfrm>
              <a:off x="2618316" y="1358868"/>
              <a:ext cx="2078565" cy="1419833"/>
            </a:xfrm>
            <a:prstGeom prst="rect">
              <a:avLst/>
            </a:prstGeom>
            <a:solidFill>
              <a:srgbClr val="879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60" name="Rectangle : coins arrondis 59">
              <a:extLst>
                <a:ext uri="{FF2B5EF4-FFF2-40B4-BE49-F238E27FC236}">
                  <a16:creationId xmlns:a16="http://schemas.microsoft.com/office/drawing/2014/main" id="{C108FFEB-5405-4B80-918A-BFF67DC59091}"/>
                </a:ext>
              </a:extLst>
            </p:cNvPr>
            <p:cNvSpPr/>
            <p:nvPr/>
          </p:nvSpPr>
          <p:spPr>
            <a:xfrm>
              <a:off x="2702981" y="1476103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rgbClr val="879CCC"/>
                  </a:solidFill>
                  <a:latin typeface="+mj-lt"/>
                </a:rPr>
                <a:t>12930</a:t>
              </a:r>
              <a:endParaRPr lang="fr-FR" b="1" dirty="0">
                <a:solidFill>
                  <a:srgbClr val="879CCC"/>
                </a:solidFill>
                <a:latin typeface="+mj-lt"/>
              </a:endParaRPr>
            </a:p>
          </p:txBody>
        </p:sp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87C740B7-B2D0-4EE3-A7C5-E2C43E7CDCEA}"/>
                </a:ext>
              </a:extLst>
            </p:cNvPr>
            <p:cNvSpPr/>
            <p:nvPr/>
          </p:nvSpPr>
          <p:spPr>
            <a:xfrm>
              <a:off x="2702981" y="1778129"/>
              <a:ext cx="1909234" cy="880404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rgbClr val="879CCC"/>
                  </a:solidFill>
                  <a:latin typeface="+mj-lt"/>
                </a:rPr>
                <a:t>Faire apparaitre les cohortes dans "personnes orientées"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7BAB60-C35A-4D89-BFDC-A4723592F21C}"/>
              </a:ext>
            </a:extLst>
          </p:cNvPr>
          <p:cNvGrpSpPr/>
          <p:nvPr/>
        </p:nvGrpSpPr>
        <p:grpSpPr>
          <a:xfrm>
            <a:off x="9515224" y="3524700"/>
            <a:ext cx="2078565" cy="1419833"/>
            <a:chOff x="9515224" y="3524700"/>
            <a:chExt cx="2078565" cy="1419833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2FDCA99-B340-49BD-AA01-8E378460E6E5}"/>
                </a:ext>
              </a:extLst>
            </p:cNvPr>
            <p:cNvSpPr/>
            <p:nvPr/>
          </p:nvSpPr>
          <p:spPr>
            <a:xfrm>
              <a:off x="9515224" y="3524700"/>
              <a:ext cx="2078565" cy="14198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63" name="Rectangle : coins arrondis 62">
              <a:extLst>
                <a:ext uri="{FF2B5EF4-FFF2-40B4-BE49-F238E27FC236}">
                  <a16:creationId xmlns:a16="http://schemas.microsoft.com/office/drawing/2014/main" id="{BF462483-0AA8-453F-94A3-C740C6A4603C}"/>
                </a:ext>
              </a:extLst>
            </p:cNvPr>
            <p:cNvSpPr/>
            <p:nvPr/>
          </p:nvSpPr>
          <p:spPr>
            <a:xfrm>
              <a:off x="9599889" y="3641935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1"/>
                  </a:solidFill>
                  <a:latin typeface="+mj-lt"/>
                </a:rPr>
                <a:t>13124</a:t>
              </a:r>
            </a:p>
          </p:txBody>
        </p:sp>
        <p:sp>
          <p:nvSpPr>
            <p:cNvPr id="64" name="Rectangle : coins arrondis 63">
              <a:extLst>
                <a:ext uri="{FF2B5EF4-FFF2-40B4-BE49-F238E27FC236}">
                  <a16:creationId xmlns:a16="http://schemas.microsoft.com/office/drawing/2014/main" id="{A176B1D0-1676-48C5-9315-4259119101A4}"/>
                </a:ext>
              </a:extLst>
            </p:cNvPr>
            <p:cNvSpPr/>
            <p:nvPr/>
          </p:nvSpPr>
          <p:spPr>
            <a:xfrm>
              <a:off x="9599889" y="3943961"/>
              <a:ext cx="1909234" cy="882039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1"/>
                  </a:solidFill>
                  <a:latin typeface="+mj-lt"/>
                </a:rPr>
                <a:t>Limite de conservation des données - Fixer à 1 an le délai pour les personnes décédées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A8D42840-ADDF-4085-ACC1-E74B0D565A3A}"/>
              </a:ext>
            </a:extLst>
          </p:cNvPr>
          <p:cNvGrpSpPr/>
          <p:nvPr/>
        </p:nvGrpSpPr>
        <p:grpSpPr>
          <a:xfrm>
            <a:off x="9515224" y="1347802"/>
            <a:ext cx="2078565" cy="1419833"/>
            <a:chOff x="9515224" y="1347802"/>
            <a:chExt cx="2078565" cy="1419833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921D8B7-D848-44A3-B124-B45D0B3D21FB}"/>
                </a:ext>
              </a:extLst>
            </p:cNvPr>
            <p:cNvSpPr/>
            <p:nvPr/>
          </p:nvSpPr>
          <p:spPr>
            <a:xfrm>
              <a:off x="9515224" y="1347802"/>
              <a:ext cx="2078565" cy="14198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66" name="Rectangle : coins arrondis 65">
              <a:extLst>
                <a:ext uri="{FF2B5EF4-FFF2-40B4-BE49-F238E27FC236}">
                  <a16:creationId xmlns:a16="http://schemas.microsoft.com/office/drawing/2014/main" id="{6BEA0505-3016-4165-8CCC-ADCDC858F7B1}"/>
                </a:ext>
              </a:extLst>
            </p:cNvPr>
            <p:cNvSpPr/>
            <p:nvPr/>
          </p:nvSpPr>
          <p:spPr>
            <a:xfrm>
              <a:off x="9599889" y="1465037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1"/>
                  </a:solidFill>
                  <a:latin typeface="+mj-lt"/>
                </a:rPr>
                <a:t>12728</a:t>
              </a:r>
              <a:endParaRPr lang="fr-FR" b="1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67" name="Rectangle : coins arrondis 66">
              <a:extLst>
                <a:ext uri="{FF2B5EF4-FFF2-40B4-BE49-F238E27FC236}">
                  <a16:creationId xmlns:a16="http://schemas.microsoft.com/office/drawing/2014/main" id="{C4C62794-8139-46DD-A198-DD084C6E267A}"/>
                </a:ext>
              </a:extLst>
            </p:cNvPr>
            <p:cNvSpPr/>
            <p:nvPr/>
          </p:nvSpPr>
          <p:spPr>
            <a:xfrm>
              <a:off x="9599889" y="1767063"/>
              <a:ext cx="1909234" cy="891470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1"/>
                  </a:solidFill>
                  <a:latin typeface="+mj-lt"/>
                </a:rPr>
                <a:t>Ajout de la colonne "Statut de demandeur" à l'extraction brute des demandes Insertion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0BEA6AC-3C4F-4105-9BA1-89411DF09E59}"/>
              </a:ext>
            </a:extLst>
          </p:cNvPr>
          <p:cNvGrpSpPr/>
          <p:nvPr/>
        </p:nvGrpSpPr>
        <p:grpSpPr>
          <a:xfrm>
            <a:off x="471756" y="3524700"/>
            <a:ext cx="2078565" cy="1419833"/>
            <a:chOff x="179921" y="3524700"/>
            <a:chExt cx="2078565" cy="1419833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EAACA07-153B-42A6-BD00-2853A67CB69F}"/>
                </a:ext>
              </a:extLst>
            </p:cNvPr>
            <p:cNvSpPr/>
            <p:nvPr/>
          </p:nvSpPr>
          <p:spPr>
            <a:xfrm>
              <a:off x="179921" y="3524700"/>
              <a:ext cx="2078565" cy="141983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69" name="Rectangle : coins arrondis 68">
              <a:extLst>
                <a:ext uri="{FF2B5EF4-FFF2-40B4-BE49-F238E27FC236}">
                  <a16:creationId xmlns:a16="http://schemas.microsoft.com/office/drawing/2014/main" id="{6D0BB0AE-128F-40AC-BA8F-60E010E221B0}"/>
                </a:ext>
              </a:extLst>
            </p:cNvPr>
            <p:cNvSpPr/>
            <p:nvPr/>
          </p:nvSpPr>
          <p:spPr>
            <a:xfrm>
              <a:off x="264586" y="3641935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j-lt"/>
                </a:rPr>
                <a:t>12669</a:t>
              </a:r>
              <a:endParaRPr lang="fr-F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endParaRPr>
            </a:p>
          </p:txBody>
        </p:sp>
        <p:sp>
          <p:nvSpPr>
            <p:cNvPr id="70" name="Rectangle : coins arrondis 69">
              <a:extLst>
                <a:ext uri="{FF2B5EF4-FFF2-40B4-BE49-F238E27FC236}">
                  <a16:creationId xmlns:a16="http://schemas.microsoft.com/office/drawing/2014/main" id="{260AF015-4C52-49F4-AD52-7765483686A1}"/>
                </a:ext>
              </a:extLst>
            </p:cNvPr>
            <p:cNvSpPr/>
            <p:nvPr/>
          </p:nvSpPr>
          <p:spPr>
            <a:xfrm>
              <a:off x="264586" y="3943961"/>
              <a:ext cx="1909234" cy="882039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rgbClr val="879CCC"/>
                  </a:solidFill>
                  <a:latin typeface="+mj-lt"/>
                </a:rPr>
                <a:t> </a:t>
              </a:r>
              <a:r>
                <a:rPr lang="fr-FR" sz="12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+mj-lt"/>
                </a:rPr>
                <a:t>Notification à l’UPA d'une demande en liste d'attente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3129EB40-EABB-49DC-BD55-E3D0E2053ACE}"/>
              </a:ext>
            </a:extLst>
          </p:cNvPr>
          <p:cNvGrpSpPr/>
          <p:nvPr/>
        </p:nvGrpSpPr>
        <p:grpSpPr>
          <a:xfrm>
            <a:off x="3484080" y="3524700"/>
            <a:ext cx="2078565" cy="1419833"/>
            <a:chOff x="2618320" y="3524700"/>
            <a:chExt cx="2078565" cy="1419833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19B2A84F-8896-402E-B901-72F57A56C496}"/>
                </a:ext>
              </a:extLst>
            </p:cNvPr>
            <p:cNvSpPr/>
            <p:nvPr/>
          </p:nvSpPr>
          <p:spPr>
            <a:xfrm>
              <a:off x="2618320" y="3524700"/>
              <a:ext cx="2078565" cy="1419833"/>
            </a:xfrm>
            <a:prstGeom prst="rect">
              <a:avLst/>
            </a:prstGeom>
            <a:solidFill>
              <a:srgbClr val="879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72" name="Rectangle : coins arrondis 71">
              <a:extLst>
                <a:ext uri="{FF2B5EF4-FFF2-40B4-BE49-F238E27FC236}">
                  <a16:creationId xmlns:a16="http://schemas.microsoft.com/office/drawing/2014/main" id="{84651933-A11B-4523-9E20-CF4BEBA40217}"/>
                </a:ext>
              </a:extLst>
            </p:cNvPr>
            <p:cNvSpPr/>
            <p:nvPr/>
          </p:nvSpPr>
          <p:spPr>
            <a:xfrm>
              <a:off x="2702985" y="3641935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rgbClr val="879CCC"/>
                  </a:solidFill>
                  <a:latin typeface="+mj-lt"/>
                </a:rPr>
                <a:t>12374</a:t>
              </a:r>
            </a:p>
          </p:txBody>
        </p:sp>
        <p:sp>
          <p:nvSpPr>
            <p:cNvPr id="73" name="Rectangle : coins arrondis 72">
              <a:extLst>
                <a:ext uri="{FF2B5EF4-FFF2-40B4-BE49-F238E27FC236}">
                  <a16:creationId xmlns:a16="http://schemas.microsoft.com/office/drawing/2014/main" id="{32BF6D0B-CA45-4C27-B725-CB33ED23B046}"/>
                </a:ext>
              </a:extLst>
            </p:cNvPr>
            <p:cNvSpPr/>
            <p:nvPr/>
          </p:nvSpPr>
          <p:spPr>
            <a:xfrm>
              <a:off x="2702985" y="3943961"/>
              <a:ext cx="1909234" cy="882039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rgbClr val="879CCC"/>
                  </a:solidFill>
                  <a:latin typeface="+mj-lt"/>
                </a:rPr>
                <a:t>Envoi de SMS - tous les alphabets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B70928A-14ED-4736-B03B-2014EDD968CE}"/>
              </a:ext>
            </a:extLst>
          </p:cNvPr>
          <p:cNvGrpSpPr/>
          <p:nvPr/>
        </p:nvGrpSpPr>
        <p:grpSpPr>
          <a:xfrm>
            <a:off x="6500734" y="3513634"/>
            <a:ext cx="2078565" cy="1419833"/>
            <a:chOff x="5056719" y="3513634"/>
            <a:chExt cx="2078565" cy="1419833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4B1A79A-23B3-40D4-AD66-BE35EEE8A042}"/>
                </a:ext>
              </a:extLst>
            </p:cNvPr>
            <p:cNvSpPr/>
            <p:nvPr/>
          </p:nvSpPr>
          <p:spPr>
            <a:xfrm>
              <a:off x="5056719" y="3513634"/>
              <a:ext cx="2078565" cy="141983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fr-FR" dirty="0"/>
            </a:p>
          </p:txBody>
        </p:sp>
        <p:sp>
          <p:nvSpPr>
            <p:cNvPr id="75" name="Rectangle : coins arrondis 74">
              <a:extLst>
                <a:ext uri="{FF2B5EF4-FFF2-40B4-BE49-F238E27FC236}">
                  <a16:creationId xmlns:a16="http://schemas.microsoft.com/office/drawing/2014/main" id="{C82B4A33-3A2F-4618-8600-26BF416AE414}"/>
                </a:ext>
              </a:extLst>
            </p:cNvPr>
            <p:cNvSpPr/>
            <p:nvPr/>
          </p:nvSpPr>
          <p:spPr>
            <a:xfrm>
              <a:off x="5141384" y="3630869"/>
              <a:ext cx="1909234" cy="17693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4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13024</a:t>
              </a:r>
              <a:endParaRPr lang="fr-FR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endParaRPr>
            </a:p>
          </p:txBody>
        </p:sp>
        <p:sp>
          <p:nvSpPr>
            <p:cNvPr id="76" name="Rectangle : coins arrondis 75">
              <a:extLst>
                <a:ext uri="{FF2B5EF4-FFF2-40B4-BE49-F238E27FC236}">
                  <a16:creationId xmlns:a16="http://schemas.microsoft.com/office/drawing/2014/main" id="{922CD7D5-DEEC-4A98-AA2F-0B8DA6FBFB9E}"/>
                </a:ext>
              </a:extLst>
            </p:cNvPr>
            <p:cNvSpPr/>
            <p:nvPr/>
          </p:nvSpPr>
          <p:spPr>
            <a:xfrm>
              <a:off x="5141384" y="3932895"/>
              <a:ext cx="1909234" cy="893105"/>
            </a:xfrm>
            <a:prstGeom prst="roundRect">
              <a:avLst>
                <a:gd name="adj" fmla="val 42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Modifier la date lors d'un changement de groupes de places </a:t>
              </a:r>
            </a:p>
            <a:p>
              <a:pPr algn="ctr">
                <a:lnSpc>
                  <a:spcPct val="90000"/>
                </a:lnSpc>
              </a:pPr>
              <a:r>
                <a:rPr lang="fr-FR" sz="12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+mj-lt"/>
                </a:rPr>
                <a:t>par l’UH</a:t>
              </a:r>
            </a:p>
          </p:txBody>
        </p:sp>
      </p:grpSp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ABBAEBF5-E9F6-433E-8346-E6C9A0890E78}"/>
              </a:ext>
            </a:extLst>
          </p:cNvPr>
          <p:cNvSpPr/>
          <p:nvPr/>
        </p:nvSpPr>
        <p:spPr>
          <a:xfrm>
            <a:off x="2364321" y="5999439"/>
            <a:ext cx="2078565" cy="19553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800" b="1" dirty="0">
                <a:solidFill>
                  <a:srgbClr val="ECECFE"/>
                </a:solidFill>
                <a:latin typeface="+mj-lt"/>
              </a:rPr>
              <a:t>EXPORTS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DFD7D40-3847-4DA9-83B9-A0312EC940E5}"/>
              </a:ext>
            </a:extLst>
          </p:cNvPr>
          <p:cNvSpPr txBox="1"/>
          <p:nvPr/>
        </p:nvSpPr>
        <p:spPr>
          <a:xfrm>
            <a:off x="179919" y="5477844"/>
            <a:ext cx="19939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1" dirty="0"/>
              <a:t>Légende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D43DBFE-7BD1-4C14-99C7-3B574F466A71}"/>
              </a:ext>
            </a:extLst>
          </p:cNvPr>
          <p:cNvSpPr txBox="1"/>
          <p:nvPr/>
        </p:nvSpPr>
        <p:spPr>
          <a:xfrm>
            <a:off x="10454775" y="218189"/>
            <a:ext cx="1447791" cy="410090"/>
          </a:xfrm>
          <a:prstGeom prst="roundRect">
            <a:avLst>
              <a:gd name="adj" fmla="val 22154"/>
            </a:avLst>
          </a:prstGeom>
          <a:solidFill>
            <a:srgbClr val="4ABCB6"/>
          </a:solidFill>
        </p:spPr>
        <p:txBody>
          <a:bodyPr wrap="none" lIns="72000" tIns="0" rIns="72000" bIns="7200" anchor="ctr">
            <a:spAutoFit/>
          </a:bodyPr>
          <a:lstStyle/>
          <a:p>
            <a:pPr algn="r"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Sondage</a:t>
            </a:r>
          </a:p>
        </p:txBody>
      </p:sp>
    </p:spTree>
    <p:extLst>
      <p:ext uri="{BB962C8B-B14F-4D97-AF65-F5344CB8AC3E}">
        <p14:creationId xmlns:p14="http://schemas.microsoft.com/office/powerpoint/2010/main" val="2313430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Questions/Réponses </a:t>
            </a:r>
            <a:br>
              <a:rPr lang="fr-FR" dirty="0"/>
            </a:br>
            <a:r>
              <a:rPr lang="fr-FR" dirty="0"/>
              <a:t>&amp; Prochains rendez-vous</a:t>
            </a:r>
          </a:p>
        </p:txBody>
      </p:sp>
    </p:spTree>
    <p:extLst>
      <p:ext uri="{BB962C8B-B14F-4D97-AF65-F5344CB8AC3E}">
        <p14:creationId xmlns:p14="http://schemas.microsoft.com/office/powerpoint/2010/main" val="902868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/>
          <a:lstStyle/>
          <a:p>
            <a:r>
              <a:rPr lang="fr-FR" b="1" dirty="0"/>
              <a:t>Prochain webinaire </a:t>
            </a:r>
            <a:r>
              <a:rPr lang="fr-FR" dirty="0"/>
              <a:t>de prise en main du module Offre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0CC7532-A40D-481D-A66B-F3B2867526E1}"/>
              </a:ext>
            </a:extLst>
          </p:cNvPr>
          <p:cNvSpPr txBox="1"/>
          <p:nvPr/>
        </p:nvSpPr>
        <p:spPr>
          <a:xfrm>
            <a:off x="480000" y="2228671"/>
            <a:ext cx="450437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5000" dirty="0"/>
              <a:t>📅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8C0185-0D20-4168-8872-1A76A0EA9765}"/>
              </a:ext>
            </a:extLst>
          </p:cNvPr>
          <p:cNvSpPr txBox="1"/>
          <p:nvPr/>
        </p:nvSpPr>
        <p:spPr>
          <a:xfrm>
            <a:off x="3472670" y="2131311"/>
            <a:ext cx="82393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Date : </a:t>
            </a:r>
            <a:r>
              <a:rPr lang="fr-FR" dirty="0"/>
              <a:t>15 juin de 15h30 à 17h</a:t>
            </a:r>
          </a:p>
          <a:p>
            <a:endParaRPr lang="fr-FR" dirty="0"/>
          </a:p>
          <a:p>
            <a:r>
              <a:rPr lang="fr-FR" b="1" dirty="0"/>
              <a:t>Sujets abordés :</a:t>
            </a:r>
          </a:p>
          <a:p>
            <a:endParaRPr lang="fr-FR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La finalisation de l'affectation des groupes de places à un dispositif du module Offre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Le recensement des dispositifs Premier Accueil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/>
              <a:t>Les prochaines étapes de la refonte</a:t>
            </a:r>
          </a:p>
        </p:txBody>
      </p:sp>
    </p:spTree>
    <p:extLst>
      <p:ext uri="{BB962C8B-B14F-4D97-AF65-F5344CB8AC3E}">
        <p14:creationId xmlns:p14="http://schemas.microsoft.com/office/powerpoint/2010/main" val="2856247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7AEBDF-CBAA-426F-AB76-C9E2F6CE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Temps de questions / réponses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5AA6DB-BA8D-42A5-AAFD-720DF7563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3C795A-9146-41E8-A549-EAA45C83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4847F-B0C7-493A-B82D-E2A23E9C8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17</a:t>
            </a:fld>
            <a:endParaRPr lang="fr-FR"/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976E73B7-607C-4FCB-8953-E087F84E5A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63343" y="2496343"/>
            <a:ext cx="1865313" cy="186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605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E1456-C28F-4723-AD09-CC063C1F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pour votre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284768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124948-92A4-413B-9D04-CE89891D6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C0E417E-7D83-4E02-BC34-B2D414E74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23AD-AB6F-406F-A97E-50761564301F}" type="datetime1">
              <a:rPr lang="fr-FR" cap="all" smtClean="0"/>
              <a:pPr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61D52C-FD73-4E12-8EF6-3ADA7612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A2FC96-0CA8-419E-9FD3-B6FA6EEF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AD857180-614F-49BB-94CD-C6392879121B}"/>
              </a:ext>
            </a:extLst>
          </p:cNvPr>
          <p:cNvGrpSpPr/>
          <p:nvPr/>
        </p:nvGrpSpPr>
        <p:grpSpPr>
          <a:xfrm>
            <a:off x="1631998" y="1368000"/>
            <a:ext cx="9659998" cy="1033944"/>
            <a:chOff x="1631998" y="1440000"/>
            <a:chExt cx="9659998" cy="1033944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55C20F01-E669-4D01-89B1-6783EB3DAD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998" y="1440000"/>
              <a:ext cx="540000" cy="540000"/>
            </a:xfrm>
            <a:prstGeom prst="ellipse">
              <a:avLst/>
            </a:prstGeom>
            <a:solidFill>
              <a:srgbClr val="2625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dirty="0">
                  <a:latin typeface="Marianne Light" panose="02000000000000000000" pitchFamily="2" charset="0"/>
                </a:rPr>
                <a:t>1</a:t>
              </a:r>
            </a:p>
          </p:txBody>
        </p: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CBDB7DB9-3E9E-4EF5-A13B-0567D12EC0E8}"/>
                </a:ext>
              </a:extLst>
            </p:cNvPr>
            <p:cNvGrpSpPr/>
            <p:nvPr/>
          </p:nvGrpSpPr>
          <p:grpSpPr>
            <a:xfrm>
              <a:off x="2363996" y="1440000"/>
              <a:ext cx="8928000" cy="1033944"/>
              <a:chOff x="2272228" y="1451057"/>
              <a:chExt cx="8928000" cy="1033944"/>
            </a:xfrm>
          </p:grpSpPr>
          <p:sp>
            <p:nvSpPr>
              <p:cNvPr id="16" name="TextBox 11">
                <a:extLst>
                  <a:ext uri="{FF2B5EF4-FFF2-40B4-BE49-F238E27FC236}">
                    <a16:creationId xmlns:a16="http://schemas.microsoft.com/office/drawing/2014/main" id="{5FD3A0C6-4436-4572-A1D7-B525BC93743E}"/>
                  </a:ext>
                </a:extLst>
              </p:cNvPr>
              <p:cNvSpPr txBox="1"/>
              <p:nvPr/>
            </p:nvSpPr>
            <p:spPr>
              <a:xfrm>
                <a:off x="2272228" y="1451057"/>
                <a:ext cx="8928000" cy="3728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b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fr-FR" sz="2400" dirty="0">
                    <a:latin typeface="Marianne Medium" panose="02000000000000000000" pitchFamily="2" charset="0"/>
                    <a:cs typeface="Segoe UI Semibold" panose="020B0702040204020203" pitchFamily="34" charset="0"/>
                  </a:rPr>
                  <a:t>Évolutions de la fiche du ménage</a:t>
                </a:r>
              </a:p>
            </p:txBody>
          </p:sp>
          <p:sp>
            <p:nvSpPr>
              <p:cNvPr id="21" name="TextBox 9">
                <a:extLst>
                  <a:ext uri="{FF2B5EF4-FFF2-40B4-BE49-F238E27FC236}">
                    <a16:creationId xmlns:a16="http://schemas.microsoft.com/office/drawing/2014/main" id="{A9D1F7B7-2528-46C4-8A46-11CC7878E2B2}"/>
                  </a:ext>
                </a:extLst>
              </p:cNvPr>
              <p:cNvSpPr txBox="1"/>
              <p:nvPr/>
            </p:nvSpPr>
            <p:spPr>
              <a:xfrm>
                <a:off x="2272228" y="1869255"/>
                <a:ext cx="8928000" cy="615746"/>
              </a:xfrm>
              <a:prstGeom prst="rect">
                <a:avLst/>
              </a:prstGeom>
              <a:noFill/>
            </p:spPr>
            <p:txBody>
              <a:bodyPr wrap="square" lIns="18000" tIns="0" rIns="0" bIns="0" rtlCol="0" anchor="t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fr-FR" sz="1200" dirty="0">
                    <a:solidFill>
                      <a:srgbClr val="879CCD"/>
                    </a:solidFill>
                    <a:latin typeface="+mj-lt"/>
                    <a:cs typeface="Segoe UI" panose="020B0502040204020203" pitchFamily="34" charset="0"/>
                  </a:rPr>
                  <a:t>→ Onglet « Projet du ménage » – Zoom sur la suppression des préconisations UPA dans la demande Insertion</a:t>
                </a:r>
              </a:p>
              <a:p>
                <a:pPr>
                  <a:lnSpc>
                    <a:spcPct val="180000"/>
                  </a:lnSpc>
                </a:pPr>
                <a:r>
                  <a:rPr lang="fr-FR" sz="1200" dirty="0">
                    <a:solidFill>
                      <a:srgbClr val="879CCD"/>
                    </a:solidFill>
                    <a:latin typeface="+mj-lt"/>
                    <a:cs typeface="Segoe UI" panose="020B0502040204020203" pitchFamily="34" charset="0"/>
                  </a:rPr>
                  <a:t>→ </a:t>
                </a:r>
                <a:r>
                  <a:rPr lang="fr-FR" sz="1200" dirty="0">
                    <a:solidFill>
                      <a:schemeClr val="bg1"/>
                    </a:solidFill>
                    <a:highlight>
                      <a:srgbClr val="879CCD"/>
                    </a:highlight>
                    <a:latin typeface="+mj-lt"/>
                    <a:cs typeface="Segoe UI" panose="020B0502040204020203" pitchFamily="34" charset="0"/>
                  </a:rPr>
                  <a:t>Sondage</a:t>
                </a:r>
                <a:r>
                  <a:rPr lang="fr-FR" sz="1200" dirty="0">
                    <a:solidFill>
                      <a:srgbClr val="879CCD"/>
                    </a:solidFill>
                    <a:latin typeface="+mj-lt"/>
                    <a:cs typeface="Segoe UI" panose="020B0502040204020203" pitchFamily="34" charset="0"/>
                  </a:rPr>
                  <a:t> pour une nouvelle signalétique pour les personnes victimes de violences, les femmes enceintes et les PMR</a:t>
                </a:r>
              </a:p>
            </p:txBody>
          </p:sp>
        </p:grp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045AE91-13CA-4325-A6E7-AF4271BB73C0}"/>
              </a:ext>
            </a:extLst>
          </p:cNvPr>
          <p:cNvGrpSpPr/>
          <p:nvPr/>
        </p:nvGrpSpPr>
        <p:grpSpPr>
          <a:xfrm>
            <a:off x="1631998" y="2762800"/>
            <a:ext cx="9659998" cy="1033944"/>
            <a:chOff x="1631998" y="2340000"/>
            <a:chExt cx="9659998" cy="1033944"/>
          </a:xfrm>
        </p:grpSpPr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F761F028-CE78-41C7-A13D-6AFA3EF7B8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998" y="2340000"/>
              <a:ext cx="540000" cy="540000"/>
            </a:xfrm>
            <a:prstGeom prst="ellipse">
              <a:avLst/>
            </a:prstGeom>
            <a:solidFill>
              <a:srgbClr val="2625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dirty="0">
                  <a:latin typeface="Marianne Light" panose="02000000000000000000" pitchFamily="2" charset="0"/>
                </a:rPr>
                <a:t>2</a:t>
              </a:r>
            </a:p>
          </p:txBody>
        </p:sp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8F5F4E6A-43CD-4C44-AF7E-EDF577267275}"/>
                </a:ext>
              </a:extLst>
            </p:cNvPr>
            <p:cNvGrpSpPr/>
            <p:nvPr/>
          </p:nvGrpSpPr>
          <p:grpSpPr>
            <a:xfrm>
              <a:off x="2363996" y="2340000"/>
              <a:ext cx="8928000" cy="1033944"/>
              <a:chOff x="2272228" y="1451057"/>
              <a:chExt cx="8928000" cy="1033944"/>
            </a:xfrm>
          </p:grpSpPr>
          <p:sp>
            <p:nvSpPr>
              <p:cNvPr id="23" name="TextBox 11">
                <a:extLst>
                  <a:ext uri="{FF2B5EF4-FFF2-40B4-BE49-F238E27FC236}">
                    <a16:creationId xmlns:a16="http://schemas.microsoft.com/office/drawing/2014/main" id="{C5AAF291-C53E-406D-B839-7FD81F45AA14}"/>
                  </a:ext>
                </a:extLst>
              </p:cNvPr>
              <p:cNvSpPr txBox="1"/>
              <p:nvPr/>
            </p:nvSpPr>
            <p:spPr>
              <a:xfrm>
                <a:off x="2272228" y="1451057"/>
                <a:ext cx="8928000" cy="3728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b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fr-FR" sz="2400" dirty="0">
                    <a:latin typeface="Marianne Medium" panose="02000000000000000000" pitchFamily="2" charset="0"/>
                    <a:cs typeface="Segoe UI Semibold" panose="020B0702040204020203" pitchFamily="34" charset="0"/>
                  </a:rPr>
                  <a:t>À venir sur le SI SIAO</a:t>
                </a:r>
              </a:p>
            </p:txBody>
          </p:sp>
          <p:sp>
            <p:nvSpPr>
              <p:cNvPr id="24" name="TextBox 9">
                <a:extLst>
                  <a:ext uri="{FF2B5EF4-FFF2-40B4-BE49-F238E27FC236}">
                    <a16:creationId xmlns:a16="http://schemas.microsoft.com/office/drawing/2014/main" id="{6EAB71F6-3C18-44EF-A6D2-4EE3B20B278C}"/>
                  </a:ext>
                </a:extLst>
              </p:cNvPr>
              <p:cNvSpPr txBox="1"/>
              <p:nvPr/>
            </p:nvSpPr>
            <p:spPr>
              <a:xfrm>
                <a:off x="2272228" y="1869255"/>
                <a:ext cx="8928000" cy="615746"/>
              </a:xfrm>
              <a:prstGeom prst="rect">
                <a:avLst/>
              </a:prstGeom>
              <a:noFill/>
            </p:spPr>
            <p:txBody>
              <a:bodyPr wrap="square" lIns="18000" tIns="0" rIns="0" bIns="0" rtlCol="0" anchor="t">
                <a:spAutoFit/>
              </a:bodyPr>
              <a:lstStyle>
                <a:defPPr>
                  <a:defRPr lang="fr-FR"/>
                </a:defPPr>
                <a:lvl1pPr>
                  <a:lnSpc>
                    <a:spcPct val="180000"/>
                  </a:lnSpc>
                  <a:defRPr sz="1200">
                    <a:solidFill>
                      <a:srgbClr val="879CCD"/>
                    </a:solidFill>
                    <a:latin typeface="+mj-lt"/>
                    <a:cs typeface="Segoe UI" panose="020B0502040204020203" pitchFamily="34" charset="0"/>
                  </a:defRPr>
                </a:lvl1pPr>
              </a:lstStyle>
              <a:p>
                <a:r>
                  <a:rPr lang="fr-FR" dirty="0"/>
                  <a:t>→ Mise en place de la double authentification</a:t>
                </a:r>
              </a:p>
              <a:p>
                <a:r>
                  <a:rPr lang="fr-FR" dirty="0"/>
                  <a:t>→ Un nouvel environnement de prise en main des prochaines versions</a:t>
                </a:r>
              </a:p>
            </p:txBody>
          </p:sp>
        </p:grp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7CB1B955-8BC3-437D-9DFB-080993E2089F}"/>
              </a:ext>
            </a:extLst>
          </p:cNvPr>
          <p:cNvGrpSpPr/>
          <p:nvPr/>
        </p:nvGrpSpPr>
        <p:grpSpPr>
          <a:xfrm>
            <a:off x="1631998" y="4157600"/>
            <a:ext cx="9659998" cy="701545"/>
            <a:chOff x="1631998" y="3240000"/>
            <a:chExt cx="9659998" cy="701545"/>
          </a:xfrm>
        </p:grpSpPr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89510719-9D1A-4141-BCCC-5FC03803B1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998" y="3240000"/>
              <a:ext cx="540000" cy="540000"/>
            </a:xfrm>
            <a:prstGeom prst="ellipse">
              <a:avLst/>
            </a:prstGeom>
            <a:solidFill>
              <a:srgbClr val="2625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dirty="0">
                  <a:latin typeface="Marianne Light" panose="02000000000000000000" pitchFamily="2" charset="0"/>
                </a:rPr>
                <a:t>3</a:t>
              </a:r>
            </a:p>
          </p:txBody>
        </p: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3347908C-AA61-4F78-A682-EDBE29687792}"/>
                </a:ext>
              </a:extLst>
            </p:cNvPr>
            <p:cNvGrpSpPr/>
            <p:nvPr/>
          </p:nvGrpSpPr>
          <p:grpSpPr>
            <a:xfrm>
              <a:off x="2363996" y="3240000"/>
              <a:ext cx="8928000" cy="701545"/>
              <a:chOff x="2272228" y="1451057"/>
              <a:chExt cx="8928000" cy="701545"/>
            </a:xfrm>
          </p:grpSpPr>
          <p:sp>
            <p:nvSpPr>
              <p:cNvPr id="26" name="TextBox 11">
                <a:extLst>
                  <a:ext uri="{FF2B5EF4-FFF2-40B4-BE49-F238E27FC236}">
                    <a16:creationId xmlns:a16="http://schemas.microsoft.com/office/drawing/2014/main" id="{639A20D3-5450-4694-A675-0AAE7F386945}"/>
                  </a:ext>
                </a:extLst>
              </p:cNvPr>
              <p:cNvSpPr txBox="1"/>
              <p:nvPr/>
            </p:nvSpPr>
            <p:spPr>
              <a:xfrm>
                <a:off x="2272228" y="1451057"/>
                <a:ext cx="8928000" cy="3728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b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fr-FR" sz="2400" dirty="0">
                    <a:latin typeface="Marianne Medium" panose="02000000000000000000" pitchFamily="2" charset="0"/>
                    <a:cs typeface="Segoe UI Semibold" panose="020B0702040204020203" pitchFamily="34" charset="0"/>
                  </a:rPr>
                  <a:t>Priorisation des prochaines évolutions</a:t>
                </a:r>
              </a:p>
            </p:txBody>
          </p:sp>
          <p:sp>
            <p:nvSpPr>
              <p:cNvPr id="27" name="TextBox 9">
                <a:extLst>
                  <a:ext uri="{FF2B5EF4-FFF2-40B4-BE49-F238E27FC236}">
                    <a16:creationId xmlns:a16="http://schemas.microsoft.com/office/drawing/2014/main" id="{562004D4-24B7-4774-A33C-320FF0AB4CC2}"/>
                  </a:ext>
                </a:extLst>
              </p:cNvPr>
              <p:cNvSpPr txBox="1"/>
              <p:nvPr/>
            </p:nvSpPr>
            <p:spPr>
              <a:xfrm>
                <a:off x="2272228" y="1869255"/>
                <a:ext cx="8928000" cy="283347"/>
              </a:xfrm>
              <a:prstGeom prst="rect">
                <a:avLst/>
              </a:prstGeom>
              <a:noFill/>
            </p:spPr>
            <p:txBody>
              <a:bodyPr wrap="square" lIns="18000" tIns="0" rIns="0" bIns="0" rtlCol="0" anchor="t">
                <a:spAutoFit/>
              </a:bodyPr>
              <a:lstStyle>
                <a:defPPr>
                  <a:defRPr lang="fr-FR"/>
                </a:defPPr>
                <a:lvl1pPr>
                  <a:lnSpc>
                    <a:spcPct val="180000"/>
                  </a:lnSpc>
                  <a:defRPr sz="1200">
                    <a:solidFill>
                      <a:srgbClr val="879CCD"/>
                    </a:solidFill>
                    <a:latin typeface="+mj-lt"/>
                    <a:cs typeface="Segoe UI" panose="020B0502040204020203" pitchFamily="34" charset="0"/>
                  </a:defRPr>
                </a:lvl1pPr>
              </a:lstStyle>
              <a:p>
                <a:r>
                  <a:rPr lang="fr-FR" dirty="0"/>
                  <a:t>→ </a:t>
                </a:r>
                <a:r>
                  <a:rPr lang="fr-FR" dirty="0">
                    <a:solidFill>
                      <a:schemeClr val="bg1"/>
                    </a:solidFill>
                    <a:highlight>
                      <a:srgbClr val="879CCD"/>
                    </a:highlight>
                  </a:rPr>
                  <a:t>Sondage</a:t>
                </a:r>
                <a:r>
                  <a:rPr lang="fr-FR" dirty="0"/>
                  <a:t> sur les prochaines évolutions à prioriser dans les développements</a:t>
                </a:r>
              </a:p>
            </p:txBody>
          </p:sp>
        </p:grp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3C221AC7-3890-4E52-8153-0C1478659160}"/>
              </a:ext>
            </a:extLst>
          </p:cNvPr>
          <p:cNvGrpSpPr/>
          <p:nvPr/>
        </p:nvGrpSpPr>
        <p:grpSpPr>
          <a:xfrm>
            <a:off x="1631998" y="5220000"/>
            <a:ext cx="9659998" cy="540000"/>
            <a:chOff x="1631998" y="4140000"/>
            <a:chExt cx="9659998" cy="540000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31413B93-F779-4714-A49F-A76D5BC7D2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998" y="4140000"/>
              <a:ext cx="540000" cy="540000"/>
            </a:xfrm>
            <a:prstGeom prst="ellipse">
              <a:avLst/>
            </a:prstGeom>
            <a:solidFill>
              <a:srgbClr val="2625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fr-FR" dirty="0">
                  <a:latin typeface="Marianne Light" panose="02000000000000000000" pitchFamily="2" charset="0"/>
                </a:rPr>
                <a:t>4</a:t>
              </a:r>
            </a:p>
          </p:txBody>
        </p:sp>
        <p:sp>
          <p:nvSpPr>
            <p:cNvPr id="29" name="TextBox 11">
              <a:extLst>
                <a:ext uri="{FF2B5EF4-FFF2-40B4-BE49-F238E27FC236}">
                  <a16:creationId xmlns:a16="http://schemas.microsoft.com/office/drawing/2014/main" id="{6F4458E5-D705-4D12-9B99-33E25562EC80}"/>
                </a:ext>
              </a:extLst>
            </p:cNvPr>
            <p:cNvSpPr txBox="1"/>
            <p:nvPr/>
          </p:nvSpPr>
          <p:spPr>
            <a:xfrm>
              <a:off x="2363996" y="4223571"/>
              <a:ext cx="8928000" cy="372859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fr-FR" sz="2400" dirty="0">
                  <a:latin typeface="Marianne Medium" panose="02000000000000000000" pitchFamily="2" charset="0"/>
                  <a:cs typeface="Segoe UI Semibold" panose="020B0702040204020203" pitchFamily="34" charset="0"/>
                </a:rPr>
                <a:t>Questions/Réponses &amp; Prochains rendez-vous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8662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Onglet « Projet du ménage »</a:t>
            </a:r>
          </a:p>
        </p:txBody>
      </p:sp>
    </p:spTree>
    <p:extLst>
      <p:ext uri="{BB962C8B-B14F-4D97-AF65-F5344CB8AC3E}">
        <p14:creationId xmlns:p14="http://schemas.microsoft.com/office/powerpoint/2010/main" val="291661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607105F0-F192-4177-9C7B-9F94A3B54A02}"/>
              </a:ext>
            </a:extLst>
          </p:cNvPr>
          <p:cNvSpPr/>
          <p:nvPr/>
        </p:nvSpPr>
        <p:spPr>
          <a:xfrm>
            <a:off x="-1" y="5108023"/>
            <a:ext cx="12192001" cy="12699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252000" rtlCol="0" anchor="t">
            <a:spAutoFit/>
          </a:bodyPr>
          <a:lstStyle/>
          <a:p>
            <a:pPr algn="ctr" defTabSz="914377" eaLnBrk="0" fontAlgn="base" hangingPunct="0">
              <a:lnSpc>
                <a:spcPct val="140000"/>
              </a:lnSpc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▸ Favoriser les orientations vers le logement quand c’est possible</a:t>
            </a:r>
          </a:p>
          <a:p>
            <a:pPr algn="ctr" defTabSz="914377" eaLnBrk="0" fontAlgn="base" hangingPunct="0">
              <a:lnSpc>
                <a:spcPct val="140000"/>
              </a:lnSpc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▸ Élargir le champ des possibles pour les ménages</a:t>
            </a:r>
          </a:p>
          <a:p>
            <a:pPr algn="ctr" defTabSz="914377" eaLnBrk="0" fontAlgn="base" hangingPunct="0">
              <a:lnSpc>
                <a:spcPct val="140000"/>
              </a:lnSpc>
            </a:pPr>
            <a:r>
              <a:rPr lang="fr-FR" altLang="fr-FR" sz="14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▸ Dissocier l’approche résidentielle de l’accompagnement social</a:t>
            </a: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E774288E-447E-4CFD-A2CD-9A2B493A5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775597"/>
          </a:xfrm>
        </p:spPr>
        <p:txBody>
          <a:bodyPr/>
          <a:lstStyle/>
          <a:p>
            <a:r>
              <a:rPr lang="fr-FR" dirty="0"/>
              <a:t>Zoom sur la s</a:t>
            </a:r>
            <a:r>
              <a:rPr lang="fr-FR" b="1" dirty="0"/>
              <a:t>uppression des préconisations UPA </a:t>
            </a:r>
            <a:br>
              <a:rPr lang="fr-FR" b="1" dirty="0"/>
            </a:br>
            <a:r>
              <a:rPr lang="fr-FR" b="1" dirty="0"/>
              <a:t>dans la demande Insertion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61D52C-FD73-4E12-8EF6-3ADA7612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00" y="6378000"/>
            <a:ext cx="7872000" cy="480000"/>
          </a:xfrm>
        </p:spPr>
        <p:txBody>
          <a:bodyPr/>
          <a:lstStyle/>
          <a:p>
            <a:pPr defTabSz="914377"/>
            <a:r>
              <a:rPr lang="fr-FR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A2FC96-0CA8-419E-9FD3-B6FA6EEF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2000" y="6378000"/>
            <a:ext cx="1800000" cy="480000"/>
          </a:xfrm>
        </p:spPr>
        <p:txBody>
          <a:bodyPr/>
          <a:lstStyle/>
          <a:p>
            <a:pPr defTabSz="914377"/>
            <a:fld id="{733122C9-A0B9-462F-8757-0847AD287B63}" type="slidenum">
              <a:rPr lang="fr-FR">
                <a:solidFill>
                  <a:srgbClr val="000000"/>
                </a:solidFill>
              </a:rPr>
              <a:pPr defTabSz="914377"/>
              <a:t>4</a:t>
            </a:fld>
            <a:endParaRPr lang="fr-FR">
              <a:solidFill>
                <a:srgbClr val="000000"/>
              </a:solidFill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D5A66AA7-A645-4D47-8284-F12E5EBF27B3}"/>
              </a:ext>
            </a:extLst>
          </p:cNvPr>
          <p:cNvGrpSpPr/>
          <p:nvPr/>
        </p:nvGrpSpPr>
        <p:grpSpPr>
          <a:xfrm>
            <a:off x="7464000" y="1197283"/>
            <a:ext cx="4248000" cy="3623727"/>
            <a:chOff x="6852001" y="1332000"/>
            <a:chExt cx="4248000" cy="3623726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69E49372-5044-4215-A7BB-A94139A027AD}"/>
                </a:ext>
              </a:extLst>
            </p:cNvPr>
            <p:cNvGrpSpPr/>
            <p:nvPr/>
          </p:nvGrpSpPr>
          <p:grpSpPr>
            <a:xfrm>
              <a:off x="6852001" y="1332000"/>
              <a:ext cx="4248000" cy="3623726"/>
              <a:chOff x="6852001" y="1332000"/>
              <a:chExt cx="4248000" cy="3623726"/>
            </a:xfrm>
          </p:grpSpPr>
          <p:grpSp>
            <p:nvGrpSpPr>
              <p:cNvPr id="13" name="Groupe 12">
                <a:extLst>
                  <a:ext uri="{FF2B5EF4-FFF2-40B4-BE49-F238E27FC236}">
                    <a16:creationId xmlns:a16="http://schemas.microsoft.com/office/drawing/2014/main" id="{513B4A3E-5187-4D8A-918F-9CD6F1B5B5BC}"/>
                  </a:ext>
                </a:extLst>
              </p:cNvPr>
              <p:cNvGrpSpPr/>
              <p:nvPr/>
            </p:nvGrpSpPr>
            <p:grpSpPr>
              <a:xfrm>
                <a:off x="6852001" y="1332000"/>
                <a:ext cx="4248000" cy="3623726"/>
                <a:chOff x="6852001" y="1332000"/>
                <a:chExt cx="4248000" cy="3623726"/>
              </a:xfrm>
            </p:grpSpPr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B27A0E05-BF8A-42F7-B166-1F556B902BF5}"/>
                    </a:ext>
                  </a:extLst>
                </p:cNvPr>
                <p:cNvSpPr/>
                <p:nvPr/>
              </p:nvSpPr>
              <p:spPr>
                <a:xfrm>
                  <a:off x="6852001" y="1332000"/>
                  <a:ext cx="4248000" cy="3623726"/>
                </a:xfrm>
                <a:prstGeom prst="rect">
                  <a:avLst/>
                </a:prstGeom>
                <a:solidFill>
                  <a:srgbClr val="ECECFE"/>
                </a:solidFill>
                <a:ln w="9525">
                  <a:solidFill>
                    <a:srgbClr val="DDDDDD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377">
                    <a:lnSpc>
                      <a:spcPct val="90000"/>
                    </a:lnSpc>
                  </a:pPr>
                  <a:endParaRPr lang="fr-FR">
                    <a:solidFill>
                      <a:srgbClr val="FFFFFF"/>
                    </a:solidFill>
                    <a:latin typeface="Marianne"/>
                  </a:endParaRPr>
                </a:p>
              </p:txBody>
            </p:sp>
            <p:sp>
              <p:nvSpPr>
                <p:cNvPr id="17" name="ZoneTexte 16">
                  <a:extLst>
                    <a:ext uri="{FF2B5EF4-FFF2-40B4-BE49-F238E27FC236}">
                      <a16:creationId xmlns:a16="http://schemas.microsoft.com/office/drawing/2014/main" id="{0FFDC957-8BAE-41A2-B71C-C42F1A7B6F6F}"/>
                    </a:ext>
                  </a:extLst>
                </p:cNvPr>
                <p:cNvSpPr txBox="1"/>
                <p:nvPr/>
              </p:nvSpPr>
              <p:spPr>
                <a:xfrm>
                  <a:off x="7020000" y="2118067"/>
                  <a:ext cx="2228717" cy="263149"/>
                </a:xfrm>
                <a:prstGeom prst="rect">
                  <a:avLst/>
                </a:prstGeom>
                <a:noFill/>
              </p:spPr>
              <p:txBody>
                <a:bodyPr wrap="none" lIns="18000" tIns="0" rIns="0" bIns="0" rtlCol="0" anchor="t">
                  <a:spAutoFit/>
                </a:bodyPr>
                <a:lstStyle/>
                <a:p>
                  <a:pPr defTabSz="914377">
                    <a:lnSpc>
                      <a:spcPct val="95000"/>
                    </a:lnSpc>
                    <a:spcBef>
                      <a:spcPts val="300"/>
                    </a:spcBef>
                  </a:pPr>
                  <a:r>
                    <a:rPr lang="fr-FR" b="1" dirty="0">
                      <a:solidFill>
                        <a:srgbClr val="262572"/>
                      </a:solidFill>
                      <a:latin typeface="Marianne"/>
                    </a:rPr>
                    <a:t>Base documentaire </a:t>
                  </a:r>
                  <a:endParaRPr lang="fr-FR" dirty="0">
                    <a:solidFill>
                      <a:srgbClr val="262572"/>
                    </a:solidFill>
                    <a:latin typeface="Marianne"/>
                  </a:endParaRPr>
                </a:p>
              </p:txBody>
            </p:sp>
          </p:grpSp>
          <p:pic>
            <p:nvPicPr>
              <p:cNvPr id="14" name="Picture 2">
                <a:extLst>
                  <a:ext uri="{FF2B5EF4-FFF2-40B4-BE49-F238E27FC236}">
                    <a16:creationId xmlns:a16="http://schemas.microsoft.com/office/drawing/2014/main" id="{FC563ED8-7365-4A10-859C-A19393027D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020000" y="1512000"/>
                <a:ext cx="432000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" name="Picture 2">
                <a:extLst>
                  <a:ext uri="{FF2B5EF4-FFF2-40B4-BE49-F238E27FC236}">
                    <a16:creationId xmlns:a16="http://schemas.microsoft.com/office/drawing/2014/main" id="{74164240-312B-486F-A950-BB3E0B7A6F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020000" y="2511659"/>
                <a:ext cx="288000" cy="28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2">
                <a:extLst>
                  <a:ext uri="{FF2B5EF4-FFF2-40B4-BE49-F238E27FC236}">
                    <a16:creationId xmlns:a16="http://schemas.microsoft.com/office/drawing/2014/main" id="{25B8FBDA-7986-4BC0-AACC-87712DA98BC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020000" y="2973662"/>
                <a:ext cx="288000" cy="28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4AF59C05-F038-4B3F-AA00-9F561B3D99BD}"/>
                </a:ext>
              </a:extLst>
            </p:cNvPr>
            <p:cNvSpPr txBox="1"/>
            <p:nvPr/>
          </p:nvSpPr>
          <p:spPr>
            <a:xfrm>
              <a:off x="7381201" y="2532549"/>
              <a:ext cx="3538800" cy="246221"/>
            </a:xfrm>
            <a:prstGeom prst="rect">
              <a:avLst/>
            </a:prstGeom>
            <a:noFill/>
          </p:spPr>
          <p:txBody>
            <a:bodyPr wrap="square" lIns="0" tIns="0" rIns="180000" bIns="0" rtlCol="0" anchor="t">
              <a:spAutoFit/>
            </a:bodyPr>
            <a:lstStyle/>
            <a:p>
              <a:pPr defTabSz="914377">
                <a:buSzPct val="125000"/>
              </a:pPr>
              <a:r>
                <a:rPr lang="fr-FR" sz="16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  <a:hlinkClick r:id="rId5"/>
                </a:rPr>
                <a:t>Instruction SIAO du 31 mars 2022</a:t>
              </a:r>
              <a:endParaRPr lang="fr-F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endParaRP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35B45373-0DA2-4142-9442-6B8559FB6980}"/>
                </a:ext>
              </a:extLst>
            </p:cNvPr>
            <p:cNvSpPr txBox="1"/>
            <p:nvPr/>
          </p:nvSpPr>
          <p:spPr>
            <a:xfrm>
              <a:off x="7381201" y="2985826"/>
              <a:ext cx="3538800" cy="1646605"/>
            </a:xfrm>
            <a:prstGeom prst="rect">
              <a:avLst/>
            </a:prstGeom>
            <a:noFill/>
          </p:spPr>
          <p:txBody>
            <a:bodyPr wrap="square" lIns="0" tIns="0" rIns="180000" bIns="0" rtlCol="0" anchor="t">
              <a:spAutoFit/>
            </a:bodyPr>
            <a:lstStyle/>
            <a:p>
              <a:pPr defTabSz="914377">
                <a:spcAft>
                  <a:spcPts val="600"/>
                </a:spcAft>
                <a:buSzPct val="125000"/>
              </a:pPr>
              <a:r>
                <a:rPr lang="fr-FR" sz="16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  <a:hlinkClick r:id="rId6"/>
                </a:rPr>
                <a:t>Collection Agir contre le </a:t>
              </a:r>
              <a:br>
                <a:rPr lang="fr-FR" sz="16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  <a:hlinkClick r:id="rId6"/>
                </a:rPr>
              </a:br>
              <a:r>
                <a:rPr lang="fr-FR" sz="16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  <a:hlinkClick r:id="rId6"/>
                </a:rPr>
                <a:t>sans-abrisme</a:t>
              </a:r>
              <a:endParaRPr lang="fr-FR" sz="16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endParaRPr>
            </a:p>
            <a:p>
              <a:pPr defTabSz="914377">
                <a:buSzPct val="125000"/>
              </a:pPr>
              <a:r>
                <a:rPr lang="fr-FR" sz="1400" i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Marianne"/>
                </a:rPr>
                <a:t>#13 – Évaluer la situation des personnes sans-abri ou mal logées, hébergées ou logées de manière temporaire pour accélérer les parcours de la rue au logement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D4B43065-94C9-4CB9-8164-54FA65BB30BC}"/>
              </a:ext>
            </a:extLst>
          </p:cNvPr>
          <p:cNvGrpSpPr/>
          <p:nvPr/>
        </p:nvGrpSpPr>
        <p:grpSpPr>
          <a:xfrm>
            <a:off x="1631998" y="1868520"/>
            <a:ext cx="4752551" cy="2281252"/>
            <a:chOff x="1631998" y="1644438"/>
            <a:chExt cx="4752551" cy="2281252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9F24FF23-F584-4004-A533-17540402FF5C}"/>
                </a:ext>
              </a:extLst>
            </p:cNvPr>
            <p:cNvGrpSpPr/>
            <p:nvPr/>
          </p:nvGrpSpPr>
          <p:grpSpPr>
            <a:xfrm>
              <a:off x="1704549" y="2283773"/>
              <a:ext cx="4680000" cy="603820"/>
              <a:chOff x="660000" y="2482526"/>
              <a:chExt cx="4680000" cy="603818"/>
            </a:xfrm>
          </p:grpSpPr>
          <p:sp>
            <p:nvSpPr>
              <p:cNvPr id="20" name="TextBox 11">
                <a:extLst>
                  <a:ext uri="{FF2B5EF4-FFF2-40B4-BE49-F238E27FC236}">
                    <a16:creationId xmlns:a16="http://schemas.microsoft.com/office/drawing/2014/main" id="{FFC7F908-0C34-412D-AE08-5064D1A343F2}"/>
                  </a:ext>
                </a:extLst>
              </p:cNvPr>
              <p:cNvSpPr txBox="1"/>
              <p:nvPr/>
            </p:nvSpPr>
            <p:spPr>
              <a:xfrm>
                <a:off x="1020000" y="2482526"/>
                <a:ext cx="4320000" cy="60381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fr-FR"/>
                </a:defPPr>
                <a:lvl1pPr>
                  <a:lnSpc>
                    <a:spcPct val="110000"/>
                  </a:lnSpc>
                  <a:defRPr sz="2400">
                    <a:solidFill>
                      <a:srgbClr val="3A56A3"/>
                    </a:solidFill>
                    <a:latin typeface="Marianne Medium" panose="02000000000000000000" pitchFamily="2" charset="0"/>
                    <a:cs typeface="Segoe UI Semibold" panose="020B0702040204020203" pitchFamily="34" charset="0"/>
                  </a:defRPr>
                </a:lvl1pPr>
              </a:lstStyle>
              <a:p>
                <a:pPr defTabSz="914377">
                  <a:lnSpc>
                    <a:spcPct val="114000"/>
                  </a:lnSpc>
                </a:pPr>
                <a:r>
                  <a:rPr lang="fr-FR" sz="18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  <a:t>Le </a:t>
                </a:r>
                <a:r>
                  <a:rPr lang="fr-FR" sz="1800" b="1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  <a:t>travailleur social </a:t>
                </a:r>
                <a:r>
                  <a:rPr lang="fr-FR" sz="18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  <a:t>est </a:t>
                </a:r>
                <a:br>
                  <a:rPr lang="fr-FR" sz="18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</a:br>
                <a:r>
                  <a:rPr lang="fr-FR" sz="18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  <a:t>expert de la </a:t>
                </a:r>
                <a:r>
                  <a:rPr lang="fr-FR" sz="1800" b="1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</a:rPr>
                  <a:t>situation du ménage</a:t>
                </a:r>
              </a:p>
            </p:txBody>
          </p:sp>
          <p:pic>
            <p:nvPicPr>
              <p:cNvPr id="21" name="Picture 2">
                <a:extLst>
                  <a:ext uri="{FF2B5EF4-FFF2-40B4-BE49-F238E27FC236}">
                    <a16:creationId xmlns:a16="http://schemas.microsoft.com/office/drawing/2014/main" id="{49A902AC-BAE3-4583-ACCC-291C3632F7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660000" y="2482526"/>
                <a:ext cx="288000" cy="2879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17EFB935-D65F-40C9-9975-17FD9764C14C}"/>
                </a:ext>
              </a:extLst>
            </p:cNvPr>
            <p:cNvGrpSpPr/>
            <p:nvPr/>
          </p:nvGrpSpPr>
          <p:grpSpPr>
            <a:xfrm>
              <a:off x="1632549" y="3263780"/>
              <a:ext cx="4752000" cy="661910"/>
              <a:chOff x="588000" y="2424436"/>
              <a:chExt cx="4752000" cy="661908"/>
            </a:xfrm>
          </p:grpSpPr>
          <p:sp>
            <p:nvSpPr>
              <p:cNvPr id="25" name="TextBox 11">
                <a:extLst>
                  <a:ext uri="{FF2B5EF4-FFF2-40B4-BE49-F238E27FC236}">
                    <a16:creationId xmlns:a16="http://schemas.microsoft.com/office/drawing/2014/main" id="{924FA708-BB61-4A89-9A91-208C37922900}"/>
                  </a:ext>
                </a:extLst>
              </p:cNvPr>
              <p:cNvSpPr txBox="1"/>
              <p:nvPr/>
            </p:nvSpPr>
            <p:spPr>
              <a:xfrm>
                <a:off x="1020000" y="2482526"/>
                <a:ext cx="4320000" cy="60381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fr-FR"/>
                </a:defPPr>
                <a:lvl1pPr defTabSz="914377">
                  <a:lnSpc>
                    <a:spcPct val="114000"/>
                  </a:lnSpc>
                  <a:defRPr sz="160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Marianne"/>
                    <a:cs typeface="Segoe UI Semibold" panose="020B0702040204020203" pitchFamily="34" charset="0"/>
                  </a:defRPr>
                </a:lvl1pPr>
              </a:lstStyle>
              <a:p>
                <a:r>
                  <a:rPr lang="fr-FR" sz="1800" dirty="0"/>
                  <a:t>Le </a:t>
                </a:r>
                <a:r>
                  <a:rPr lang="fr-FR" sz="1800" b="1" dirty="0"/>
                  <a:t>SIAO</a:t>
                </a:r>
                <a:r>
                  <a:rPr lang="fr-FR" sz="1800" dirty="0"/>
                  <a:t> est </a:t>
                </a:r>
                <a:br>
                  <a:rPr lang="fr-FR" sz="1800" dirty="0"/>
                </a:br>
                <a:r>
                  <a:rPr lang="fr-FR" sz="1800" dirty="0"/>
                  <a:t>expert de l’</a:t>
                </a:r>
                <a:r>
                  <a:rPr lang="fr-FR" sz="1800" b="1" dirty="0"/>
                  <a:t>offre sur son territoire</a:t>
                </a:r>
              </a:p>
            </p:txBody>
          </p:sp>
          <p:pic>
            <p:nvPicPr>
              <p:cNvPr id="26" name="Picture 2">
                <a:extLst>
                  <a:ext uri="{FF2B5EF4-FFF2-40B4-BE49-F238E27FC236}">
                    <a16:creationId xmlns:a16="http://schemas.microsoft.com/office/drawing/2014/main" id="{6895CE9F-FB12-40ED-BD8E-1D1457DD826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588000" y="2424436"/>
                <a:ext cx="360000" cy="3599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FB3A5AB0-0F52-4E57-8DAE-F722CBFD7D1E}"/>
                </a:ext>
              </a:extLst>
            </p:cNvPr>
            <p:cNvSpPr txBox="1"/>
            <p:nvPr/>
          </p:nvSpPr>
          <p:spPr>
            <a:xfrm>
              <a:off x="1631998" y="1644438"/>
              <a:ext cx="2900375" cy="263149"/>
            </a:xfrm>
            <a:prstGeom prst="rect">
              <a:avLst/>
            </a:prstGeom>
            <a:noFill/>
          </p:spPr>
          <p:txBody>
            <a:bodyPr wrap="none" lIns="18000" tIns="0" rIns="0" bIns="0" rtlCol="0" anchor="t">
              <a:spAutoFit/>
            </a:bodyPr>
            <a:lstStyle/>
            <a:p>
              <a:pPr defTabSz="914377">
                <a:lnSpc>
                  <a:spcPct val="95000"/>
                </a:lnSpc>
                <a:spcBef>
                  <a:spcPts val="300"/>
                </a:spcBef>
              </a:pPr>
              <a:r>
                <a:rPr lang="fr-FR" b="1" dirty="0">
                  <a:solidFill>
                    <a:srgbClr val="262572"/>
                  </a:solidFill>
                  <a:latin typeface="Marianne"/>
                </a:rPr>
                <a:t>Répartition de la charge :</a:t>
              </a:r>
              <a:endParaRPr lang="fr-FR" dirty="0">
                <a:solidFill>
                  <a:srgbClr val="262572"/>
                </a:solidFill>
                <a:latin typeface="Marianne"/>
              </a:endParaRPr>
            </a:p>
          </p:txBody>
        </p:sp>
      </p:grpSp>
      <p:sp>
        <p:nvSpPr>
          <p:cNvPr id="28" name="Espace réservé de la date 2">
            <a:extLst>
              <a:ext uri="{FF2B5EF4-FFF2-40B4-BE49-F238E27FC236}">
                <a16:creationId xmlns:a16="http://schemas.microsoft.com/office/drawing/2014/main" id="{34E1299E-27AF-4F3F-ADDB-6A917CB168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fld id="{EB6523AD-AB6F-406F-A97E-50761564301F}" type="datetime1">
              <a:rPr lang="fr-FR" cap="all" smtClean="0"/>
              <a:pPr/>
              <a:t>01/06/2026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33811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/>
          <a:lstStyle/>
          <a:p>
            <a:r>
              <a:rPr lang="fr-FR" b="1" dirty="0"/>
              <a:t>Disponibilité sur l’environnement de Formation 👩🏻‍🏫</a:t>
            </a:r>
            <a:endParaRPr lang="fr-FR" dirty="0"/>
          </a:p>
        </p:txBody>
      </p:sp>
      <p:pic>
        <p:nvPicPr>
          <p:cNvPr id="1026" name="Picture 2" descr="Calendrier emoji">
            <a:extLst>
              <a:ext uri="{FF2B5EF4-FFF2-40B4-BE49-F238E27FC236}">
                <a16:creationId xmlns:a16="http://schemas.microsoft.com/office/drawing/2014/main" id="{8AAA7D6F-C940-45D6-B28E-911E0D70B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000" y="1440000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538E2F5-1CB8-42B0-9FB9-84F89AA2D958}"/>
              </a:ext>
            </a:extLst>
          </p:cNvPr>
          <p:cNvSpPr txBox="1"/>
          <p:nvPr/>
        </p:nvSpPr>
        <p:spPr>
          <a:xfrm>
            <a:off x="4248540" y="2520000"/>
            <a:ext cx="3694922" cy="430887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ctr" defTabSz="914377">
              <a:buSzPct val="125000"/>
            </a:pPr>
            <a:r>
              <a:rPr lang="fr-FR" sz="2800" dirty="0">
                <a:solidFill>
                  <a:srgbClr val="000000">
                    <a:lumMod val="85000"/>
                    <a:lumOff val="15000"/>
                  </a:srgbClr>
                </a:solidFill>
                <a:latin typeface="Marianne"/>
              </a:rPr>
              <a:t>Nouvelle date : </a:t>
            </a:r>
            <a:r>
              <a:rPr lang="fr-FR" sz="2800" b="1" dirty="0">
                <a:solidFill>
                  <a:schemeClr val="tx2"/>
                </a:solidFill>
                <a:latin typeface="Marianne"/>
              </a:rPr>
              <a:t>5 Juin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1DD9EB2-B5D5-4A3C-9303-E3FC51DF52FA}"/>
              </a:ext>
            </a:extLst>
          </p:cNvPr>
          <p:cNvSpPr txBox="1"/>
          <p:nvPr/>
        </p:nvSpPr>
        <p:spPr>
          <a:xfrm>
            <a:off x="2226000" y="3600000"/>
            <a:ext cx="7740000" cy="111761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 defTabSz="914377">
              <a:lnSpc>
                <a:spcPct val="140000"/>
              </a:lnSpc>
              <a:buSzPct val="125000"/>
            </a:pPr>
            <a:r>
              <a:rPr lang="fr-FR" i="1" dirty="0">
                <a:latin typeface="Marianne Light" panose="02000000000000000000" pitchFamily="2" charset="0"/>
              </a:rPr>
              <a:t>Nous visons a minima 3 semaines de disponibilité sur l’environnement de Formation avant la MEP, afin de vous laisser le temps de la prendre en main et de préparer vos formations</a:t>
            </a:r>
            <a:endParaRPr lang="fr-FR" b="1" i="1" dirty="0">
              <a:solidFill>
                <a:schemeClr val="tx2"/>
              </a:solidFill>
              <a:latin typeface="Marianne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8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Sondage pour une nouvelle signalétique </a:t>
            </a:r>
          </a:p>
        </p:txBody>
      </p:sp>
    </p:spTree>
    <p:extLst>
      <p:ext uri="{BB962C8B-B14F-4D97-AF65-F5344CB8AC3E}">
        <p14:creationId xmlns:p14="http://schemas.microsoft.com/office/powerpoint/2010/main" val="2713912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5EEFC823-ADE2-4683-8BD0-B1F4DF64B453}"/>
              </a:ext>
            </a:extLst>
          </p:cNvPr>
          <p:cNvSpPr/>
          <p:nvPr/>
        </p:nvSpPr>
        <p:spPr>
          <a:xfrm>
            <a:off x="6482281" y="2582485"/>
            <a:ext cx="5029547" cy="2539278"/>
          </a:xfrm>
          <a:prstGeom prst="rect">
            <a:avLst/>
          </a:prstGeom>
          <a:noFill/>
          <a:ln>
            <a:solidFill>
              <a:srgbClr val="7AB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AECC6AA8-7C8D-4D0E-B64D-382CEBA19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59" y="3363630"/>
            <a:ext cx="2589256" cy="1663297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93029D-1D8F-4726-9696-884312DD466E}"/>
              </a:ext>
            </a:extLst>
          </p:cNvPr>
          <p:cNvSpPr/>
          <p:nvPr/>
        </p:nvSpPr>
        <p:spPr>
          <a:xfrm>
            <a:off x="2581846" y="5231846"/>
            <a:ext cx="5023104" cy="387798"/>
          </a:xfrm>
          <a:prstGeom prst="rect">
            <a:avLst/>
          </a:prstGeom>
          <a:noFill/>
          <a:ln w="12700">
            <a:solidFill>
              <a:srgbClr val="4988C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fr-FR" sz="1100" dirty="0">
                <a:solidFill>
                  <a:schemeClr val="tx1"/>
                </a:solidFill>
              </a:rPr>
              <a:t>Affichage du type de situation résidentielle pour une meilleure lisibilité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3ED758-7F15-41BC-A6F4-1DBAB46CF83E}"/>
              </a:ext>
            </a:extLst>
          </p:cNvPr>
          <p:cNvSpPr/>
          <p:nvPr/>
        </p:nvSpPr>
        <p:spPr>
          <a:xfrm>
            <a:off x="2027363" y="5231846"/>
            <a:ext cx="509258" cy="386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2000" b="1" dirty="0">
                <a:solidFill>
                  <a:srgbClr val="FF0000"/>
                </a:solidFill>
              </a:rPr>
              <a:t>1️⃣</a:t>
            </a:r>
            <a:endParaRPr lang="fr-FR" sz="400" b="1" dirty="0">
              <a:solidFill>
                <a:srgbClr val="FF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7B712A-3EFE-448C-83A5-61B0666871C9}"/>
              </a:ext>
            </a:extLst>
          </p:cNvPr>
          <p:cNvSpPr/>
          <p:nvPr/>
        </p:nvSpPr>
        <p:spPr>
          <a:xfrm>
            <a:off x="1438846" y="5729726"/>
            <a:ext cx="3415094" cy="387798"/>
          </a:xfrm>
          <a:prstGeom prst="rect">
            <a:avLst/>
          </a:prstGeom>
          <a:noFill/>
          <a:ln w="12700">
            <a:solidFill>
              <a:srgbClr val="4988C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fr-FR" sz="1000" dirty="0">
                <a:solidFill>
                  <a:schemeClr val="tx1"/>
                </a:solidFill>
              </a:rPr>
              <a:t>Modification des pictogrammes pour plus de clarté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D75DE0-823A-4A6D-84C0-BEEFAE714959}"/>
              </a:ext>
            </a:extLst>
          </p:cNvPr>
          <p:cNvSpPr/>
          <p:nvPr/>
        </p:nvSpPr>
        <p:spPr>
          <a:xfrm>
            <a:off x="884363" y="5729726"/>
            <a:ext cx="509258" cy="386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2000" b="1" dirty="0">
                <a:solidFill>
                  <a:srgbClr val="FF0000"/>
                </a:solidFill>
              </a:rPr>
              <a:t>2️⃣</a:t>
            </a:r>
            <a:endParaRPr lang="fr-FR" sz="400" b="1" dirty="0">
              <a:solidFill>
                <a:srgbClr val="FF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8A6A09D-51B9-468C-AC4F-5E73B35E7019}"/>
              </a:ext>
            </a:extLst>
          </p:cNvPr>
          <p:cNvSpPr txBox="1"/>
          <p:nvPr/>
        </p:nvSpPr>
        <p:spPr>
          <a:xfrm>
            <a:off x="10454775" y="218189"/>
            <a:ext cx="1447791" cy="410090"/>
          </a:xfrm>
          <a:prstGeom prst="roundRect">
            <a:avLst>
              <a:gd name="adj" fmla="val 22154"/>
            </a:avLst>
          </a:prstGeom>
          <a:solidFill>
            <a:srgbClr val="4ABCB6"/>
          </a:solidFill>
        </p:spPr>
        <p:txBody>
          <a:bodyPr wrap="none" lIns="72000" tIns="0" rIns="72000" bIns="7200" anchor="ctr">
            <a:spAutoFit/>
          </a:bodyPr>
          <a:lstStyle/>
          <a:p>
            <a:pPr algn="r"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Sondage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04F07C93-DE24-4226-AF2C-445643CDBF9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86" b="51287"/>
          <a:stretch/>
        </p:blipFill>
        <p:spPr>
          <a:xfrm>
            <a:off x="803359" y="1674472"/>
            <a:ext cx="5314739" cy="1603168"/>
          </a:xfrm>
          <a:prstGeom prst="rect">
            <a:avLst/>
          </a:prstGeom>
        </p:spPr>
      </p:pic>
      <p:grpSp>
        <p:nvGrpSpPr>
          <p:cNvPr id="30" name="Groupe 29">
            <a:extLst>
              <a:ext uri="{FF2B5EF4-FFF2-40B4-BE49-F238E27FC236}">
                <a16:creationId xmlns:a16="http://schemas.microsoft.com/office/drawing/2014/main" id="{EB70163D-68C9-44F6-B60B-617AACF16E9B}"/>
              </a:ext>
            </a:extLst>
          </p:cNvPr>
          <p:cNvGrpSpPr/>
          <p:nvPr/>
        </p:nvGrpSpPr>
        <p:grpSpPr>
          <a:xfrm>
            <a:off x="6606306" y="3160578"/>
            <a:ext cx="2438456" cy="1772270"/>
            <a:chOff x="5913544" y="3275827"/>
            <a:chExt cx="2438456" cy="1772270"/>
          </a:xfrm>
        </p:grpSpPr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762021EE-AECA-4ECE-8168-E0B72B2175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39622"/>
            <a:stretch/>
          </p:blipFill>
          <p:spPr>
            <a:xfrm>
              <a:off x="5913544" y="3284297"/>
              <a:ext cx="2297004" cy="1763800"/>
            </a:xfrm>
            <a:prstGeom prst="rect">
              <a:avLst/>
            </a:prstGeom>
          </p:spPr>
        </p:pic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11C88BA0-CEBA-43BD-810B-0A2E6667CC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92041"/>
            <a:stretch/>
          </p:blipFill>
          <p:spPr>
            <a:xfrm>
              <a:off x="8049226" y="3275827"/>
              <a:ext cx="302774" cy="1763800"/>
            </a:xfrm>
            <a:prstGeom prst="rect">
              <a:avLst/>
            </a:prstGeom>
          </p:spPr>
        </p:pic>
      </p:grpSp>
      <p:sp>
        <p:nvSpPr>
          <p:cNvPr id="31" name="AutoShape 2">
            <a:extLst>
              <a:ext uri="{FF2B5EF4-FFF2-40B4-BE49-F238E27FC236}">
                <a16:creationId xmlns:a16="http://schemas.microsoft.com/office/drawing/2014/main" id="{1BCDB554-E983-4266-A556-385B3A98DF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F1C1061D-EAD7-4173-8812-6960F39F4D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83410" y="3204241"/>
            <a:ext cx="1937179" cy="1713787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484B2EF2-457D-44C9-880A-12DC9875CC8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93011"/>
          <a:stretch/>
        </p:blipFill>
        <p:spPr>
          <a:xfrm>
            <a:off x="11026069" y="3135178"/>
            <a:ext cx="264251" cy="178047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DAA4BD8-E0F2-4EC3-9093-C06037128727}"/>
              </a:ext>
            </a:extLst>
          </p:cNvPr>
          <p:cNvSpPr/>
          <p:nvPr/>
        </p:nvSpPr>
        <p:spPr>
          <a:xfrm>
            <a:off x="6606306" y="2807960"/>
            <a:ext cx="2353367" cy="327218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1200" dirty="0">
                <a:solidFill>
                  <a:schemeClr val="tx1"/>
                </a:solidFill>
              </a:rPr>
              <a:t>Option 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6569B28-6E36-414C-ACD3-1292F07DEDF7}"/>
              </a:ext>
            </a:extLst>
          </p:cNvPr>
          <p:cNvSpPr/>
          <p:nvPr/>
        </p:nvSpPr>
        <p:spPr>
          <a:xfrm>
            <a:off x="9181181" y="2805581"/>
            <a:ext cx="2109139" cy="327218"/>
          </a:xfrm>
          <a:prstGeom prst="rect">
            <a:avLst/>
          </a:prstGeom>
          <a:noFill/>
          <a:ln w="127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sz="1200" dirty="0">
                <a:solidFill>
                  <a:schemeClr val="tx1"/>
                </a:solidFill>
              </a:rPr>
              <a:t>Option 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C55A460-3832-4A30-8867-1E0B05169FB7}"/>
              </a:ext>
            </a:extLst>
          </p:cNvPr>
          <p:cNvSpPr/>
          <p:nvPr/>
        </p:nvSpPr>
        <p:spPr>
          <a:xfrm>
            <a:off x="633743" y="1584095"/>
            <a:ext cx="5029547" cy="357251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pic>
        <p:nvPicPr>
          <p:cNvPr id="44" name="Image 43">
            <a:extLst>
              <a:ext uri="{FF2B5EF4-FFF2-40B4-BE49-F238E27FC236}">
                <a16:creationId xmlns:a16="http://schemas.microsoft.com/office/drawing/2014/main" id="{4DF09927-F8EF-40F8-8D07-0A533D06E2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120" y="1082430"/>
            <a:ext cx="7362081" cy="51789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AC62BE2-1616-4DDF-873B-96EFA634D82D}"/>
              </a:ext>
            </a:extLst>
          </p:cNvPr>
          <p:cNvSpPr/>
          <p:nvPr/>
        </p:nvSpPr>
        <p:spPr>
          <a:xfrm rot="18889050">
            <a:off x="30033" y="1720340"/>
            <a:ext cx="3216100" cy="480000"/>
          </a:xfrm>
          <a:prstGeom prst="rect">
            <a:avLst/>
          </a:prstGeom>
          <a:solidFill>
            <a:srgbClr val="2625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dirty="0"/>
              <a:t>ACTUEL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B6073C-C73D-40A2-9C3C-3DD90F2E4F78}"/>
              </a:ext>
            </a:extLst>
          </p:cNvPr>
          <p:cNvSpPr/>
          <p:nvPr/>
        </p:nvSpPr>
        <p:spPr>
          <a:xfrm>
            <a:off x="1049154" y="632064"/>
            <a:ext cx="2401867" cy="498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7" y="179001"/>
            <a:ext cx="8822777" cy="775597"/>
          </a:xfrm>
        </p:spPr>
        <p:txBody>
          <a:bodyPr/>
          <a:lstStyle/>
          <a:p>
            <a:r>
              <a:rPr lang="fr-FR" dirty="0"/>
              <a:t>Nouvelle signalétique pour les personnes victimes de violences, les femmes enceintes et les PMR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9C8377-3D01-45F5-BA73-83E88A59AD1D}"/>
              </a:ext>
            </a:extLst>
          </p:cNvPr>
          <p:cNvSpPr/>
          <p:nvPr/>
        </p:nvSpPr>
        <p:spPr>
          <a:xfrm rot="5400000">
            <a:off x="-636298" y="2459719"/>
            <a:ext cx="2401867" cy="498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6660967-0902-47D2-ACEE-AB2996BD370F}"/>
              </a:ext>
            </a:extLst>
          </p:cNvPr>
          <p:cNvCxnSpPr>
            <a:cxnSpLocks/>
          </p:cNvCxnSpPr>
          <p:nvPr/>
        </p:nvCxnSpPr>
        <p:spPr>
          <a:xfrm>
            <a:off x="3451021" y="3910137"/>
            <a:ext cx="2922619" cy="0"/>
          </a:xfrm>
          <a:prstGeom prst="straightConnector1">
            <a:avLst/>
          </a:prstGeom>
          <a:ln>
            <a:solidFill>
              <a:srgbClr val="4988C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5FFF7C44-F61C-4F8B-B6F9-CD990D6D49F1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1138992" y="4808220"/>
            <a:ext cx="0" cy="921506"/>
          </a:xfrm>
          <a:prstGeom prst="straightConnector1">
            <a:avLst/>
          </a:prstGeom>
          <a:ln>
            <a:solidFill>
              <a:srgbClr val="4988C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9653E811-E0C8-4DBB-ABA6-4D27A8240F04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2281992" y="4610100"/>
            <a:ext cx="0" cy="621746"/>
          </a:xfrm>
          <a:prstGeom prst="straightConnector1">
            <a:avLst/>
          </a:prstGeom>
          <a:ln>
            <a:solidFill>
              <a:srgbClr val="4988C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DD2E2DB-4B4F-4471-94D6-0D40637C94C6}"/>
              </a:ext>
            </a:extLst>
          </p:cNvPr>
          <p:cNvSpPr/>
          <p:nvPr/>
        </p:nvSpPr>
        <p:spPr>
          <a:xfrm>
            <a:off x="6486817" y="2113570"/>
            <a:ext cx="5023104" cy="480000"/>
          </a:xfrm>
          <a:prstGeom prst="rect">
            <a:avLst/>
          </a:prstGeom>
          <a:solidFill>
            <a:srgbClr val="7AB1E2"/>
          </a:solidFill>
          <a:ln>
            <a:solidFill>
              <a:srgbClr val="7AB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fr-FR" dirty="0"/>
              <a:t>Propositions</a:t>
            </a:r>
          </a:p>
        </p:txBody>
      </p:sp>
    </p:spTree>
    <p:extLst>
      <p:ext uri="{BB962C8B-B14F-4D97-AF65-F5344CB8AC3E}">
        <p14:creationId xmlns:p14="http://schemas.microsoft.com/office/powerpoint/2010/main" val="418357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74526-3F5B-4805-95D1-C9EB6EE2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3792763"/>
            <a:ext cx="11232000" cy="1440000"/>
          </a:xfrm>
        </p:spPr>
        <p:txBody>
          <a:bodyPr/>
          <a:lstStyle/>
          <a:p>
            <a:r>
              <a:rPr lang="fr-FR" dirty="0"/>
              <a:t>Mise en place de la double authentification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E2F0C10-0F3A-43AD-923D-0C00CECD8B99}"/>
              </a:ext>
            </a:extLst>
          </p:cNvPr>
          <p:cNvSpPr txBox="1"/>
          <p:nvPr/>
        </p:nvSpPr>
        <p:spPr>
          <a:xfrm>
            <a:off x="10677600" y="218189"/>
            <a:ext cx="1224966" cy="410090"/>
          </a:xfrm>
          <a:prstGeom prst="roundRect">
            <a:avLst>
              <a:gd name="adj" fmla="val 22154"/>
            </a:avLst>
          </a:prstGeom>
          <a:solidFill>
            <a:srgbClr val="17939D"/>
          </a:solidFill>
        </p:spPr>
        <p:txBody>
          <a:bodyPr wrap="none" lIns="72000" tIns="0" rIns="72000" bIns="720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À venir</a:t>
            </a:r>
          </a:p>
        </p:txBody>
      </p:sp>
    </p:spTree>
    <p:extLst>
      <p:ext uri="{BB962C8B-B14F-4D97-AF65-F5344CB8AC3E}">
        <p14:creationId xmlns:p14="http://schemas.microsoft.com/office/powerpoint/2010/main" val="143200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45C92C-8580-47C2-8F81-E5D172F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B6523AD-AB6F-406F-A97E-50761564301F}" type="datetime1">
              <a:rPr lang="fr-FR" cap="all" smtClean="0"/>
              <a:t>01/06/2026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C1DBA3-E986-42BB-BF6C-23E7250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03609E-AD87-4034-934B-ADC68B5D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4EACCD1-06CE-4278-B4D1-8483B18DF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98" y="229335"/>
            <a:ext cx="10080000" cy="387798"/>
          </a:xfrm>
        </p:spPr>
        <p:txBody>
          <a:bodyPr/>
          <a:lstStyle/>
          <a:p>
            <a:r>
              <a:rPr lang="fr-FR" b="1" dirty="0"/>
              <a:t>Mise en place de la double authentification</a:t>
            </a:r>
            <a:endParaRPr lang="fr-FR" dirty="0"/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D5C7F718-B796-4D1F-B5F6-F11A1D8B1F65}"/>
              </a:ext>
            </a:extLst>
          </p:cNvPr>
          <p:cNvSpPr/>
          <p:nvPr/>
        </p:nvSpPr>
        <p:spPr>
          <a:xfrm>
            <a:off x="841981" y="1787920"/>
            <a:ext cx="4747318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Qu’est-ce que la double authentification ?</a:t>
            </a:r>
          </a:p>
          <a:p>
            <a:pPr marL="0" indent="0">
              <a:buNone/>
            </a:pPr>
            <a:endParaRPr lang="fr-FR" sz="1400" dirty="0">
              <a:solidFill>
                <a:srgbClr val="1E293B"/>
              </a:solidFill>
              <a:latin typeface="Marianne" panose="02000000000000000000" pitchFamily="2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40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La double authentification (ou 2FA) ajoute une </a:t>
            </a:r>
            <a:r>
              <a:rPr lang="fr-FR" sz="1400" b="1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deuxième couche de sécurité </a:t>
            </a:r>
            <a:r>
              <a:rPr lang="fr-FR" sz="140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à votre compte. </a:t>
            </a:r>
          </a:p>
          <a:p>
            <a:pPr marL="0" indent="0">
              <a:buNone/>
            </a:pPr>
            <a:endParaRPr lang="fr-FR" sz="1400" dirty="0">
              <a:solidFill>
                <a:srgbClr val="1E293B"/>
              </a:solidFill>
              <a:latin typeface="Marianne" panose="02000000000000000000" pitchFamily="2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fr-FR" sz="140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Après votre mot de passe, un code temporaire vous est envoyé pour confirmer que c'est bien vous.</a:t>
            </a:r>
            <a:endParaRPr lang="fr-FR" sz="1400" dirty="0">
              <a:latin typeface="Marianne" panose="02000000000000000000" pitchFamily="2" charset="0"/>
            </a:endParaRPr>
          </a:p>
        </p:txBody>
      </p:sp>
      <p:sp>
        <p:nvSpPr>
          <p:cNvPr id="8" name="Shape 9">
            <a:extLst>
              <a:ext uri="{FF2B5EF4-FFF2-40B4-BE49-F238E27FC236}">
                <a16:creationId xmlns:a16="http://schemas.microsoft.com/office/drawing/2014/main" id="{F0284705-F7CA-4E98-8B30-8CEC00D97AA4}"/>
              </a:ext>
            </a:extLst>
          </p:cNvPr>
          <p:cNvSpPr/>
          <p:nvPr/>
        </p:nvSpPr>
        <p:spPr>
          <a:xfrm>
            <a:off x="2951688" y="4633734"/>
            <a:ext cx="2011680" cy="1417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61A238A5-5220-414F-8731-7C5ABD9F0F68}"/>
              </a:ext>
            </a:extLst>
          </p:cNvPr>
          <p:cNvSpPr/>
          <p:nvPr/>
        </p:nvSpPr>
        <p:spPr>
          <a:xfrm>
            <a:off x="2951688" y="522809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563A8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Étape 1</a:t>
            </a:r>
            <a:endParaRPr lang="en-US" sz="1000" dirty="0">
              <a:latin typeface="Marianne" panose="02000000000000000000" pitchFamily="2" charset="0"/>
            </a:endParaRPr>
          </a:p>
        </p:txBody>
      </p:sp>
      <p:sp>
        <p:nvSpPr>
          <p:cNvPr id="11" name="Text 11">
            <a:extLst>
              <a:ext uri="{FF2B5EF4-FFF2-40B4-BE49-F238E27FC236}">
                <a16:creationId xmlns:a16="http://schemas.microsoft.com/office/drawing/2014/main" id="{049DD7AC-8AD1-4000-9E98-7CF42295375F}"/>
              </a:ext>
            </a:extLst>
          </p:cNvPr>
          <p:cNvSpPr/>
          <p:nvPr/>
        </p:nvSpPr>
        <p:spPr>
          <a:xfrm>
            <a:off x="2969976" y="5502414"/>
            <a:ext cx="19751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Votre mot de passe habituel</a:t>
            </a:r>
            <a:endParaRPr lang="en-US" sz="950" dirty="0">
              <a:latin typeface="Marianne" panose="02000000000000000000" pitchFamily="2" charset="0"/>
            </a:endParaRPr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BCFE7D5D-00C1-458E-B6DE-88F832F2AF8A}"/>
              </a:ext>
            </a:extLst>
          </p:cNvPr>
          <p:cNvSpPr/>
          <p:nvPr/>
        </p:nvSpPr>
        <p:spPr>
          <a:xfrm>
            <a:off x="5009088" y="4953774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891B2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+</a:t>
            </a:r>
            <a:endParaRPr lang="en-US" sz="2800" dirty="0">
              <a:latin typeface="Marianne" panose="02000000000000000000" pitchFamily="2" charset="0"/>
            </a:endParaRPr>
          </a:p>
        </p:txBody>
      </p:sp>
      <p:sp>
        <p:nvSpPr>
          <p:cNvPr id="13" name="Shape 13">
            <a:extLst>
              <a:ext uri="{FF2B5EF4-FFF2-40B4-BE49-F238E27FC236}">
                <a16:creationId xmlns:a16="http://schemas.microsoft.com/office/drawing/2014/main" id="{908710AE-16FF-4F10-BFB7-3DE2E1A872DF}"/>
              </a:ext>
            </a:extLst>
          </p:cNvPr>
          <p:cNvSpPr/>
          <p:nvPr/>
        </p:nvSpPr>
        <p:spPr>
          <a:xfrm>
            <a:off x="5420568" y="4633734"/>
            <a:ext cx="2011680" cy="1417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Text 14">
            <a:extLst>
              <a:ext uri="{FF2B5EF4-FFF2-40B4-BE49-F238E27FC236}">
                <a16:creationId xmlns:a16="http://schemas.microsoft.com/office/drawing/2014/main" id="{6555D0D5-6B44-4867-BDB3-B1C1665D1EC9}"/>
              </a:ext>
            </a:extLst>
          </p:cNvPr>
          <p:cNvSpPr/>
          <p:nvPr/>
        </p:nvSpPr>
        <p:spPr>
          <a:xfrm>
            <a:off x="5420568" y="522809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563A8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Étape 2</a:t>
            </a:r>
            <a:endParaRPr lang="en-US" sz="1000" dirty="0">
              <a:latin typeface="Marianne" panose="02000000000000000000" pitchFamily="2" charset="0"/>
            </a:endParaRPr>
          </a:p>
        </p:txBody>
      </p:sp>
      <p:sp>
        <p:nvSpPr>
          <p:cNvPr id="16" name="Text 15">
            <a:extLst>
              <a:ext uri="{FF2B5EF4-FFF2-40B4-BE49-F238E27FC236}">
                <a16:creationId xmlns:a16="http://schemas.microsoft.com/office/drawing/2014/main" id="{1D5ADE19-9D40-4D0D-A845-354F40A07B89}"/>
              </a:ext>
            </a:extLst>
          </p:cNvPr>
          <p:cNvSpPr/>
          <p:nvPr/>
        </p:nvSpPr>
        <p:spPr>
          <a:xfrm>
            <a:off x="5438856" y="5502414"/>
            <a:ext cx="19751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Un code reçu par e-mail</a:t>
            </a:r>
            <a:endParaRPr lang="en-US" sz="950" dirty="0">
              <a:latin typeface="Marianne" panose="02000000000000000000" pitchFamily="2" charset="0"/>
            </a:endParaRPr>
          </a:p>
        </p:txBody>
      </p:sp>
      <p:sp>
        <p:nvSpPr>
          <p:cNvPr id="17" name="Text 16">
            <a:extLst>
              <a:ext uri="{FF2B5EF4-FFF2-40B4-BE49-F238E27FC236}">
                <a16:creationId xmlns:a16="http://schemas.microsoft.com/office/drawing/2014/main" id="{47E34033-7E73-402C-97A9-A525FFD61600}"/>
              </a:ext>
            </a:extLst>
          </p:cNvPr>
          <p:cNvSpPr/>
          <p:nvPr/>
        </p:nvSpPr>
        <p:spPr>
          <a:xfrm>
            <a:off x="7477968" y="4953774"/>
            <a:ext cx="320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891B2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=</a:t>
            </a:r>
            <a:endParaRPr lang="en-US" sz="2800" dirty="0">
              <a:latin typeface="Marianne" panose="02000000000000000000" pitchFamily="2" charset="0"/>
            </a:endParaRPr>
          </a:p>
        </p:txBody>
      </p:sp>
      <p:sp>
        <p:nvSpPr>
          <p:cNvPr id="18" name="Shape 17">
            <a:extLst>
              <a:ext uri="{FF2B5EF4-FFF2-40B4-BE49-F238E27FC236}">
                <a16:creationId xmlns:a16="http://schemas.microsoft.com/office/drawing/2014/main" id="{C494E436-BA5E-4602-9DC7-8AF58459993A}"/>
              </a:ext>
            </a:extLst>
          </p:cNvPr>
          <p:cNvSpPr/>
          <p:nvPr/>
        </p:nvSpPr>
        <p:spPr>
          <a:xfrm>
            <a:off x="7798008" y="4679454"/>
            <a:ext cx="731520" cy="731520"/>
          </a:xfrm>
          <a:prstGeom prst="ellipse">
            <a:avLst/>
          </a:prstGeom>
          <a:solidFill>
            <a:srgbClr val="002060"/>
          </a:solidFill>
          <a:ln/>
        </p:spPr>
      </p:sp>
      <p:pic>
        <p:nvPicPr>
          <p:cNvPr id="19" name="Image 4" descr="preencoded.png">
            <a:extLst>
              <a:ext uri="{FF2B5EF4-FFF2-40B4-BE49-F238E27FC236}">
                <a16:creationId xmlns:a16="http://schemas.microsoft.com/office/drawing/2014/main" id="{E7971BF4-C1B5-46A5-AA26-D84824DDF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1160" y="4734318"/>
            <a:ext cx="438912" cy="438912"/>
          </a:xfrm>
          <a:prstGeom prst="rect">
            <a:avLst/>
          </a:prstGeom>
        </p:spPr>
      </p:pic>
      <p:sp>
        <p:nvSpPr>
          <p:cNvPr id="20" name="Text 18">
            <a:extLst>
              <a:ext uri="{FF2B5EF4-FFF2-40B4-BE49-F238E27FC236}">
                <a16:creationId xmlns:a16="http://schemas.microsoft.com/office/drawing/2014/main" id="{72C03E90-2DB2-4591-AC4C-DA9AD4BB18A1}"/>
              </a:ext>
            </a:extLst>
          </p:cNvPr>
          <p:cNvSpPr/>
          <p:nvPr/>
        </p:nvSpPr>
        <p:spPr>
          <a:xfrm>
            <a:off x="7843728" y="5456694"/>
            <a:ext cx="685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59669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Accès</a:t>
            </a:r>
            <a:endParaRPr lang="en-US" sz="850" dirty="0">
              <a:latin typeface="Marianne" panose="02000000000000000000" pitchFamily="2" charset="0"/>
            </a:endParaRPr>
          </a:p>
          <a:p>
            <a:pPr marL="0" indent="0" algn="ctr">
              <a:buNone/>
            </a:pPr>
            <a:r>
              <a:rPr lang="en-US" sz="850" b="1" dirty="0">
                <a:solidFill>
                  <a:srgbClr val="059669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sécurisé !</a:t>
            </a:r>
            <a:endParaRPr lang="en-US" sz="850" dirty="0">
              <a:latin typeface="Marianne" panose="02000000000000000000" pitchFamily="2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CC35C76-2D19-4C54-A80B-D77508A7D321}"/>
              </a:ext>
            </a:extLst>
          </p:cNvPr>
          <p:cNvSpPr txBox="1"/>
          <p:nvPr/>
        </p:nvSpPr>
        <p:spPr>
          <a:xfrm>
            <a:off x="2903342" y="4617571"/>
            <a:ext cx="11896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/>
              <a:t>🔐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BCC6A5F-0417-4142-AEA9-E3BAC81E1F49}"/>
              </a:ext>
            </a:extLst>
          </p:cNvPr>
          <p:cNvSpPr txBox="1"/>
          <p:nvPr/>
        </p:nvSpPr>
        <p:spPr>
          <a:xfrm>
            <a:off x="5400371" y="4644863"/>
            <a:ext cx="13269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/>
              <a:t>📧</a:t>
            </a:r>
          </a:p>
        </p:txBody>
      </p:sp>
      <p:sp>
        <p:nvSpPr>
          <p:cNvPr id="62" name="Text 8">
            <a:extLst>
              <a:ext uri="{FF2B5EF4-FFF2-40B4-BE49-F238E27FC236}">
                <a16:creationId xmlns:a16="http://schemas.microsoft.com/office/drawing/2014/main" id="{5B308102-802E-4970-B6FB-5A98A551F2BA}"/>
              </a:ext>
            </a:extLst>
          </p:cNvPr>
          <p:cNvSpPr/>
          <p:nvPr/>
        </p:nvSpPr>
        <p:spPr>
          <a:xfrm>
            <a:off x="6295697" y="1787920"/>
            <a:ext cx="5570482" cy="22432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FR" sz="1600" b="1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Pourquoi cette évolution ?</a:t>
            </a:r>
          </a:p>
          <a:p>
            <a:pPr marL="0" indent="0">
              <a:buNone/>
            </a:pPr>
            <a:endParaRPr lang="fr-FR" sz="1600" b="1" dirty="0">
              <a:solidFill>
                <a:srgbClr val="1E293B"/>
              </a:solidFill>
              <a:latin typeface="Marianne" panose="02000000000000000000" pitchFamily="2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Attendu de la feuille de route de </a:t>
            </a:r>
            <a:r>
              <a:rPr lang="fr-FR" sz="1400" b="1" dirty="0"/>
              <a:t>sécurité numérique interministérielle</a:t>
            </a:r>
            <a:r>
              <a:rPr lang="fr-FR" sz="1200" b="1" i="1" dirty="0"/>
              <a:t> </a:t>
            </a:r>
            <a:r>
              <a:rPr lang="fr-FR" sz="1200" i="1" dirty="0"/>
              <a:t>(le SI SIAO est identifié comme SI à enjeu et suivi dans le panorama des grands projets SI de l'Etat)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Le SI traite des données sensibles – besoin d’optimiser la protection des accès des utilisateurs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1E293B"/>
              </a:solidFill>
              <a:latin typeface="Marianne" panose="02000000000000000000" pitchFamily="2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E293B"/>
                </a:solidFill>
                <a:latin typeface="Marianne" panose="02000000000000000000" pitchFamily="2" charset="0"/>
                <a:ea typeface="Calibri" pitchFamily="34" charset="-122"/>
                <a:cs typeface="Calibri" pitchFamily="34" charset="-120"/>
              </a:rPr>
              <a:t>Un mot de passe peut être deviné – mais piratage impossible sans le code</a:t>
            </a:r>
            <a:endParaRPr lang="fr-FR" sz="1400" dirty="0">
              <a:latin typeface="Marianne" panose="02000000000000000000" pitchFamily="2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FB2C84E-A1A0-4EA7-BFA9-B79FA1F3CBEF}"/>
              </a:ext>
            </a:extLst>
          </p:cNvPr>
          <p:cNvSpPr txBox="1"/>
          <p:nvPr/>
        </p:nvSpPr>
        <p:spPr>
          <a:xfrm>
            <a:off x="10677600" y="218189"/>
            <a:ext cx="1224966" cy="410090"/>
          </a:xfrm>
          <a:prstGeom prst="roundRect">
            <a:avLst>
              <a:gd name="adj" fmla="val 22154"/>
            </a:avLst>
          </a:prstGeom>
          <a:solidFill>
            <a:srgbClr val="17939D"/>
          </a:solidFill>
        </p:spPr>
        <p:txBody>
          <a:bodyPr wrap="none" lIns="72000" tIns="0" rIns="72000" bIns="7200" anchor="ctr">
            <a:spAutoFit/>
          </a:bodyPr>
          <a:lstStyle/>
          <a:p>
            <a:pPr>
              <a:lnSpc>
                <a:spcPct val="95000"/>
              </a:lnSpc>
            </a:pPr>
            <a:r>
              <a:rPr lang="fr-FR" sz="2400" b="1" dirty="0">
                <a:solidFill>
                  <a:schemeClr val="bg1"/>
                </a:solidFill>
                <a:latin typeface="Marianne Medium" panose="02000000000000000000" pitchFamily="2" charset="0"/>
              </a:rPr>
              <a:t>À venir</a:t>
            </a:r>
          </a:p>
        </p:txBody>
      </p:sp>
    </p:spTree>
    <p:extLst>
      <p:ext uri="{BB962C8B-B14F-4D97-AF65-F5344CB8AC3E}">
        <p14:creationId xmlns:p14="http://schemas.microsoft.com/office/powerpoint/2010/main" val="565986169"/>
      </p:ext>
    </p:extLst>
  </p:cSld>
  <p:clrMapOvr>
    <a:masterClrMapping/>
  </p:clrMapOvr>
</p:sld>
</file>

<file path=ppt/theme/theme1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62572"/>
        </a:solidFill>
        <a:ln>
          <a:noFill/>
        </a:ln>
      </a:spPr>
      <a:bodyPr rtlCol="0" anchor="ctr"/>
      <a:lstStyle>
        <a:defPPr algn="ctr">
          <a:lnSpc>
            <a:spcPct val="90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 SIAO - Template 2025" id="{E5136DEE-4769-4149-8D6B-44C79456B408}" vid="{35290A52-CE99-4DC7-9E34-8EDFF5E24DD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9CE658-0E80-4552-98A2-B4180C88DA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1897E0-D2F8-4A66-B4C6-214D1A471E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2172C8-8822-4591-87A2-5B83412EF41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 SIAO - Template 2025</Template>
  <TotalTime>217</TotalTime>
  <Words>1495</Words>
  <Application>Microsoft Office PowerPoint</Application>
  <PresentationFormat>Grand écran</PresentationFormat>
  <Paragraphs>202</Paragraphs>
  <Slides>18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Calibri</vt:lpstr>
      <vt:lpstr>Helvetica Neue Medium</vt:lpstr>
      <vt:lpstr>Marianne</vt:lpstr>
      <vt:lpstr>Marianne ExtraBold</vt:lpstr>
      <vt:lpstr>Marianne Light</vt:lpstr>
      <vt:lpstr>Marianne Medium</vt:lpstr>
      <vt:lpstr>Police système Courant</vt:lpstr>
      <vt:lpstr>Verdana</vt:lpstr>
      <vt:lpstr>Wingdings</vt:lpstr>
      <vt:lpstr>GOUVERNEMENT</vt:lpstr>
      <vt:lpstr>Présentation PowerPoint</vt:lpstr>
      <vt:lpstr>Ordre du jour</vt:lpstr>
      <vt:lpstr>Onglet « Projet du ménage »</vt:lpstr>
      <vt:lpstr>Zoom sur la suppression des préconisations UPA  dans la demande Insertion</vt:lpstr>
      <vt:lpstr>Disponibilité sur l’environnement de Formation 👩🏻‍🏫</vt:lpstr>
      <vt:lpstr>Sondage pour une nouvelle signalétique </vt:lpstr>
      <vt:lpstr>Nouvelle signalétique pour les personnes victimes de violences, les femmes enceintes et les PMR</vt:lpstr>
      <vt:lpstr>Mise en place de la double authentification</vt:lpstr>
      <vt:lpstr>Mise en place de la double authentification</vt:lpstr>
      <vt:lpstr>Un nouvel environnement de prise en main des évolutions</vt:lpstr>
      <vt:lpstr>Nouvel environnement pour les référents</vt:lpstr>
      <vt:lpstr>Priorisation des prochaines évolutions</vt:lpstr>
      <vt:lpstr>Sondage sur les prochaines évolutions à prioriser </vt:lpstr>
      <vt:lpstr>Sondage sur les prochaines évolutions à prioriser </vt:lpstr>
      <vt:lpstr>Questions/Réponses  &amp; Prochains rendez-vous</vt:lpstr>
      <vt:lpstr>Prochain webinaire de prise en main du module Offre</vt:lpstr>
      <vt:lpstr>Temps de questions / réponses</vt:lpstr>
      <vt:lpstr>Merci pour votre participation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CHATELIN Yohan</dc:creator>
  <cp:lastModifiedBy>Thomas Ruet</cp:lastModifiedBy>
  <cp:revision>29</cp:revision>
  <dcterms:created xsi:type="dcterms:W3CDTF">2025-10-22T11:29:53Z</dcterms:created>
  <dcterms:modified xsi:type="dcterms:W3CDTF">2026-06-01T09:20:31Z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