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9" r:id="rId5"/>
    <p:sldMasterId id="2147483679" r:id="rId6"/>
    <p:sldMasterId id="2147483689" r:id="rId7"/>
    <p:sldMasterId id="2147483697" r:id="rId8"/>
    <p:sldMasterId id="2147483707" r:id="rId9"/>
  </p:sldMasterIdLst>
  <p:notesMasterIdLst>
    <p:notesMasterId r:id="rId21"/>
  </p:notesMasterIdLst>
  <p:sldIdLst>
    <p:sldId id="273" r:id="rId10"/>
    <p:sldId id="274" r:id="rId11"/>
    <p:sldId id="257" r:id="rId12"/>
    <p:sldId id="299" r:id="rId13"/>
    <p:sldId id="2147469529" r:id="rId14"/>
    <p:sldId id="2147469525" r:id="rId15"/>
    <p:sldId id="2147469526" r:id="rId16"/>
    <p:sldId id="284" r:id="rId17"/>
    <p:sldId id="279" r:id="rId18"/>
    <p:sldId id="2147469528" r:id="rId19"/>
    <p:sldId id="282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DFF"/>
    <a:srgbClr val="C1E9FF"/>
    <a:srgbClr val="E3FEAC"/>
    <a:srgbClr val="AFFF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12" autoAdjust="0"/>
    <p:restoredTop sz="96395" autoAdjust="0"/>
  </p:normalViewPr>
  <p:slideViewPr>
    <p:cSldViewPr snapToGrid="0">
      <p:cViewPr varScale="1">
        <p:scale>
          <a:sx n="161" d="100"/>
          <a:sy n="161" d="100"/>
        </p:scale>
        <p:origin x="24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C0D984-FA2B-45F0-B853-0E86EFF7CDC7}" type="doc">
      <dgm:prSet loTypeId="urn:microsoft.com/office/officeart/2005/8/layout/default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fr-FR"/>
        </a:p>
      </dgm:t>
    </dgm:pt>
    <dgm:pt modelId="{2D8DC85F-5FD5-45AB-B3B4-59D2F8A6954B}">
      <dgm:prSet phldrT="[Texte]" custT="1"/>
      <dgm:spPr/>
      <dgm:t>
        <a:bodyPr/>
        <a:lstStyle/>
        <a:p>
          <a:r>
            <a:rPr lang="fr-FR" sz="700" dirty="0">
              <a:latin typeface="Marianne" panose="02000000000000000000" pitchFamily="2" charset="0"/>
            </a:rPr>
            <a:t>Mettre à disposition des utilisateurs une documentation centralisée et mise à jour périodiquement sur la BDC.</a:t>
          </a:r>
          <a:endParaRPr lang="fr-FR" sz="700" dirty="0"/>
        </a:p>
      </dgm:t>
    </dgm:pt>
    <dgm:pt modelId="{FDCB9CB8-6EFD-4AAE-8A8E-468D87105201}" type="parTrans" cxnId="{5DD5B83C-DFD1-456D-9C6E-5B1F0B6C571E}">
      <dgm:prSet/>
      <dgm:spPr/>
      <dgm:t>
        <a:bodyPr/>
        <a:lstStyle/>
        <a:p>
          <a:endParaRPr lang="fr-FR" sz="1600"/>
        </a:p>
      </dgm:t>
    </dgm:pt>
    <dgm:pt modelId="{1215E887-29A0-485A-A04A-28BAEA863D18}" type="sibTrans" cxnId="{5DD5B83C-DFD1-456D-9C6E-5B1F0B6C571E}">
      <dgm:prSet/>
      <dgm:spPr/>
      <dgm:t>
        <a:bodyPr/>
        <a:lstStyle/>
        <a:p>
          <a:endParaRPr lang="fr-FR" sz="1600"/>
        </a:p>
      </dgm:t>
    </dgm:pt>
    <dgm:pt modelId="{2E5211E6-70B7-4589-88B6-24D2974BD9AF}">
      <dgm:prSet phldrT="[Texte]" custT="1"/>
      <dgm:spPr/>
      <dgm:t>
        <a:bodyPr/>
        <a:lstStyle/>
        <a:p>
          <a:r>
            <a:rPr lang="fr-FR" sz="700" dirty="0">
              <a:latin typeface="Marianne" panose="02000000000000000000" pitchFamily="2" charset="0"/>
            </a:rPr>
            <a:t>Éviter aux référent SI SIAO de produire des procédures de saisies locales en partageant des pratiques communes.</a:t>
          </a:r>
          <a:endParaRPr lang="fr-FR" sz="700" dirty="0"/>
        </a:p>
      </dgm:t>
    </dgm:pt>
    <dgm:pt modelId="{E1CC4D06-C32D-4113-A194-AF0B708179DD}" type="parTrans" cxnId="{77C5625A-ECFD-4C22-B085-2A3D691432B0}">
      <dgm:prSet/>
      <dgm:spPr/>
      <dgm:t>
        <a:bodyPr/>
        <a:lstStyle/>
        <a:p>
          <a:endParaRPr lang="fr-FR" sz="1600"/>
        </a:p>
      </dgm:t>
    </dgm:pt>
    <dgm:pt modelId="{05DC8D60-8189-43F7-A710-267E8DF36DBE}" type="sibTrans" cxnId="{77C5625A-ECFD-4C22-B085-2A3D691432B0}">
      <dgm:prSet/>
      <dgm:spPr/>
      <dgm:t>
        <a:bodyPr/>
        <a:lstStyle/>
        <a:p>
          <a:endParaRPr lang="fr-FR" sz="1600"/>
        </a:p>
      </dgm:t>
    </dgm:pt>
    <dgm:pt modelId="{C1D9907F-ACDC-4A78-AD71-0AC65A9A954B}">
      <dgm:prSet phldrT="[Texte]" custT="1"/>
      <dgm:spPr/>
      <dgm:t>
        <a:bodyPr/>
        <a:lstStyle/>
        <a:p>
          <a:r>
            <a:rPr lang="fr-FR" sz="700" dirty="0">
              <a:latin typeface="Marianne" panose="02000000000000000000" pitchFamily="2" charset="0"/>
            </a:rPr>
            <a:t>Alléger les notes de versions en renvoyant les utilisateurs directement vers la BDC pour la partie métier des évolutions livrées.</a:t>
          </a:r>
          <a:endParaRPr lang="fr-FR" sz="700" dirty="0"/>
        </a:p>
      </dgm:t>
    </dgm:pt>
    <dgm:pt modelId="{81588394-6A74-4D6F-AF68-DC1323ECDBCA}" type="parTrans" cxnId="{4A8D9758-201C-429B-B40E-B0F684327547}">
      <dgm:prSet/>
      <dgm:spPr/>
      <dgm:t>
        <a:bodyPr/>
        <a:lstStyle/>
        <a:p>
          <a:endParaRPr lang="fr-FR" sz="1600"/>
        </a:p>
      </dgm:t>
    </dgm:pt>
    <dgm:pt modelId="{C52E87AA-DD7D-41E4-BC0C-E06241F56020}" type="sibTrans" cxnId="{4A8D9758-201C-429B-B40E-B0F684327547}">
      <dgm:prSet/>
      <dgm:spPr/>
      <dgm:t>
        <a:bodyPr/>
        <a:lstStyle/>
        <a:p>
          <a:endParaRPr lang="fr-FR" sz="1600"/>
        </a:p>
      </dgm:t>
    </dgm:pt>
    <dgm:pt modelId="{A55E4F23-A237-4C2C-803E-162E1BBFC18A}" type="pres">
      <dgm:prSet presAssocID="{E1C0D984-FA2B-45F0-B853-0E86EFF7CDC7}" presName="diagram" presStyleCnt="0">
        <dgm:presLayoutVars>
          <dgm:dir/>
          <dgm:resizeHandles val="exact"/>
        </dgm:presLayoutVars>
      </dgm:prSet>
      <dgm:spPr/>
    </dgm:pt>
    <dgm:pt modelId="{669204E1-7B07-4803-B94D-4F3CDC22F572}" type="pres">
      <dgm:prSet presAssocID="{2D8DC85F-5FD5-45AB-B3B4-59D2F8A6954B}" presName="node" presStyleLbl="node1" presStyleIdx="0" presStyleCnt="3">
        <dgm:presLayoutVars>
          <dgm:bulletEnabled val="1"/>
        </dgm:presLayoutVars>
      </dgm:prSet>
      <dgm:spPr/>
    </dgm:pt>
    <dgm:pt modelId="{C7B5CAD7-B143-4A92-AF69-148BCAF0CC1F}" type="pres">
      <dgm:prSet presAssocID="{1215E887-29A0-485A-A04A-28BAEA863D18}" presName="sibTrans" presStyleCnt="0"/>
      <dgm:spPr/>
    </dgm:pt>
    <dgm:pt modelId="{AACD1BCB-7309-4873-B672-D9C4ABF7570D}" type="pres">
      <dgm:prSet presAssocID="{2E5211E6-70B7-4589-88B6-24D2974BD9AF}" presName="node" presStyleLbl="node1" presStyleIdx="1" presStyleCnt="3">
        <dgm:presLayoutVars>
          <dgm:bulletEnabled val="1"/>
        </dgm:presLayoutVars>
      </dgm:prSet>
      <dgm:spPr/>
    </dgm:pt>
    <dgm:pt modelId="{8C58D7E5-7EA9-4845-B6BF-C647FCE554A9}" type="pres">
      <dgm:prSet presAssocID="{05DC8D60-8189-43F7-A710-267E8DF36DBE}" presName="sibTrans" presStyleCnt="0"/>
      <dgm:spPr/>
    </dgm:pt>
    <dgm:pt modelId="{F93E09A1-822E-4850-A0B3-C931530D26ED}" type="pres">
      <dgm:prSet presAssocID="{C1D9907F-ACDC-4A78-AD71-0AC65A9A954B}" presName="node" presStyleLbl="node1" presStyleIdx="2" presStyleCnt="3">
        <dgm:presLayoutVars>
          <dgm:bulletEnabled val="1"/>
        </dgm:presLayoutVars>
      </dgm:prSet>
      <dgm:spPr/>
    </dgm:pt>
  </dgm:ptLst>
  <dgm:cxnLst>
    <dgm:cxn modelId="{72B9E522-BAD4-4BED-B908-696AE2934E5C}" type="presOf" srcId="{2D8DC85F-5FD5-45AB-B3B4-59D2F8A6954B}" destId="{669204E1-7B07-4803-B94D-4F3CDC22F572}" srcOrd="0" destOrd="0" presId="urn:microsoft.com/office/officeart/2005/8/layout/default"/>
    <dgm:cxn modelId="{5DD5B83C-DFD1-456D-9C6E-5B1F0B6C571E}" srcId="{E1C0D984-FA2B-45F0-B853-0E86EFF7CDC7}" destId="{2D8DC85F-5FD5-45AB-B3B4-59D2F8A6954B}" srcOrd="0" destOrd="0" parTransId="{FDCB9CB8-6EFD-4AAE-8A8E-468D87105201}" sibTransId="{1215E887-29A0-485A-A04A-28BAEA863D18}"/>
    <dgm:cxn modelId="{4DB9BE3F-7597-4188-AF5D-63F45A4B578D}" type="presOf" srcId="{C1D9907F-ACDC-4A78-AD71-0AC65A9A954B}" destId="{F93E09A1-822E-4850-A0B3-C931530D26ED}" srcOrd="0" destOrd="0" presId="urn:microsoft.com/office/officeart/2005/8/layout/default"/>
    <dgm:cxn modelId="{4A8D9758-201C-429B-B40E-B0F684327547}" srcId="{E1C0D984-FA2B-45F0-B853-0E86EFF7CDC7}" destId="{C1D9907F-ACDC-4A78-AD71-0AC65A9A954B}" srcOrd="2" destOrd="0" parTransId="{81588394-6A74-4D6F-AF68-DC1323ECDBCA}" sibTransId="{C52E87AA-DD7D-41E4-BC0C-E06241F56020}"/>
    <dgm:cxn modelId="{77C5625A-ECFD-4C22-B085-2A3D691432B0}" srcId="{E1C0D984-FA2B-45F0-B853-0E86EFF7CDC7}" destId="{2E5211E6-70B7-4589-88B6-24D2974BD9AF}" srcOrd="1" destOrd="0" parTransId="{E1CC4D06-C32D-4113-A194-AF0B708179DD}" sibTransId="{05DC8D60-8189-43F7-A710-267E8DF36DBE}"/>
    <dgm:cxn modelId="{CA43E8CF-03B2-4726-BDF0-7E1546062216}" type="presOf" srcId="{E1C0D984-FA2B-45F0-B853-0E86EFF7CDC7}" destId="{A55E4F23-A237-4C2C-803E-162E1BBFC18A}" srcOrd="0" destOrd="0" presId="urn:microsoft.com/office/officeart/2005/8/layout/default"/>
    <dgm:cxn modelId="{C6C480E3-962C-4BF7-8E3C-7CAEFA8C3A99}" type="presOf" srcId="{2E5211E6-70B7-4589-88B6-24D2974BD9AF}" destId="{AACD1BCB-7309-4873-B672-D9C4ABF7570D}" srcOrd="0" destOrd="0" presId="urn:microsoft.com/office/officeart/2005/8/layout/default"/>
    <dgm:cxn modelId="{7F1285B8-7691-443F-95B2-D6ECC8FD5160}" type="presParOf" srcId="{A55E4F23-A237-4C2C-803E-162E1BBFC18A}" destId="{669204E1-7B07-4803-B94D-4F3CDC22F572}" srcOrd="0" destOrd="0" presId="urn:microsoft.com/office/officeart/2005/8/layout/default"/>
    <dgm:cxn modelId="{82BE5749-CDFF-4758-AA77-49D67F3F18B6}" type="presParOf" srcId="{A55E4F23-A237-4C2C-803E-162E1BBFC18A}" destId="{C7B5CAD7-B143-4A92-AF69-148BCAF0CC1F}" srcOrd="1" destOrd="0" presId="urn:microsoft.com/office/officeart/2005/8/layout/default"/>
    <dgm:cxn modelId="{C09E1712-DC32-4BE9-90BE-E628ED0DC17A}" type="presParOf" srcId="{A55E4F23-A237-4C2C-803E-162E1BBFC18A}" destId="{AACD1BCB-7309-4873-B672-D9C4ABF7570D}" srcOrd="2" destOrd="0" presId="urn:microsoft.com/office/officeart/2005/8/layout/default"/>
    <dgm:cxn modelId="{A3DDBB29-6A0B-4A19-8D27-D996E9468664}" type="presParOf" srcId="{A55E4F23-A237-4C2C-803E-162E1BBFC18A}" destId="{8C58D7E5-7EA9-4845-B6BF-C647FCE554A9}" srcOrd="3" destOrd="0" presId="urn:microsoft.com/office/officeart/2005/8/layout/default"/>
    <dgm:cxn modelId="{BCD2462B-8440-4302-801A-31134589293B}" type="presParOf" srcId="{A55E4F23-A237-4C2C-803E-162E1BBFC18A}" destId="{F93E09A1-822E-4850-A0B3-C931530D26E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9204E1-7B07-4803-B94D-4F3CDC22F572}">
      <dsp:nvSpPr>
        <dsp:cNvPr id="0" name=""/>
        <dsp:cNvSpPr/>
      </dsp:nvSpPr>
      <dsp:spPr>
        <a:xfrm>
          <a:off x="0" y="203014"/>
          <a:ext cx="2212559" cy="1327535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700" kern="1200" dirty="0">
              <a:latin typeface="Marianne" panose="02000000000000000000" pitchFamily="2" charset="0"/>
            </a:rPr>
            <a:t>Mettre à disposition des utilisateurs une documentation centralisée et mise à jour périodiquement sur la BDC.</a:t>
          </a:r>
          <a:endParaRPr lang="fr-FR" sz="700" kern="1200" dirty="0"/>
        </a:p>
      </dsp:txBody>
      <dsp:txXfrm>
        <a:off x="0" y="203014"/>
        <a:ext cx="2212559" cy="1327535"/>
      </dsp:txXfrm>
    </dsp:sp>
    <dsp:sp modelId="{AACD1BCB-7309-4873-B672-D9C4ABF7570D}">
      <dsp:nvSpPr>
        <dsp:cNvPr id="0" name=""/>
        <dsp:cNvSpPr/>
      </dsp:nvSpPr>
      <dsp:spPr>
        <a:xfrm>
          <a:off x="2433814" y="203014"/>
          <a:ext cx="2212559" cy="1327535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700" kern="1200" dirty="0">
              <a:latin typeface="Marianne" panose="02000000000000000000" pitchFamily="2" charset="0"/>
            </a:rPr>
            <a:t>Éviter aux référent SI SIAO de produire des procédures de saisies locales en partageant des pratiques communes.</a:t>
          </a:r>
          <a:endParaRPr lang="fr-FR" sz="700" kern="1200" dirty="0"/>
        </a:p>
      </dsp:txBody>
      <dsp:txXfrm>
        <a:off x="2433814" y="203014"/>
        <a:ext cx="2212559" cy="1327535"/>
      </dsp:txXfrm>
    </dsp:sp>
    <dsp:sp modelId="{F93E09A1-822E-4850-A0B3-C931530D26ED}">
      <dsp:nvSpPr>
        <dsp:cNvPr id="0" name=""/>
        <dsp:cNvSpPr/>
      </dsp:nvSpPr>
      <dsp:spPr>
        <a:xfrm>
          <a:off x="4867629" y="203014"/>
          <a:ext cx="2212559" cy="1327535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700" kern="1200" dirty="0">
              <a:latin typeface="Marianne" panose="02000000000000000000" pitchFamily="2" charset="0"/>
            </a:rPr>
            <a:t>Alléger les notes de versions en renvoyant les utilisateurs directement vers la BDC pour la partie métier des évolutions livrées.</a:t>
          </a:r>
          <a:endParaRPr lang="fr-FR" sz="700" kern="1200" dirty="0"/>
        </a:p>
      </dsp:txBody>
      <dsp:txXfrm>
        <a:off x="4867629" y="203014"/>
        <a:ext cx="2212559" cy="13275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C59B8-57B7-4006-9870-FBD76B274716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5481D-FC9B-4E91-A5E2-BC0105D5FD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05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1. Point planning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Tests internes : durée de 4 semaines environ, on intègre une nouvelle équipe qui prend à bras le corps toutes les phases de recette du SI SIAO.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Cette livraison est conséquente, donc nous sommes extrêmement </a:t>
            </a:r>
            <a:r>
              <a:rPr lang="fr-FR" dirty="0" err="1"/>
              <a:t>vigilant.e.s</a:t>
            </a:r>
            <a:r>
              <a:rPr lang="fr-FR" dirty="0"/>
              <a:t> sur des éventuelles régressions ou impacts sur des fonctionnalités existantes, on cherche à tout pris à apporter de la valeur dans l’utilisation quotidienne du SI SIAO.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Nous avons plusieurs jalons pour vérifier que tout répond à ce qui a été cadré, </a:t>
            </a:r>
          </a:p>
          <a:p>
            <a:endParaRPr lang="fr-FR" dirty="0"/>
          </a:p>
          <a:p>
            <a:r>
              <a:rPr lang="fr-FR" dirty="0"/>
              <a:t>2. Les articles : Ils sont en cours de relecture, et seront construits sur le même modèle : ils présenteront les objectifs, les fonctionnalités. </a:t>
            </a:r>
          </a:p>
          <a:p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chemeClr val="tx1"/>
                </a:solidFill>
              </a:rPr>
              <a:t>Ils vous seront partagés dès lors qu’ils seront finalisés.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Publication sur </a:t>
            </a:r>
            <a:r>
              <a:rPr lang="fr-FR" sz="1200" dirty="0"/>
              <a:t>la BDC dès lors que nous serons en mesure de vous communiquer une date de livraison du lot.</a:t>
            </a:r>
            <a:endParaRPr lang="fr-FR" sz="1200" dirty="0">
              <a:solidFill>
                <a:schemeClr val="tx1"/>
              </a:solidFill>
            </a:endParaRPr>
          </a:p>
          <a:p>
            <a:endParaRPr lang="fr-FR" dirty="0"/>
          </a:p>
          <a:p>
            <a:r>
              <a:rPr lang="fr-FR" dirty="0"/>
              <a:t>3. Objectifs de la mise en place de ces articles</a:t>
            </a:r>
            <a:br>
              <a:rPr lang="fr-FR" dirty="0"/>
            </a:br>
            <a:r>
              <a:rPr lang="fr-FR" dirty="0"/>
              <a:t>Sur ce chantier de refonte du SI SIAO, les objectifs à travers la publication des articles sont les suivants (</a:t>
            </a:r>
            <a:r>
              <a:rPr lang="fr-FR" dirty="0" err="1"/>
              <a:t>cf.slide</a:t>
            </a:r>
            <a:r>
              <a:rPr lang="fr-FR" dirty="0"/>
              <a:t>)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528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D6A28309-58F9-4FE2-AA26-7C2018BF246D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04F57-4AD2-4454-A28B-8BBE0C3BE30D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9613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C6037-9151-4990-AC1C-5E9B9602A2EE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400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539-6AA7-48B8-B3D8-C8FE9EEC6324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6034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494D-056C-4F2E-A42A-A363F57A8A87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5667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CDC62-4D51-427E-8F26-33CF016A3893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519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CAA48AF5-E4CF-4D17-80FB-EF6C5687F547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4078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612BD64B-52DD-4CE5-91EE-39AE5184906A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330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B22EE23-9E0F-448B-9C0B-C964E8EC20E0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  <a:prstGeom prst="rect">
            <a:avLst/>
          </a:prstGeo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68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cxnSp>
        <p:nvCxnSpPr>
          <p:cNvPr id="5" name="Google Shape;169;p14">
            <a:extLst>
              <a:ext uri="{FF2B5EF4-FFF2-40B4-BE49-F238E27FC236}">
                <a16:creationId xmlns:a16="http://schemas.microsoft.com/office/drawing/2014/main" id="{D039B1D2-01F3-D5CE-D228-5DE1D2D7A062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C901901E-D62A-87CB-C82F-43E2B3BF7D0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61DAE855-ADD2-551C-6219-8075263105C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77C6EFA8-0C2A-C1E9-841C-95156BB0BD73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35858324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50823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CCB0844-C8A5-4DC7-B687-3EFF1519E52B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79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cxnSp>
        <p:nvCxnSpPr>
          <p:cNvPr id="7" name="Google Shape;169;p14">
            <a:extLst>
              <a:ext uri="{FF2B5EF4-FFF2-40B4-BE49-F238E27FC236}">
                <a16:creationId xmlns:a16="http://schemas.microsoft.com/office/drawing/2014/main" id="{986C5777-8FB1-CC6E-4383-6537DD4B213A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BA451393-2C0B-76C9-7A60-426D4115DF5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AC0EB233-D314-C1DC-298A-81378EF19C1E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A9F2D58E-FB11-0CA5-F1EB-A58F492624D7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25/01/2024</a:t>
            </a:r>
          </a:p>
        </p:txBody>
      </p:sp>
    </p:spTree>
    <p:extLst>
      <p:ext uri="{BB962C8B-B14F-4D97-AF65-F5344CB8AC3E}">
        <p14:creationId xmlns:p14="http://schemas.microsoft.com/office/powerpoint/2010/main" val="35212622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148546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COPIL">
  <p:cSld name="Titre COPIL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7"/>
          <p:cNvSpPr txBox="1">
            <a:spLocks noGrp="1"/>
          </p:cNvSpPr>
          <p:nvPr>
            <p:ph type="title"/>
          </p:nvPr>
        </p:nvSpPr>
        <p:spPr>
          <a:xfrm>
            <a:off x="479999" y="737517"/>
            <a:ext cx="112320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7"/>
          <p:cNvSpPr txBox="1">
            <a:spLocks noGrp="1"/>
          </p:cNvSpPr>
          <p:nvPr>
            <p:ph type="body" idx="1"/>
          </p:nvPr>
        </p:nvSpPr>
        <p:spPr>
          <a:xfrm>
            <a:off x="4416000" y="240000"/>
            <a:ext cx="72960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rabicPeriod"/>
              <a:defRPr sz="1000" b="1"/>
            </a:lvl1pPr>
            <a:lvl2pPr marL="1219170" lvl="1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lphaLcPeriod"/>
              <a:defRPr sz="1000"/>
            </a:lvl2pPr>
            <a:lvl3pPr marL="1828754" lvl="2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047924" lvl="4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4" name="Google Shape;264;p17"/>
          <p:cNvSpPr txBox="1">
            <a:spLocks noGrp="1"/>
          </p:cNvSpPr>
          <p:nvPr>
            <p:ph type="body" idx="2"/>
          </p:nvPr>
        </p:nvSpPr>
        <p:spPr>
          <a:xfrm>
            <a:off x="479999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17"/>
          <p:cNvSpPr txBox="1">
            <a:spLocks noGrp="1"/>
          </p:cNvSpPr>
          <p:nvPr>
            <p:ph type="body" idx="3"/>
          </p:nvPr>
        </p:nvSpPr>
        <p:spPr>
          <a:xfrm>
            <a:off x="4416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6" name="Google Shape;266;p17"/>
          <p:cNvSpPr txBox="1">
            <a:spLocks noGrp="1"/>
          </p:cNvSpPr>
          <p:nvPr>
            <p:ph type="body" idx="4"/>
          </p:nvPr>
        </p:nvSpPr>
        <p:spPr>
          <a:xfrm>
            <a:off x="8352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81978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715310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2" indent="-143992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2" indent="-143992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23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45504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430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9619962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7558703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95" indent="-527995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7604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43A3B15-A2FC-4FB9-AD3A-A94576E8B51C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988137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9" indent="-143999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9" indent="-143999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3375543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3" y="404814"/>
            <a:ext cx="10585451" cy="471069"/>
          </a:xfrm>
        </p:spPr>
        <p:txBody>
          <a:bodyPr wrap="square"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fr-FR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4713" y="980885"/>
            <a:ext cx="10585451" cy="21544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>
              <a:defRPr lang="fr-FR" dirty="0"/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A4C4EFED-F336-ED04-A2B5-D6957A185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19225" y="6357043"/>
            <a:ext cx="349567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lvl1pPr>
              <a:defRPr lang="fr-FR" sz="1000" dirty="0"/>
            </a:lvl1pPr>
          </a:lstStyle>
          <a:p>
            <a:pPr>
              <a:spcBef>
                <a:spcPts val="601"/>
              </a:spcBef>
            </a:pPr>
            <a:r>
              <a:rPr lang="fr-FR" dirty="0"/>
              <a:t>Offre T3 - bilan affinage et trajectoire</a:t>
            </a:r>
          </a:p>
        </p:txBody>
      </p:sp>
    </p:spTree>
    <p:extLst>
      <p:ext uri="{BB962C8B-B14F-4D97-AF65-F5344CB8AC3E}">
        <p14:creationId xmlns:p14="http://schemas.microsoft.com/office/powerpoint/2010/main" val="10903756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60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24810751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16999113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1" indent="-527981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8047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4" indent="-143994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4" indent="-143994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9285435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 bwMode="gray">
          <a:xfrm>
            <a:off x="478779" y="6378000"/>
            <a:ext cx="7872000" cy="480000"/>
          </a:xfrm>
        </p:spPr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F43E6FD-AB27-4108-A2FC-346BB5F75E3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3"/>
          </p:nvPr>
        </p:nvSpPr>
        <p:spPr bwMode="gray">
          <a:xfrm>
            <a:off x="687919" y="1484321"/>
            <a:ext cx="10784416" cy="46815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0429133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6" y="404814"/>
            <a:ext cx="7235825" cy="471069"/>
          </a:xfrm>
        </p:spPr>
        <p:txBody>
          <a:bodyPr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en-US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4716" y="980883"/>
            <a:ext cx="7235825" cy="27699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r>
              <a:rPr lang="fr-FR"/>
              <a:t>Cliquez pour modifier le sous-titre</a:t>
            </a:r>
          </a:p>
        </p:txBody>
      </p:sp>
    </p:spTree>
    <p:extLst>
      <p:ext uri="{BB962C8B-B14F-4D97-AF65-F5344CB8AC3E}">
        <p14:creationId xmlns:p14="http://schemas.microsoft.com/office/powerpoint/2010/main" val="2044749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22C72787-DC05-44E4-A8A7-EA31666ECC30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758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078C76F-8411-4B5E-B1B4-7C80E9F631BC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53732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2D77D-7666-49FD-B502-5F440F0A1806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74841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9C9A-A0B6-454E-AB85-5E08EC7D603E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22512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7701-97A5-4DF3-B7EE-2DDC6458354B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05256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3521-2E5D-4A22-BD8D-2C1781FC521D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31097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8898B-8EB2-46B4-8820-43C858D6D942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771408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1A7FDA07-DF30-4A43-93E2-DCE440059228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127977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944757A-3A12-4F1F-A537-58B76CD64F74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008752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9944757A-3A12-4F1F-A537-58B76CD64F74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741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0E10C516-08A8-43C7-83FF-CC8150ED7CCA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05490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/>
              <a:t>Titre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7D0549B5-8424-4CD6-BE61-8FE4FBADC8FA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4243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0888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9" indent="-143999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9" indent="-143999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319175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78101D17-0574-414C-8271-2797B268B8CF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571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1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8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5.xml"/><Relationship Id="rId9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3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fld id="{FD29E78E-4CEA-4D40-BF8D-5F9F75AA2EBD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7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717" r:id="rId7"/>
    <p:sldLayoutId id="2147483718" r:id="rId8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EAF5609-065B-4BA4-8F55-E09C0D2ABC27}" type="datetime1">
              <a:rPr lang="fr-FR" smtClean="0"/>
              <a:t>21/10/2025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03334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7" r:id="rId7"/>
    <p:sldLayoutId id="2147483678" r:id="rId8"/>
  </p:sldLayoutIdLst>
  <p:hf sldNum="0"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  <p:cxnSp>
        <p:nvCxnSpPr>
          <p:cNvPr id="14" name="Google Shape;169;p14">
            <a:extLst>
              <a:ext uri="{FF2B5EF4-FFF2-40B4-BE49-F238E27FC236}">
                <a16:creationId xmlns:a16="http://schemas.microsoft.com/office/drawing/2014/main" id="{BCC06D1D-78A4-90D9-320E-35976AFD1888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Espace réservé du pied de page 3">
            <a:extLst>
              <a:ext uri="{FF2B5EF4-FFF2-40B4-BE49-F238E27FC236}">
                <a16:creationId xmlns:a16="http://schemas.microsoft.com/office/drawing/2014/main" id="{3FD3B5A3-6EC0-E99E-595F-9BA34DCA56AD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6" name="Espace réservé du numéro de diapositive 4">
            <a:extLst>
              <a:ext uri="{FF2B5EF4-FFF2-40B4-BE49-F238E27FC236}">
                <a16:creationId xmlns:a16="http://schemas.microsoft.com/office/drawing/2014/main" id="{D2A81AFE-8E52-DDDD-1545-403D4361465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A083FAF4-F4BC-6A18-2113-3ABD8379C40B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229824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2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6" r:id="rId6"/>
  </p:sldLayoutIdLst>
  <p:hf hdr="0" dt="0"/>
  <p:txStyles>
    <p:titleStyle>
      <a:lvl1pPr algn="l" defTabSz="1219187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87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6" indent="-95999" algn="l" defTabSz="1219187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94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64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358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952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545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87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81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7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68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62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55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49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5" r:id="rId7"/>
  </p:sldLayoutIdLst>
  <p:hf hdr="0" dt="0"/>
  <p:txStyles>
    <p:titleStyle>
      <a:lvl1pPr algn="l" defTabSz="1219158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58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89" indent="-95999" algn="l" defTabSz="1219158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8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73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6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682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261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840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417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9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5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3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1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93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71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4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27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55BE00D-CB04-404A-9517-636075592FE0}" type="datetime1">
              <a:rPr lang="fr-FR" smtClean="0"/>
              <a:pPr>
                <a:defRPr/>
              </a:pPr>
              <a:t>21/10/2025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93489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asedeconnaissances.sisiao.dihal.gouv.fr/support/kb-tickets/new" TargetMode="External"/><Relationship Id="rId2" Type="http://schemas.openxmlformats.org/officeDocument/2006/relationships/hyperlink" Target="mailto:permanence-dihal@dihal.gouv.fr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jira.constellation.soprasteria.com/browse/SISIAO_RQM-10292" TargetMode="External"/><Relationship Id="rId3" Type="http://schemas.openxmlformats.org/officeDocument/2006/relationships/hyperlink" Target="https://jira.constellation.soprasteria.com/browse/SISIAO_RQM-10513" TargetMode="External"/><Relationship Id="rId7" Type="http://schemas.openxmlformats.org/officeDocument/2006/relationships/hyperlink" Target="https://jira.constellation.soprasteria.com/browse/SISIAO_RQM-10293" TargetMode="External"/><Relationship Id="rId2" Type="http://schemas.openxmlformats.org/officeDocument/2006/relationships/hyperlink" Target="https://jira.constellation.soprasteria.com/browse/SISIAO_RQM-1052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jira.constellation.soprasteria.com/browse/SISIAO_RQM-10296" TargetMode="External"/><Relationship Id="rId11" Type="http://schemas.openxmlformats.org/officeDocument/2006/relationships/hyperlink" Target="https://jira.constellation.soprasteria.com/browse/SISIAO_RQM-10202" TargetMode="External"/><Relationship Id="rId5" Type="http://schemas.openxmlformats.org/officeDocument/2006/relationships/hyperlink" Target="https://jira.constellation.soprasteria.com/browse/SISIAO_RQM-10384" TargetMode="External"/><Relationship Id="rId10" Type="http://schemas.openxmlformats.org/officeDocument/2006/relationships/hyperlink" Target="https://jira.constellation.soprasteria.com/browse/SISIAO_RQM-10206" TargetMode="External"/><Relationship Id="rId4" Type="http://schemas.openxmlformats.org/officeDocument/2006/relationships/hyperlink" Target="https://jira.constellation.soprasteria.com/browse/SISIAO_RQM-10504" TargetMode="External"/><Relationship Id="rId9" Type="http://schemas.openxmlformats.org/officeDocument/2006/relationships/hyperlink" Target="https://jira.constellation.soprasteria.com/browse/SISIAO_RQM-10290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jira.constellation.soprasteria.com/browse/SISIAO_RQM-9255" TargetMode="External"/><Relationship Id="rId3" Type="http://schemas.openxmlformats.org/officeDocument/2006/relationships/hyperlink" Target="https://jira.constellation.soprasteria.com/browse/SISIAO_RQM-10012" TargetMode="External"/><Relationship Id="rId7" Type="http://schemas.openxmlformats.org/officeDocument/2006/relationships/hyperlink" Target="https://jira.constellation.soprasteria.com/browse/SISIAO_RQM-9324" TargetMode="External"/><Relationship Id="rId12" Type="http://schemas.openxmlformats.org/officeDocument/2006/relationships/hyperlink" Target="https://jira.constellation.soprasteria.com/browse/SISIAO_RQM-3744" TargetMode="External"/><Relationship Id="rId2" Type="http://schemas.openxmlformats.org/officeDocument/2006/relationships/hyperlink" Target="https://jira.constellation.soprasteria.com/browse/SISIAO_RQM-10098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jira.constellation.soprasteria.com/browse/SISIAO_RQM-9325" TargetMode="External"/><Relationship Id="rId11" Type="http://schemas.openxmlformats.org/officeDocument/2006/relationships/hyperlink" Target="https://jira.constellation.soprasteria.com/browse/SISIAO_RQM-7509" TargetMode="External"/><Relationship Id="rId5" Type="http://schemas.openxmlformats.org/officeDocument/2006/relationships/hyperlink" Target="https://jira.constellation.soprasteria.com/browse/SISIAO_RQM-9705" TargetMode="External"/><Relationship Id="rId10" Type="http://schemas.openxmlformats.org/officeDocument/2006/relationships/hyperlink" Target="https://jira.constellation.soprasteria.com/browse/SISIAO_RQM-8730" TargetMode="External"/><Relationship Id="rId4" Type="http://schemas.openxmlformats.org/officeDocument/2006/relationships/hyperlink" Target="https://jira.constellation.soprasteria.com/browse/SISIAO_RQM-9996" TargetMode="External"/><Relationship Id="rId9" Type="http://schemas.openxmlformats.org/officeDocument/2006/relationships/hyperlink" Target="https://jira.constellation.soprasteria.com/browse/SISIAO_RQM-873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5732CFF6-19D4-F3D1-0D63-CD9769C4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BCBA9E-90CC-1C2B-B5C3-7C51304A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B9CF41-B6D8-3C75-AB76-3F76C31A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FD01809-527B-BFBF-C6EE-ACC6997F9E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4400" dirty="0"/>
              <a:t>comité</a:t>
            </a:r>
            <a:r>
              <a:rPr lang="fr-FR" dirty="0"/>
              <a:t> référents SI SIAO</a:t>
            </a:r>
          </a:p>
          <a:p>
            <a:r>
              <a:rPr lang="fr-FR" sz="2800" b="0" dirty="0"/>
              <a:t>OCTOBRE 2025</a:t>
            </a:r>
          </a:p>
        </p:txBody>
      </p:sp>
    </p:spTree>
    <p:extLst>
      <p:ext uri="{BB962C8B-B14F-4D97-AF65-F5344CB8AC3E}">
        <p14:creationId xmlns:p14="http://schemas.microsoft.com/office/powerpoint/2010/main" val="136625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BB1162-BAC5-4A58-A3C1-A1F21CFBFC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numCol="2"/>
          <a:lstStyle/>
          <a:p>
            <a:endParaRPr lang="fr-FR" sz="5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B4247C6-99F4-463D-8E15-66052B729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Résumé des échanges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11FB07-C968-4080-98C2-21A87D2639D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141B70-2F32-476E-A3C5-B48F379CDBF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371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7BC86DF-9CE8-9918-D609-05BDEC4DCF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7348" y="2459040"/>
            <a:ext cx="11700000" cy="38225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B85B160-D046-18E7-B86A-F896A9277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Remarques et suggestions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BA35C8-A110-5314-2DEA-1796DEC85DD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586935-EE99-3DF0-28AA-2148E77C1E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pic>
        <p:nvPicPr>
          <p:cNvPr id="7" name="Graphique 6" descr="Questions avec un remplissage uni">
            <a:extLst>
              <a:ext uri="{FF2B5EF4-FFF2-40B4-BE49-F238E27FC236}">
                <a16:creationId xmlns:a16="http://schemas.microsoft.com/office/drawing/2014/main" id="{21CABB6A-8DCF-ED89-E6D0-E5603B775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7514" y="900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8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7EFF5AB9-7B85-8B59-3F95-414EF6B1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662C48-4EA7-BAB4-5AFF-6951858C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CCB0844-C8A5-4DC7-B687-3EFF1519E52B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BF223A-375B-8A6D-B7F5-095E3C15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905330F-C394-A57E-9093-BB85704DF2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99" y="2160000"/>
            <a:ext cx="6639258" cy="2403976"/>
          </a:xfrm>
        </p:spPr>
        <p:txBody>
          <a:bodyPr/>
          <a:lstStyle/>
          <a:p>
            <a:r>
              <a:rPr lang="fr-FR" sz="1800" dirty="0"/>
              <a:t>Livraisons à venir </a:t>
            </a:r>
          </a:p>
          <a:p>
            <a:r>
              <a:rPr lang="fr-FR" sz="1800" dirty="0"/>
              <a:t>Liste des sujets</a:t>
            </a:r>
          </a:p>
          <a:p>
            <a:r>
              <a:rPr lang="fr-FR" sz="1800" dirty="0">
                <a:solidFill>
                  <a:srgbClr val="000000"/>
                </a:solidFill>
              </a:rPr>
              <a:t> Remontées hors périmètre des tickets de l’atelier</a:t>
            </a:r>
            <a:endParaRPr lang="fr-FR" sz="1800" dirty="0"/>
          </a:p>
          <a:p>
            <a:r>
              <a:rPr lang="fr-FR" sz="1800" dirty="0"/>
              <a:t> Relevé d’informations, décisions et d’actions</a:t>
            </a:r>
          </a:p>
        </p:txBody>
      </p:sp>
    </p:spTree>
    <p:extLst>
      <p:ext uri="{BB962C8B-B14F-4D97-AF65-F5344CB8AC3E}">
        <p14:creationId xmlns:p14="http://schemas.microsoft.com/office/powerpoint/2010/main" val="248813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C61BA4C-C58D-4D57-85A9-B2A5FB0C5368}"/>
              </a:ext>
            </a:extLst>
          </p:cNvPr>
          <p:cNvSpPr/>
          <p:nvPr/>
        </p:nvSpPr>
        <p:spPr>
          <a:xfrm>
            <a:off x="479997" y="2241974"/>
            <a:ext cx="3360000" cy="3546943"/>
          </a:xfrm>
          <a:prstGeom prst="rect">
            <a:avLst/>
          </a:prstGeom>
          <a:solidFill>
            <a:srgbClr val="37376A"/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000" rtlCol="0" anchor="ctr"/>
          <a:lstStyle/>
          <a:p>
            <a:endParaRPr lang="fr-FR" sz="1467" dirty="0">
              <a:solidFill>
                <a:schemeClr val="bg1"/>
              </a:solidFill>
            </a:endParaRP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060FBD7F-EC46-4492-87EF-854421CB1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Livraison à venir d’ici à la fin de l’année</a:t>
            </a:r>
            <a:br>
              <a:rPr lang="fr-FR" dirty="0"/>
            </a:br>
            <a:r>
              <a:rPr lang="fr-FR" sz="2400" b="0" dirty="0"/>
              <a:t>Evaluation flash, situation résidentielle (ETHOS) et situation administrative</a:t>
            </a:r>
            <a:endParaRPr lang="fr-FR" b="0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5CB1DFE-4A8E-4ABA-9167-6805B467F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05D0E20-C8A7-429F-A9D5-C7B02AC4C9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4342" y="2446920"/>
            <a:ext cx="2791311" cy="2472480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🗓️ PLANNING DE LIVRAISON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pPr algn="just"/>
            <a:r>
              <a:rPr lang="fr-FR" dirty="0">
                <a:solidFill>
                  <a:schemeClr val="bg1"/>
                </a:solidFill>
              </a:rPr>
              <a:t>Les tests internes ont débuté en cette semaine.</a:t>
            </a:r>
          </a:p>
          <a:p>
            <a:pPr algn="just"/>
            <a:endParaRPr lang="fr-FR" dirty="0">
              <a:solidFill>
                <a:schemeClr val="bg1"/>
              </a:solidFill>
            </a:endParaRPr>
          </a:p>
          <a:p>
            <a:pPr algn="just"/>
            <a:r>
              <a:rPr lang="fr-FR" dirty="0">
                <a:solidFill>
                  <a:schemeClr val="bg1"/>
                </a:solidFill>
              </a:rPr>
              <a:t>🚦Nous avons plusieurs jalons avec l’équipe technique pour vérifier que tout répond à ce qui a été cadré.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A941698-AD3F-4D72-ABC5-FAC5D9CC1F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11900" y="2448000"/>
            <a:ext cx="7080189" cy="1675075"/>
          </a:xfrm>
        </p:spPr>
        <p:txBody>
          <a:bodyPr/>
          <a:lstStyle/>
          <a:p>
            <a:r>
              <a:rPr lang="fr-FR" b="1" dirty="0"/>
              <a:t>📰 MISE À DISPOSITION DES ARTICLES SUR LA BASE DE CONNAISSANCE</a:t>
            </a:r>
          </a:p>
          <a:p>
            <a:endParaRPr lang="fr-FR" dirty="0"/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fr-FR" dirty="0"/>
              <a:t>Evaluation flash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fr-FR" dirty="0"/>
              <a:t>Situation résidentielle (Grille Ethos)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fr-FR" dirty="0"/>
              <a:t>Situation administrative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08343BB-A164-4DE8-B792-B4E4C4E5BECD}"/>
              </a:ext>
            </a:extLst>
          </p:cNvPr>
          <p:cNvSpPr txBox="1"/>
          <p:nvPr/>
        </p:nvSpPr>
        <p:spPr>
          <a:xfrm>
            <a:off x="10032000" y="1"/>
            <a:ext cx="20670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0" dirty="0"/>
              <a:t>🎊</a:t>
            </a:r>
          </a:p>
        </p:txBody>
      </p:sp>
      <p:graphicFrame>
        <p:nvGraphicFramePr>
          <p:cNvPr id="12" name="Diagramme 11">
            <a:extLst>
              <a:ext uri="{FF2B5EF4-FFF2-40B4-BE49-F238E27FC236}">
                <a16:creationId xmlns:a16="http://schemas.microsoft.com/office/drawing/2014/main" id="{4A4D4958-C10F-4AC0-9F35-B10D0F8A6137}"/>
              </a:ext>
            </a:extLst>
          </p:cNvPr>
          <p:cNvGraphicFramePr/>
          <p:nvPr/>
        </p:nvGraphicFramePr>
        <p:xfrm>
          <a:off x="4411900" y="4017415"/>
          <a:ext cx="7080189" cy="1733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ZoneTexte 12">
            <a:extLst>
              <a:ext uri="{FF2B5EF4-FFF2-40B4-BE49-F238E27FC236}">
                <a16:creationId xmlns:a16="http://schemas.microsoft.com/office/drawing/2014/main" id="{9AAC3157-E188-4C8B-89C5-33511740C062}"/>
              </a:ext>
            </a:extLst>
          </p:cNvPr>
          <p:cNvSpPr txBox="1"/>
          <p:nvPr/>
        </p:nvSpPr>
        <p:spPr>
          <a:xfrm>
            <a:off x="9854462" y="4017415"/>
            <a:ext cx="1588897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133" dirty="0">
                <a:solidFill>
                  <a:srgbClr val="37376A"/>
                </a:solidFill>
              </a:rPr>
              <a:t>OBJECTIFS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055E00-3276-4C2B-80A3-1D2E0F927AB5}"/>
              </a:ext>
            </a:extLst>
          </p:cNvPr>
          <p:cNvSpPr/>
          <p:nvPr/>
        </p:nvSpPr>
        <p:spPr>
          <a:xfrm>
            <a:off x="4187167" y="2241974"/>
            <a:ext cx="7407760" cy="3546943"/>
          </a:xfrm>
          <a:prstGeom prst="rect">
            <a:avLst/>
          </a:prstGeom>
          <a:noFill/>
          <a:ln w="9525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000" rtlCol="0" anchor="ctr"/>
          <a:lstStyle/>
          <a:p>
            <a:endParaRPr lang="fr-FR" sz="1467" dirty="0">
              <a:solidFill>
                <a:schemeClr val="tx1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E1734430-B08A-4BB8-8E5F-51D2958AD1E9}"/>
              </a:ext>
            </a:extLst>
          </p:cNvPr>
          <p:cNvSpPr txBox="1"/>
          <p:nvPr/>
        </p:nvSpPr>
        <p:spPr>
          <a:xfrm>
            <a:off x="4619489" y="5364198"/>
            <a:ext cx="3504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400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214A2CF-B735-4D57-AC6E-BE769C1FC912}"/>
              </a:ext>
            </a:extLst>
          </p:cNvPr>
          <p:cNvSpPr txBox="1"/>
          <p:nvPr/>
        </p:nvSpPr>
        <p:spPr>
          <a:xfrm>
            <a:off x="1305293" y="5132658"/>
            <a:ext cx="22610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</a:rPr>
              <a:t>Livraison prévisionnelle </a:t>
            </a:r>
          </a:p>
          <a:p>
            <a:r>
              <a:rPr lang="fr-FR" sz="1400" dirty="0">
                <a:solidFill>
                  <a:schemeClr val="bg1"/>
                </a:solidFill>
              </a:rPr>
              <a:t>Décembre 2025</a:t>
            </a:r>
          </a:p>
        </p:txBody>
      </p:sp>
      <p:pic>
        <p:nvPicPr>
          <p:cNvPr id="36" name="Graphique 35" descr="Mille avec un remplissage uni">
            <a:extLst>
              <a:ext uri="{FF2B5EF4-FFF2-40B4-BE49-F238E27FC236}">
                <a16:creationId xmlns:a16="http://schemas.microsoft.com/office/drawing/2014/main" id="{27733211-144B-4804-B5FF-CBE2762259A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42174" y="5124347"/>
            <a:ext cx="574517" cy="57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575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5AA20-DE15-4953-52A5-5A952F548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FF56EA-3E55-0B1B-B002-8DD0D983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1. </a:t>
            </a:r>
            <a:r>
              <a:rPr lang="fr-FR" sz="2400" dirty="0"/>
              <a:t>Liste des sujets 1/4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A4FE96-94E6-4E41-CF61-7D4518E183D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D29952-581A-5690-B677-B7E8A9E01BEE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6526E7-081B-A25F-988D-B3B053E3F605}"/>
              </a:ext>
            </a:extLst>
          </p:cNvPr>
          <p:cNvSpPr/>
          <p:nvPr/>
        </p:nvSpPr>
        <p:spPr>
          <a:xfrm>
            <a:off x="469112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Mise en place d’évolutions pour fluidifier la création des dispositifs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Evolutions (fin novembre) 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Gestion du typage des structures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Corrections (janvier) 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Problème de territoire associé à la structure (se base sur l’adresse et non sur le SIAO orienteur)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Problème de blocage d’association de SIAO en tant que gestionnaire de dispositif (Le SIAO ne peut être gestionnaire que d’une seule entité)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D67829F-ED4E-5A97-4AF2-568B00838D0A}"/>
              </a:ext>
            </a:extLst>
          </p:cNvPr>
          <p:cNvSpPr/>
          <p:nvPr/>
        </p:nvSpPr>
        <p:spPr>
          <a:xfrm>
            <a:off x="6059045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Mise en qualité du recensement d’Adoma</a:t>
            </a:r>
          </a:p>
          <a:p>
            <a:pPr algn="ctr"/>
            <a:endParaRPr lang="fr-FR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Traitement du fichier en cours pour une mise en qualité avant import</a:t>
            </a:r>
          </a:p>
          <a:p>
            <a:r>
              <a:rPr lang="fr-FR" sz="1200" dirty="0">
                <a:solidFill>
                  <a:schemeClr val="tx1"/>
                </a:solidFill>
              </a:rPr>
              <a:t>Cette mise en qualité consiste principalement à dédoublonner les informations fournies par Adoma et à dédoublonner les groupes de places déjà existants dans le SI SIAO.</a:t>
            </a:r>
          </a:p>
          <a:p>
            <a:r>
              <a:rPr lang="fr-FR" sz="1200" dirty="0">
                <a:solidFill>
                  <a:schemeClr val="tx1"/>
                </a:solidFill>
              </a:rPr>
              <a:t>Les GDP existants ne seront pas modifiés mais simplement rangés dans les dispositifs.</a:t>
            </a:r>
          </a:p>
          <a:p>
            <a:r>
              <a:rPr lang="fr-FR" sz="1200" dirty="0">
                <a:solidFill>
                  <a:schemeClr val="tx1"/>
                </a:solidFill>
              </a:rPr>
              <a:t>Si vous avez créé des dispositifs Adoma, ils seront en doublon et l’affectation sera écrasée par celle fournie par Adoma.</a:t>
            </a:r>
          </a:p>
          <a:p>
            <a:endParaRPr lang="fr-FR" sz="1200" b="1" dirty="0">
              <a:solidFill>
                <a:schemeClr val="tx1"/>
              </a:solidFill>
            </a:endParaRP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7763651B-C4D1-5348-6F65-ED1820380C8B}"/>
              </a:ext>
            </a:extLst>
          </p:cNvPr>
          <p:cNvGrpSpPr/>
          <p:nvPr/>
        </p:nvGrpSpPr>
        <p:grpSpPr>
          <a:xfrm>
            <a:off x="8195455" y="2361385"/>
            <a:ext cx="1174750" cy="601663"/>
            <a:chOff x="546100" y="1612899"/>
            <a:chExt cx="1174750" cy="60166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330128F-CDDC-B625-974E-B64E00D360F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8" name="Rectangle : coins arrondis 37">
              <a:extLst>
                <a:ext uri="{FF2B5EF4-FFF2-40B4-BE49-F238E27FC236}">
                  <a16:creationId xmlns:a16="http://schemas.microsoft.com/office/drawing/2014/main" id="{C796603F-9E1A-3215-553B-4C668741034C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Adoma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E84609E4-1489-FFCB-0359-7A2C7B0ADC5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Intégration de l’offre Adoma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6CEC02B8-870D-569B-7191-CCE831B6F50D}"/>
              </a:ext>
            </a:extLst>
          </p:cNvPr>
          <p:cNvGrpSpPr/>
          <p:nvPr/>
        </p:nvGrpSpPr>
        <p:grpSpPr>
          <a:xfrm>
            <a:off x="2611616" y="2361387"/>
            <a:ext cx="1174750" cy="684634"/>
            <a:chOff x="546100" y="1612899"/>
            <a:chExt cx="1174750" cy="60166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581020E-B820-E05D-6EBE-913724FAE1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54C56362-5424-281C-14C5-4CE826F13012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1893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Module offre</a:t>
              </a:r>
            </a:p>
          </p:txBody>
        </p:sp>
      </p:grpSp>
      <p:pic>
        <p:nvPicPr>
          <p:cNvPr id="19" name="Graphique 18" descr="Lien avec un remplissage uni">
            <a:extLst>
              <a:ext uri="{FF2B5EF4-FFF2-40B4-BE49-F238E27FC236}">
                <a16:creationId xmlns:a16="http://schemas.microsoft.com/office/drawing/2014/main" id="{8AAF8467-56DA-4B6F-C6DF-0A9E1C73B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5630" y="4982897"/>
            <a:ext cx="914400" cy="914400"/>
          </a:xfrm>
          <a:prstGeom prst="rect">
            <a:avLst/>
          </a:prstGeo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5D141677-1299-4550-3751-9252CCA7155E}"/>
              </a:ext>
            </a:extLst>
          </p:cNvPr>
          <p:cNvSpPr/>
          <p:nvPr/>
        </p:nvSpPr>
        <p:spPr>
          <a:xfrm>
            <a:off x="2657088" y="2440014"/>
            <a:ext cx="1083806" cy="150813"/>
          </a:xfrm>
          <a:prstGeom prst="roundRect">
            <a:avLst/>
          </a:prstGeom>
          <a:solidFill>
            <a:srgbClr val="6D6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Offre</a:t>
            </a:r>
          </a:p>
        </p:txBody>
      </p:sp>
      <p:sp>
        <p:nvSpPr>
          <p:cNvPr id="8" name="Espace réservé de la date 2">
            <a:extLst>
              <a:ext uri="{FF2B5EF4-FFF2-40B4-BE49-F238E27FC236}">
                <a16:creationId xmlns:a16="http://schemas.microsoft.com/office/drawing/2014/main" id="{25595AB9-8CC7-16C0-9D24-797357BB8C3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2000" y="6378000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21/10/2025</a:t>
            </a:fld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529106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EFFBB52B-5E6D-4AA1-A34C-AAC0DD0FD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Mode d’emploi de l’assistance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6F8BA9-D7E3-4FFD-8BFE-6F5CE200E61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A61BB8-1857-414D-922F-6F40F163101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  <a:endParaRPr lang="fr-FR" dirty="0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3ADCF45E-F385-4CE7-BD86-5D7464FBC6B0}"/>
              </a:ext>
            </a:extLst>
          </p:cNvPr>
          <p:cNvSpPr txBox="1"/>
          <p:nvPr/>
        </p:nvSpPr>
        <p:spPr>
          <a:xfrm>
            <a:off x="479998" y="3855949"/>
            <a:ext cx="1140720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fr-FR" sz="1400" b="0" i="0" dirty="0">
                <a:solidFill>
                  <a:srgbClr val="363A5B"/>
                </a:solidFill>
                <a:effectLst/>
                <a:latin typeface="Verdana" panose="020B0604030504040204" pitchFamily="34" charset="0"/>
              </a:rPr>
              <a:t>Signalement du problème à la permanence SI SIAO : </a:t>
            </a:r>
            <a:r>
              <a:rPr lang="fr-FR" sz="1400" b="0" i="0" u="none" strike="noStrike" dirty="0">
                <a:solidFill>
                  <a:srgbClr val="363A5B"/>
                </a:solidFill>
                <a:effectLst/>
                <a:latin typeface="Verdana" panose="020B0604030504040204" pitchFamily="34" charset="0"/>
                <a:hlinkClick r:id="rId2"/>
              </a:rPr>
              <a:t>permanence-dihal@dihal.gouv.fr </a:t>
            </a:r>
            <a:endParaRPr lang="fr-FR" sz="1400" b="0" i="0" dirty="0">
              <a:solidFill>
                <a:srgbClr val="363A5B"/>
              </a:solidFill>
              <a:effectLst/>
              <a:latin typeface="Verdana" panose="020B0604030504040204" pitchFamily="34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fr-FR" sz="1400" b="0" i="0" dirty="0">
                <a:solidFill>
                  <a:srgbClr val="363A5B"/>
                </a:solidFill>
                <a:effectLst/>
                <a:latin typeface="Verdana" panose="020B0604030504040204" pitchFamily="34" charset="0"/>
              </a:rPr>
              <a:t>La permanence prend connaissance du sujet et le transmet à notre équipe d'exploitation</a:t>
            </a:r>
          </a:p>
          <a:p>
            <a:pPr marL="342900" indent="-342900" algn="l">
              <a:buFont typeface="+mj-lt"/>
              <a:buAutoNum type="arabicPeriod"/>
            </a:pPr>
            <a:r>
              <a:rPr lang="fr-FR" sz="1400" b="0" i="0" dirty="0">
                <a:solidFill>
                  <a:srgbClr val="363A5B"/>
                </a:solidFill>
                <a:effectLst/>
                <a:latin typeface="Verdana" panose="020B0604030504040204" pitchFamily="34" charset="0"/>
              </a:rPr>
              <a:t>Un retour sur le signalement est réalisé par la permanence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21B053C-074A-4AA1-91C0-013B00172A42}"/>
              </a:ext>
            </a:extLst>
          </p:cNvPr>
          <p:cNvSpPr/>
          <p:nvPr/>
        </p:nvSpPr>
        <p:spPr>
          <a:xfrm>
            <a:off x="479999" y="1900801"/>
            <a:ext cx="5044500" cy="3818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600" b="0" i="0" dirty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Entre 9h et 16h30 hors fériés et weekend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E2B32F4-CBED-484F-BC07-FC68B00ECA26}"/>
              </a:ext>
            </a:extLst>
          </p:cNvPr>
          <p:cNvSpPr/>
          <p:nvPr/>
        </p:nvSpPr>
        <p:spPr>
          <a:xfrm>
            <a:off x="479998" y="3395621"/>
            <a:ext cx="3053776" cy="3635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600" b="0" i="0" dirty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En dehors de ces horaires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DBF55B05-EC01-4600-948D-C3F1FE551F03}"/>
              </a:ext>
            </a:extLst>
          </p:cNvPr>
          <p:cNvSpPr txBox="1"/>
          <p:nvPr/>
        </p:nvSpPr>
        <p:spPr>
          <a:xfrm>
            <a:off x="479998" y="2439558"/>
            <a:ext cx="1140720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fr-FR" sz="1400" b="0" i="0" dirty="0">
                <a:solidFill>
                  <a:srgbClr val="363A5B"/>
                </a:solidFill>
                <a:effectLst/>
                <a:latin typeface="Verdana" panose="020B0604030504040204" pitchFamily="34" charset="0"/>
              </a:rPr>
              <a:t>Signalement du problème via le formulaire </a:t>
            </a:r>
            <a:r>
              <a:rPr lang="fr-FR" sz="1400" b="0" i="0" u="none" strike="noStrike" dirty="0">
                <a:solidFill>
                  <a:srgbClr val="363A5B"/>
                </a:solidFill>
                <a:effectLst/>
                <a:latin typeface="Verdana" panose="020B0604030504040204" pitchFamily="34" charset="0"/>
                <a:hlinkClick r:id="rId3"/>
              </a:rPr>
              <a:t>https://basedeconnaissances.sisiao.dihal.gouv.fr/support/kb-tickets/new</a:t>
            </a:r>
            <a:r>
              <a:rPr lang="fr-FR" sz="1400" b="0" i="0" dirty="0">
                <a:solidFill>
                  <a:srgbClr val="363A5B"/>
                </a:solidFill>
                <a:effectLst/>
                <a:latin typeface="Verdana" panose="020B0604030504040204" pitchFamily="34" charset="0"/>
              </a:rPr>
              <a:t> </a:t>
            </a:r>
          </a:p>
          <a:p>
            <a:pPr marL="342900" indent="-342900" algn="l">
              <a:buFont typeface="+mj-lt"/>
              <a:buAutoNum type="arabicPeriod"/>
            </a:pPr>
            <a:r>
              <a:rPr lang="fr-FR" sz="1400" b="0" i="0" dirty="0">
                <a:solidFill>
                  <a:srgbClr val="363A5B"/>
                </a:solidFill>
                <a:effectLst/>
                <a:latin typeface="Verdana" panose="020B0604030504040204" pitchFamily="34" charset="0"/>
              </a:rPr>
              <a:t>L'équipe d'assistance prend connaissance du sujet et le transmet à notre équipe d'exploitation</a:t>
            </a:r>
          </a:p>
          <a:p>
            <a:pPr marL="342900" indent="-342900" algn="l">
              <a:buFont typeface="+mj-lt"/>
              <a:buAutoNum type="arabicPeriod"/>
            </a:pPr>
            <a:r>
              <a:rPr lang="fr-FR" sz="1400" b="0" i="0" dirty="0">
                <a:solidFill>
                  <a:srgbClr val="363A5B"/>
                </a:solidFill>
                <a:effectLst/>
                <a:latin typeface="Verdana" panose="020B0604030504040204" pitchFamily="34" charset="0"/>
              </a:rPr>
              <a:t>Un retour sur le signalement est réalisé par l'équipe d'assistance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281688C-D7A3-4244-A8C2-822E3C6738B8}"/>
              </a:ext>
            </a:extLst>
          </p:cNvPr>
          <p:cNvSpPr/>
          <p:nvPr/>
        </p:nvSpPr>
        <p:spPr>
          <a:xfrm>
            <a:off x="1276350" y="5048250"/>
            <a:ext cx="9734550" cy="1123950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>
            <a:solidFill>
              <a:schemeClr val="accent1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dirty="0">
                <a:solidFill>
                  <a:schemeClr val="tx1"/>
                </a:solidFill>
              </a:rPr>
              <a:t>Améliorations à l’étude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Optimisation du formulaire pour proposer une thématique sur les urgences SI SIAO (indisponibilité, erreurs bloquantes et forts ralentissements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Suivi accru des urgences avec accusé de réception du problème</a:t>
            </a:r>
          </a:p>
        </p:txBody>
      </p:sp>
    </p:spTree>
    <p:extLst>
      <p:ext uri="{BB962C8B-B14F-4D97-AF65-F5344CB8AC3E}">
        <p14:creationId xmlns:p14="http://schemas.microsoft.com/office/powerpoint/2010/main" val="3743519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F31F7-6626-65AA-D1B4-EFEB919B9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86719A-0392-0EC8-EF46-12EE3673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1. </a:t>
            </a:r>
            <a:r>
              <a:rPr lang="fr-FR" sz="2400" dirty="0"/>
              <a:t>Liste des sujets 3/4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1ABFFE3-163F-1E98-19B8-41729CBDD74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AECB53-62FC-1250-BA35-EBDE00F4456E}"/>
              </a:ext>
            </a:extLst>
          </p:cNvPr>
          <p:cNvSpPr/>
          <p:nvPr/>
        </p:nvSpPr>
        <p:spPr>
          <a:xfrm>
            <a:off x="469111" y="1341414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" name="Espace réservé de la date 2">
            <a:extLst>
              <a:ext uri="{FF2B5EF4-FFF2-40B4-BE49-F238E27FC236}">
                <a16:creationId xmlns:a16="http://schemas.microsoft.com/office/drawing/2014/main" id="{A3055D7C-A407-9458-9C51-6A680BB6950A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2000" y="6378000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21/10/2025</a:t>
            </a:fld>
            <a:endParaRPr lang="fr-FR" cap="all" dirty="0"/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C15410C7-B86A-9BE7-3AC0-00ED3619B7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94270"/>
              </p:ext>
            </p:extLst>
          </p:nvPr>
        </p:nvGraphicFramePr>
        <p:xfrm>
          <a:off x="480000" y="1710368"/>
          <a:ext cx="11232001" cy="497245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802535">
                  <a:extLst>
                    <a:ext uri="{9D8B030D-6E8A-4147-A177-3AD203B41FA5}">
                      <a16:colId xmlns:a16="http://schemas.microsoft.com/office/drawing/2014/main" val="1083242328"/>
                    </a:ext>
                  </a:extLst>
                </a:gridCol>
                <a:gridCol w="1273379">
                  <a:extLst>
                    <a:ext uri="{9D8B030D-6E8A-4147-A177-3AD203B41FA5}">
                      <a16:colId xmlns:a16="http://schemas.microsoft.com/office/drawing/2014/main" val="2517943863"/>
                    </a:ext>
                  </a:extLst>
                </a:gridCol>
                <a:gridCol w="7376925">
                  <a:extLst>
                    <a:ext uri="{9D8B030D-6E8A-4147-A177-3AD203B41FA5}">
                      <a16:colId xmlns:a16="http://schemas.microsoft.com/office/drawing/2014/main" val="1072609696"/>
                    </a:ext>
                  </a:extLst>
                </a:gridCol>
                <a:gridCol w="1779162">
                  <a:extLst>
                    <a:ext uri="{9D8B030D-6E8A-4147-A177-3AD203B41FA5}">
                      <a16:colId xmlns:a16="http://schemas.microsoft.com/office/drawing/2014/main" val="3605248173"/>
                    </a:ext>
                  </a:extLst>
                </a:gridCol>
              </a:tblGrid>
              <a:tr h="26662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Type de ticket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Clé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Résumé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Statut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1693467115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SISIAO_RQM-11395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Impossible de dupliquer les demandes de prestation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4247023461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SISIAO_RQM-11284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d’enregistrement des informations relatives à la situation des ménages – Précarité relative au logement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analyse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469071262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SISIAO_RQM-11210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Blocage de la prise en charge d’une demande par le TS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 -&gt; Terminé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484855260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SISIAO_RQM-11196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d’impression de demande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 -&gt; Terminé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485993828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SISIAO_RQM-10995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Notifier un utilisateur inactif depuis plus de 11 mois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 -&gt; En test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933541332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SISIAO_RQM-10885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Correction de liens vers la base de connaissances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 -&gt; En test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805840113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SISIAO_RQM-10861	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Imprimer la demande – Problème d’accès aux données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23692076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SISIAO_RQM-10859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Liste Attente - Ajout de colonnes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995877343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SISIAO_RQM-10858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Demande insertion - Ajouter la date de dernière mise à jour par le travailleur social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 -&gt; En analyse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619314714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SISIAO_RQM-10857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Affichage de structure hébergement logement alors que la structure a refusé l'orientation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 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86264713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SISIAO_RQM-10801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Impossible d'identifier précisément les demandes insertion à mettre à jour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 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934586519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dirty="0">
                          <a:hlinkClick r:id="rId2"/>
                        </a:rPr>
                        <a:t>SISIAO_RQM-10522</a:t>
                      </a:r>
                      <a:endParaRPr lang="fr-FR" sz="10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Notification ne mentionnant pas correctement la structure concernée par l’orientation en attente de validation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684940596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hlinkClick r:id="rId3"/>
                        </a:rPr>
                        <a:t>SISIAO_RQM-10513</a:t>
                      </a:r>
                      <a:endParaRPr lang="fr-FR" sz="1000" u="sng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Statut de demande différent entre recherche demande et historique des demandes du ménage </a:t>
                      </a:r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1537965884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>
                          <a:hlinkClick r:id="rId4"/>
                        </a:rPr>
                        <a:t>SISIAO_RQM-10504</a:t>
                      </a:r>
                      <a:endParaRPr lang="fr-FR" sz="10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Liens de </a:t>
                      </a:r>
                      <a:r>
                        <a:rPr lang="fr-FR" sz="1000" dirty="0" err="1"/>
                        <a:t>footer</a:t>
                      </a:r>
                      <a:r>
                        <a:rPr lang="fr-FR" sz="1000" dirty="0"/>
                        <a:t> incorrects sur la page de connexion du SI SIAO 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déployer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989959796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dirty="0">
                          <a:hlinkClick r:id="rId5"/>
                        </a:rPr>
                        <a:t>SISIAO_RQM-10384</a:t>
                      </a:r>
                      <a:endParaRPr lang="fr-FR" sz="10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Incohérence statut de demande avec l’orientation associée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258535292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dirty="0">
                          <a:hlinkClick r:id="rId6"/>
                        </a:rPr>
                        <a:t>SISIAO_RQM-10296</a:t>
                      </a:r>
                      <a:endParaRPr lang="fr-FR" sz="10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Notification de création de compte - Améliorer l'email actuel 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468432421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Incident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 dirty="0">
                          <a:effectLst/>
                          <a:hlinkClick r:id="rId7"/>
                        </a:rPr>
                        <a:t>SISIAO_RQM-10293</a:t>
                      </a:r>
                      <a:endParaRPr lang="fr-FR" sz="10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Export du tableau de bord « Demandes inscrites sur liste d’attente » -&gt; le nom de liste d’attente n’est pas correctement restitué quand la personne est sur plusieurs listes d’attente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410572689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8"/>
                        </a:rPr>
                        <a:t>SISIAO_RQM-10292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Tableau de bord - Renommer : »Demandes refusées ou annulées par le SIAO » en «  Demandes annulées ou refusées »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190533682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9"/>
                        </a:rPr>
                        <a:t>SISIAO_RQM-10290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Rendre plus visible le lien pour visualiser les demandes du ménage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897698025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Evolution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0"/>
                        </a:rPr>
                        <a:t>SISIAO_RQM-10206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Environnement de FORMATION - absence de bandeau distinctif sur les nouveaux fronts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190551348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1"/>
                        </a:rPr>
                        <a:t>SISIAO_RQM-10202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Filtre avec département- Les profils affichés ne sont pas les bons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835840268"/>
                  </a:ext>
                </a:extLst>
              </a:tr>
              <a:tr h="2070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sng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SISIAO_RQM-10171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Echec de synchronisation Delta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cours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408464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41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F31F7-6626-65AA-D1B4-EFEB919B9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86719A-0392-0EC8-EF46-12EE3673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1. </a:t>
            </a:r>
            <a:r>
              <a:rPr lang="fr-FR" sz="2400" dirty="0"/>
              <a:t>Liste des sujets 4/4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1ABFFE3-163F-1E98-19B8-41729CBDD74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AECB53-62FC-1250-BA35-EBDE00F4456E}"/>
              </a:ext>
            </a:extLst>
          </p:cNvPr>
          <p:cNvSpPr/>
          <p:nvPr/>
        </p:nvSpPr>
        <p:spPr>
          <a:xfrm>
            <a:off x="469111" y="1341414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" name="Espace réservé de la date 2">
            <a:extLst>
              <a:ext uri="{FF2B5EF4-FFF2-40B4-BE49-F238E27FC236}">
                <a16:creationId xmlns:a16="http://schemas.microsoft.com/office/drawing/2014/main" id="{A3055D7C-A407-9458-9C51-6A680BB6950A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2000" y="6378000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21/10/2025</a:t>
            </a:fld>
            <a:endParaRPr lang="fr-FR" cap="all" dirty="0"/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C15410C7-B86A-9BE7-3AC0-00ED3619B7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853079"/>
              </p:ext>
            </p:extLst>
          </p:nvPr>
        </p:nvGraphicFramePr>
        <p:xfrm>
          <a:off x="480000" y="1710369"/>
          <a:ext cx="11232000" cy="504495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802535">
                  <a:extLst>
                    <a:ext uri="{9D8B030D-6E8A-4147-A177-3AD203B41FA5}">
                      <a16:colId xmlns:a16="http://schemas.microsoft.com/office/drawing/2014/main" val="1083242328"/>
                    </a:ext>
                  </a:extLst>
                </a:gridCol>
                <a:gridCol w="1273379">
                  <a:extLst>
                    <a:ext uri="{9D8B030D-6E8A-4147-A177-3AD203B41FA5}">
                      <a16:colId xmlns:a16="http://schemas.microsoft.com/office/drawing/2014/main" val="2517943863"/>
                    </a:ext>
                  </a:extLst>
                </a:gridCol>
                <a:gridCol w="7376924">
                  <a:extLst>
                    <a:ext uri="{9D8B030D-6E8A-4147-A177-3AD203B41FA5}">
                      <a16:colId xmlns:a16="http://schemas.microsoft.com/office/drawing/2014/main" val="1072609696"/>
                    </a:ext>
                  </a:extLst>
                </a:gridCol>
                <a:gridCol w="1779162">
                  <a:extLst>
                    <a:ext uri="{9D8B030D-6E8A-4147-A177-3AD203B41FA5}">
                      <a16:colId xmlns:a16="http://schemas.microsoft.com/office/drawing/2014/main" val="3605248173"/>
                    </a:ext>
                  </a:extLst>
                </a:gridCol>
              </a:tblGrid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Type de ticket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Clé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Résumé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Statut</a:t>
                      </a:r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1693467115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Incident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 dirty="0">
                          <a:effectLst/>
                          <a:hlinkClick r:id="rId2"/>
                        </a:rPr>
                        <a:t>SISIAO_RQM-10098</a:t>
                      </a:r>
                      <a:endParaRPr lang="fr-FR" sz="10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Identifiant incorrect dans l'export d'une liste d'attente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déployer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301125284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3"/>
                        </a:rPr>
                        <a:t>SISIAO_RQM-10012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Retour de la demande à sa structure d'origine après le refus d'un transfert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déployer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105304008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Evolution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4"/>
                        </a:rPr>
                        <a:t>SISIAO_RQM-9996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DELTA - Restituer la demande de prolongation Delta dans l'historique des demandes 115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164044268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Incident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5"/>
                        </a:rPr>
                        <a:t>SISIAO_RQM-9705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Export des personnes orientées KO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675522502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sng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SISIAO_RQM-9451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Rechercher une personne et ménage sur la base du département des demandes associées aux personnes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1864216296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Evolution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 dirty="0">
                          <a:effectLst/>
                          <a:hlinkClick r:id="rId6"/>
                        </a:rPr>
                        <a:t>SISIAO_RQM-9325</a:t>
                      </a:r>
                      <a:endParaRPr lang="fr-FR" sz="10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Limiter le lancement des extractions par API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956506291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 dirty="0">
                          <a:effectLst/>
                          <a:hlinkClick r:id="rId7"/>
                        </a:rPr>
                        <a:t>SISIAO_RQM-9324</a:t>
                      </a:r>
                      <a:endParaRPr lang="fr-FR" sz="10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Paramétrer une extraction automatique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4291706998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8"/>
                        </a:rPr>
                        <a:t>SISIAO_RQM-9255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Ajouter un lien dans le </a:t>
                      </a:r>
                      <a:r>
                        <a:rPr lang="fr-FR" sz="1000" u="none" strike="noStrike" dirty="0" err="1">
                          <a:effectLst/>
                        </a:rPr>
                        <a:t>footer</a:t>
                      </a:r>
                      <a:r>
                        <a:rPr lang="fr-FR" sz="1000" u="none" strike="noStrike" dirty="0">
                          <a:effectLst/>
                        </a:rPr>
                        <a:t> pour la politique de confidentialité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déployer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367605949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Evolution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 dirty="0">
                          <a:effectLst/>
                          <a:hlinkClick r:id="rId9"/>
                        </a:rPr>
                        <a:t>SISIAO_RQM-8731</a:t>
                      </a:r>
                      <a:endParaRPr lang="fr-FR" sz="10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Critère et champ d'extraction brute: Nombre de passage "A </a:t>
                      </a:r>
                      <a:r>
                        <a:rPr lang="fr-FR" sz="1000" u="none" strike="noStrike" dirty="0" err="1">
                          <a:effectLst/>
                        </a:rPr>
                        <a:t>completer</a:t>
                      </a:r>
                      <a:r>
                        <a:rPr lang="fr-FR" sz="1000" u="none" strike="noStrike" dirty="0">
                          <a:effectLst/>
                        </a:rPr>
                        <a:t>"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Test -&gt; A déployer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1790827420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 dirty="0">
                          <a:effectLst/>
                          <a:hlinkClick r:id="rId10"/>
                        </a:rPr>
                        <a:t>SISIAO_RQM-8730</a:t>
                      </a:r>
                      <a:endParaRPr lang="fr-FR" sz="10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Critère et champ d'extraction brute: Date d'orientation qui a conduit à la première entrée en structure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814279046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SISIAO_RQM-8416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Fusion Delta KO si une des personnes de la fusion n'est plus dans Rosalie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déployer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499054001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SISIAO_RQM-8236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Recherche d’utilisateurs très lente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déployer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1960229785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SISIAO_RQM-8018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Impossibilité de consulter + créer une note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déployer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2773667428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sng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SISIAO_RQM-7990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Création d’un profil pour accéder à l’annuaire SIAO (informations de contact SIAO)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347642202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1"/>
                        </a:rPr>
                        <a:t>SISIAO_RQM-7509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Conserver la demande "à MAJ" dans la liste d'attente sur laquelle elle a été inscrite 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1460807402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Evolution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SISIAO_RQM-6617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Supprimer un utilisateur automatiquement après un temps d'inactivité (1 ans)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 -&gt; En test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995451733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SISIAO_RQM-6587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Impossible d'afficher le suivi des modifications</a:t>
                      </a: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déployer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332733463"/>
                  </a:ext>
                </a:extLst>
              </a:tr>
              <a:tr h="26294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>
                          <a:effectLst/>
                        </a:rPr>
                        <a:t>Evolution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sng" strike="noStrike">
                          <a:effectLst/>
                          <a:hlinkClick r:id="rId12"/>
                        </a:rPr>
                        <a:t>SISIAO_RQM-3744</a:t>
                      </a:r>
                      <a:endParaRPr lang="fr-FR" sz="10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effectLst/>
                        </a:rPr>
                        <a:t>Commentaire sur motif de sortie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77" marR="7077" marT="7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 attente</a:t>
                      </a:r>
                    </a:p>
                  </a:txBody>
                  <a:tcPr marL="7077" marR="7077" marT="7077" marB="0" anchor="b"/>
                </a:tc>
                <a:extLst>
                  <a:ext uri="{0D108BD9-81ED-4DB2-BD59-A6C34878D82A}">
                    <a16:rowId xmlns:a16="http://schemas.microsoft.com/office/drawing/2014/main" val="3439597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6626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03773-E49D-EE47-B504-6850C4E1C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8F81CF-5508-1467-9FDE-21234CAD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076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Remontées hors périmètre des tickets de l’atelier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39277C-587B-F6F0-BACA-38CB24CE133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019DF4-9B29-8B5D-5D11-A105B2692E2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2DCA4EB4-DE93-632E-98B4-326D83C8E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042332"/>
              </p:ext>
            </p:extLst>
          </p:nvPr>
        </p:nvGraphicFramePr>
        <p:xfrm>
          <a:off x="480000" y="1850392"/>
          <a:ext cx="11231999" cy="44448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2524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2398815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4767943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642717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341912">
                <a:tc>
                  <a:txBody>
                    <a:bodyPr/>
                    <a:lstStyle/>
                    <a:p>
                      <a:r>
                        <a:rPr lang="fr-FR" sz="10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r>
                        <a:rPr lang="fr-FR" sz="1000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846239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r>
                        <a:rPr lang="fr-FR" sz="1000" i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414578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r>
                        <a:rPr lang="fr-FR" sz="1000" i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73117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r>
                        <a:rPr lang="fr-FR" sz="1000" i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46742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r>
                        <a:rPr lang="fr-FR" sz="1000" i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69297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34775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778958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724075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774790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136525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2801"/>
                  </a:ext>
                </a:extLst>
              </a:tr>
              <a:tr h="341912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621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607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2F201-19F2-4F2D-DF90-BF67858C4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1453-7488-C08D-D89B-6074BCA1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700" y="81032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</a:t>
            </a:r>
            <a:r>
              <a:rPr lang="fr-FR" sz="2400" dirty="0"/>
              <a:t>Relevé d’informations, de décisions et d’actions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14BB16-FBD4-D7A4-DD97-D625A2F30FB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21/10/2025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7BB38-D23E-11E8-2B99-65B444259D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45A0A41-06CF-D851-7660-388F8ED2D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48482"/>
              </p:ext>
            </p:extLst>
          </p:nvPr>
        </p:nvGraphicFramePr>
        <p:xfrm>
          <a:off x="468300" y="1290320"/>
          <a:ext cx="11232000" cy="2379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029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2951649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4576316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139006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339879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339879">
                <a:tc>
                  <a:txBody>
                    <a:bodyPr/>
                    <a:lstStyle/>
                    <a:p>
                      <a:r>
                        <a:rPr lang="fr-FR" sz="1200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94186"/>
                  </a:ext>
                </a:extLst>
              </a:tr>
              <a:tr h="339879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rtl="0" fontAlgn="ctr">
                        <a:buFont typeface="+mj-lt"/>
                        <a:buNone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302797"/>
                  </a:ext>
                </a:extLst>
              </a:tr>
              <a:tr h="339879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059627"/>
                  </a:ext>
                </a:extLst>
              </a:tr>
              <a:tr h="339879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784694"/>
                  </a:ext>
                </a:extLst>
              </a:tr>
              <a:tr h="339879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909240"/>
                  </a:ext>
                </a:extLst>
              </a:tr>
              <a:tr h="339879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282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62967"/>
      </p:ext>
    </p:extLst>
  </p:cSld>
  <p:clrMapOvr>
    <a:masterClrMapping/>
  </p:clrMapOvr>
</p:sld>
</file>

<file path=ppt/theme/theme1.xml><?xml version="1.0" encoding="utf-8"?>
<a:theme xmlns:a="http://schemas.openxmlformats.org/drawingml/2006/main" name="1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C0E3B735CF7C4BA4C80079FF53EEF2" ma:contentTypeVersion="5" ma:contentTypeDescription="Crée un document." ma:contentTypeScope="" ma:versionID="d8f4eb4af5a9cae792aec959d22a541e">
  <xsd:schema xmlns:xsd="http://www.w3.org/2001/XMLSchema" xmlns:xs="http://www.w3.org/2001/XMLSchema" xmlns:p="http://schemas.microsoft.com/office/2006/metadata/properties" xmlns:ns2="508a59e5-b22a-41ad-92a4-10dd5b0c4401" targetNamespace="http://schemas.microsoft.com/office/2006/metadata/properties" ma:root="true" ma:fieldsID="9411037b41ed3e083f42ffa729d37421" ns2:_="">
    <xsd:import namespace="508a59e5-b22a-41ad-92a4-10dd5b0c44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a59e5-b22a-41ad-92a4-10dd5b0c4401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4058A3-C143-4A77-B123-2289172F0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8a59e5-b22a-41ad-92a4-10dd5b0c4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67A26B-4B7B-416C-BF1C-E8BF9101B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04C4B4-2E2D-4B8D-94F6-5ADC1D776E3C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508a59e5-b22a-41ad-92a4-10dd5b0c4401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1524</Words>
  <Application>Microsoft Office PowerPoint</Application>
  <PresentationFormat>Grand écran</PresentationFormat>
  <Paragraphs>283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11</vt:i4>
      </vt:variant>
    </vt:vector>
  </HeadingPairs>
  <TitlesOfParts>
    <vt:vector size="21" baseType="lpstr">
      <vt:lpstr>Arial</vt:lpstr>
      <vt:lpstr>Calibri</vt:lpstr>
      <vt:lpstr>Marianne</vt:lpstr>
      <vt:lpstr>Verdana</vt:lpstr>
      <vt:lpstr>1_GOUVERNEMENT</vt:lpstr>
      <vt:lpstr>2_GOUVERNEMENT</vt:lpstr>
      <vt:lpstr>GOUVERNEMENT</vt:lpstr>
      <vt:lpstr>3_GOUVERNEMENT</vt:lpstr>
      <vt:lpstr>4_GOUVERNEMENT</vt:lpstr>
      <vt:lpstr>5_GOUVERNEMENT</vt:lpstr>
      <vt:lpstr>Présentation PowerPoint</vt:lpstr>
      <vt:lpstr>Sommaire</vt:lpstr>
      <vt:lpstr>Livraison à venir d’ici à la fin de l’année Evaluation flash, situation résidentielle (ETHOS) et situation administrative</vt:lpstr>
      <vt:lpstr>1. Liste des sujets 1/4</vt:lpstr>
      <vt:lpstr>Mode d’emploi de l’assistance</vt:lpstr>
      <vt:lpstr>1. Liste des sujets 3/4</vt:lpstr>
      <vt:lpstr>1. Liste des sujets 4/4</vt:lpstr>
      <vt:lpstr>2. Remontées hors périmètre des tickets de l’atelier</vt:lpstr>
      <vt:lpstr>3. Relevé d’informations, de décisions et d’actions</vt:lpstr>
      <vt:lpstr>Résumé des échanges  </vt:lpstr>
      <vt:lpstr>Remarques et suggestions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BOULANGER Diane</dc:creator>
  <cp:lastModifiedBy>Lucas La Perna</cp:lastModifiedBy>
  <cp:revision>159</cp:revision>
  <dcterms:created xsi:type="dcterms:W3CDTF">2024-10-23T10:18:38Z</dcterms:created>
  <dcterms:modified xsi:type="dcterms:W3CDTF">2025-10-21T14:02:37Z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0x0101007DC0E3B735CF7C4BA4C80079FF53EEF2</vt:lpwstr>
  </property>
</Properties>
</file>