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6_1C0AFB29.xml" ContentType="application/vnd.ms-powerpoint.comment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19.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0.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1.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39" r:id="rId4"/>
    <p:sldMasterId id="2147484814" r:id="rId5"/>
  </p:sldMasterIdLst>
  <p:notesMasterIdLst>
    <p:notesMasterId r:id="rId48"/>
  </p:notesMasterIdLst>
  <p:handoutMasterIdLst>
    <p:handoutMasterId r:id="rId49"/>
  </p:handoutMasterIdLst>
  <p:sldIdLst>
    <p:sldId id="2147471975" r:id="rId6"/>
    <p:sldId id="276" r:id="rId7"/>
    <p:sldId id="278" r:id="rId8"/>
    <p:sldId id="2147471946" r:id="rId9"/>
    <p:sldId id="271" r:id="rId10"/>
    <p:sldId id="2147471988" r:id="rId11"/>
    <p:sldId id="280" r:id="rId12"/>
    <p:sldId id="279" r:id="rId13"/>
    <p:sldId id="266" r:id="rId14"/>
    <p:sldId id="2147471942" r:id="rId15"/>
    <p:sldId id="260" r:id="rId16"/>
    <p:sldId id="272" r:id="rId17"/>
    <p:sldId id="2147483647" r:id="rId18"/>
    <p:sldId id="285" r:id="rId19"/>
    <p:sldId id="2147472002" r:id="rId20"/>
    <p:sldId id="259" r:id="rId21"/>
    <p:sldId id="277" r:id="rId22"/>
    <p:sldId id="2147483646" r:id="rId23"/>
    <p:sldId id="2147483625" r:id="rId24"/>
    <p:sldId id="261" r:id="rId25"/>
    <p:sldId id="2147471970" r:id="rId26"/>
    <p:sldId id="2147471954" r:id="rId27"/>
    <p:sldId id="2147471964" r:id="rId28"/>
    <p:sldId id="283" r:id="rId29"/>
    <p:sldId id="264" r:id="rId30"/>
    <p:sldId id="2147471983" r:id="rId31"/>
    <p:sldId id="281" r:id="rId32"/>
    <p:sldId id="289" r:id="rId33"/>
    <p:sldId id="286" r:id="rId34"/>
    <p:sldId id="287" r:id="rId35"/>
    <p:sldId id="270" r:id="rId36"/>
    <p:sldId id="268" r:id="rId37"/>
    <p:sldId id="275" r:id="rId38"/>
    <p:sldId id="265" r:id="rId39"/>
    <p:sldId id="263" r:id="rId40"/>
    <p:sldId id="284" r:id="rId41"/>
    <p:sldId id="256" r:id="rId42"/>
    <p:sldId id="257" r:id="rId43"/>
    <p:sldId id="269" r:id="rId44"/>
    <p:sldId id="273" r:id="rId45"/>
    <p:sldId id="267" r:id="rId46"/>
    <p:sldId id="258" r:id="rId47"/>
  </p:sldIdLst>
  <p:sldSz cx="12192000" cy="6858000"/>
  <p:notesSz cx="6858000" cy="9144000"/>
  <p:custDataLst>
    <p:tags r:id="rId50"/>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9E88D9C-743E-4C7F-B840-18BC85B4B5A0}">
          <p14:sldIdLst>
            <p14:sldId id="2147471975"/>
            <p14:sldId id="276"/>
            <p14:sldId id="278"/>
            <p14:sldId id="2147471946"/>
            <p14:sldId id="271"/>
            <p14:sldId id="2147471988"/>
            <p14:sldId id="280"/>
            <p14:sldId id="279"/>
            <p14:sldId id="266"/>
            <p14:sldId id="2147471942"/>
            <p14:sldId id="260"/>
            <p14:sldId id="272"/>
            <p14:sldId id="2147483647"/>
            <p14:sldId id="285"/>
            <p14:sldId id="2147472002"/>
            <p14:sldId id="259"/>
            <p14:sldId id="277"/>
            <p14:sldId id="2147483646"/>
            <p14:sldId id="2147483625"/>
            <p14:sldId id="261"/>
            <p14:sldId id="2147471970"/>
            <p14:sldId id="2147471954"/>
            <p14:sldId id="2147471964"/>
            <p14:sldId id="283"/>
            <p14:sldId id="264"/>
            <p14:sldId id="2147471983"/>
            <p14:sldId id="281"/>
            <p14:sldId id="289"/>
            <p14:sldId id="286"/>
            <p14:sldId id="287"/>
            <p14:sldId id="270"/>
            <p14:sldId id="268"/>
            <p14:sldId id="275"/>
            <p14:sldId id="265"/>
            <p14:sldId id="263"/>
            <p14:sldId id="284"/>
          </p14:sldIdLst>
        </p14:section>
        <p14:section name="Annexes" id="{1510584A-4DB4-489C-8828-9E884613CE92}">
          <p14:sldIdLst>
            <p14:sldId id="256"/>
            <p14:sldId id="257"/>
            <p14:sldId id="269"/>
            <p14:sldId id="273"/>
            <p14:sldId id="267"/>
            <p14:sldId id="258"/>
          </p14:sldIdLst>
        </p14:section>
      </p14:sectionLst>
    </p:ext>
    <p:ext uri="{EFAFB233-063F-42B5-8137-9DF3F51BA10A}">
      <p15:sldGuideLst xmlns:p15="http://schemas.microsoft.com/office/powerpoint/2012/main">
        <p15:guide id="1" orient="horz" pos="3407" userDrawn="1">
          <p15:clr>
            <a:srgbClr val="A4A3A4"/>
          </p15:clr>
        </p15:guide>
        <p15:guide id="2" pos="4861" userDrawn="1">
          <p15:clr>
            <a:srgbClr val="A4A3A4"/>
          </p15:clr>
        </p15:guide>
        <p15:guide id="4" pos="7378" userDrawn="1">
          <p15:clr>
            <a:srgbClr val="A4A3A4"/>
          </p15:clr>
        </p15:guide>
        <p15:guide id="7" pos="279" userDrawn="1">
          <p15:clr>
            <a:srgbClr val="A4A3A4"/>
          </p15:clr>
        </p15:guide>
        <p15:guide id="8" orient="horz" pos="3838" userDrawn="1">
          <p15:clr>
            <a:srgbClr val="A4A3A4"/>
          </p15:clr>
        </p15:guide>
        <p15:guide id="9" orient="horz" pos="136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05E108-E6D3-4510-8C6E-6939FA527378}" name="COLLIOT, Emeric" initials="EC" userId="S::emeric.colliot@capgemini.com::9e6f7bd8-28b4-4df7-be7b-d34d5a285d64" providerId="AD"/>
  <p188:author id="{A3E2B96B-8E93-F485-2ECB-1441D12F97E4}" name="DE MONTARNAL, Clotilde" initials="CD" userId="S::clotilde.de-montarnal@capgemini.com::ebc73754-11ee-4237-9213-2f306c603c37" providerId="AD"/>
  <p188:author id="{6B5A89A6-F519-868E-80AA-691A07D253D3}" name="HENIN, Horacia" initials="HH" userId="S::horacia.henin@capgemini.com::82a1672a-3a93-458f-a9f4-1e6d83300365" providerId="AD"/>
  <p188:author id="{4C0F0BF4-FFC3-0F95-53B2-8AC9A1BCFB01}" name="RENIE, Cosme" initials="CR" userId="S::cosme.renie@capgemini.com::eb531740-63e5-4176-b8cc-53bcf30c06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RENO, Capucine" initials="MC" lastIdx="32" clrIdx="0">
    <p:extLst>
      <p:ext uri="{19B8F6BF-5375-455C-9EA6-DF929625EA0E}">
        <p15:presenceInfo xmlns:p15="http://schemas.microsoft.com/office/powerpoint/2012/main" userId="S::capucine.moreno@capgemini.com::b5613a23-62a9-4d01-9956-a5751340e866" providerId="AD"/>
      </p:ext>
    </p:extLst>
  </p:cmAuthor>
  <p:cmAuthor id="2" name="PHILIPPE, Florian" initials="PF" lastIdx="9" clrIdx="1">
    <p:extLst>
      <p:ext uri="{19B8F6BF-5375-455C-9EA6-DF929625EA0E}">
        <p15:presenceInfo xmlns:p15="http://schemas.microsoft.com/office/powerpoint/2012/main" userId="S::florian.philippe@capgemini.com::3875f3f4-fe7c-408b-9c3e-d6674bae4694" providerId="AD"/>
      </p:ext>
    </p:extLst>
  </p:cmAuthor>
  <p:cmAuthor id="3" name="BENCHEKROUN, Maher" initials="BM" lastIdx="1" clrIdx="2">
    <p:extLst>
      <p:ext uri="{19B8F6BF-5375-455C-9EA6-DF929625EA0E}">
        <p15:presenceInfo xmlns:p15="http://schemas.microsoft.com/office/powerpoint/2012/main" userId="S::maher.benchekroun@capgemini.com::495fe77d-5e29-4a08-a0fc-d96c59095b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6C6EA"/>
    <a:srgbClr val="000091"/>
    <a:srgbClr val="002060"/>
    <a:srgbClr val="B6B6FF"/>
    <a:srgbClr val="00C28F"/>
    <a:srgbClr val="F2F2F2"/>
    <a:srgbClr val="A0A0EE"/>
    <a:srgbClr val="F1A983"/>
    <a:srgbClr val="C4C4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F8A73-BB66-416C-82C7-F48C26D36739}" v="2" dt="2025-12-22T15:29:18.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548" y="52"/>
      </p:cViewPr>
      <p:guideLst>
        <p:guide orient="horz" pos="3407"/>
        <p:guide pos="4861"/>
        <p:guide pos="7378"/>
        <p:guide pos="279"/>
        <p:guide orient="horz" pos="3838"/>
        <p:guide orient="horz" pos="136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IE, Cosme" userId="eb531740-63e5-4176-b8cc-53bcf30c068d" providerId="ADAL" clId="{27EB4952-41F7-4A4A-BBD5-29867553AEFA}"/>
    <pc:docChg chg="undo custSel delSld modSld modSection">
      <pc:chgData name="RENIE, Cosme" userId="eb531740-63e5-4176-b8cc-53bcf30c068d" providerId="ADAL" clId="{27EB4952-41F7-4A4A-BBD5-29867553AEFA}" dt="2025-12-22T15:29:24.625" v="29" actId="478"/>
      <pc:docMkLst>
        <pc:docMk/>
      </pc:docMkLst>
      <pc:sldChg chg="addSp delSp modSp mod">
        <pc:chgData name="RENIE, Cosme" userId="eb531740-63e5-4176-b8cc-53bcf30c068d" providerId="ADAL" clId="{27EB4952-41F7-4A4A-BBD5-29867553AEFA}" dt="2025-12-22T15:29:24.625" v="29" actId="478"/>
        <pc:sldMkLst>
          <pc:docMk/>
          <pc:sldMk cId="3413651505" sldId="263"/>
        </pc:sldMkLst>
        <pc:spChg chg="add mod">
          <ac:chgData name="RENIE, Cosme" userId="eb531740-63e5-4176-b8cc-53bcf30c068d" providerId="ADAL" clId="{27EB4952-41F7-4A4A-BBD5-29867553AEFA}" dt="2025-12-22T15:29:22.652" v="28" actId="115"/>
          <ac:spMkLst>
            <pc:docMk/>
            <pc:sldMk cId="3413651505" sldId="263"/>
            <ac:spMk id="2" creationId="{76AAAEBB-90A2-1258-0D0F-4385C83C0377}"/>
          </ac:spMkLst>
        </pc:spChg>
        <pc:spChg chg="del mod">
          <ac:chgData name="RENIE, Cosme" userId="eb531740-63e5-4176-b8cc-53bcf30c068d" providerId="ADAL" clId="{27EB4952-41F7-4A4A-BBD5-29867553AEFA}" dt="2025-12-22T15:29:24.625" v="29" actId="478"/>
          <ac:spMkLst>
            <pc:docMk/>
            <pc:sldMk cId="3413651505" sldId="263"/>
            <ac:spMk id="12" creationId="{72A5F96D-39D6-F77B-2445-3027AEF1872E}"/>
          </ac:spMkLst>
        </pc:spChg>
      </pc:sldChg>
      <pc:sldChg chg="del">
        <pc:chgData name="RENIE, Cosme" userId="eb531740-63e5-4176-b8cc-53bcf30c068d" providerId="ADAL" clId="{27EB4952-41F7-4A4A-BBD5-29867553AEFA}" dt="2025-12-22T15:25:12.506" v="20" actId="47"/>
        <pc:sldMkLst>
          <pc:docMk/>
          <pc:sldMk cId="2792691696" sldId="274"/>
        </pc:sldMkLst>
      </pc:sldChg>
      <pc:sldChg chg="addSp delSp mod">
        <pc:chgData name="RENIE, Cosme" userId="eb531740-63e5-4176-b8cc-53bcf30c068d" providerId="ADAL" clId="{27EB4952-41F7-4A4A-BBD5-29867553AEFA}" dt="2025-12-22T15:20:21.580" v="2" actId="478"/>
        <pc:sldMkLst>
          <pc:docMk/>
          <pc:sldMk cId="1519816604" sldId="281"/>
        </pc:sldMkLst>
        <pc:picChg chg="add del">
          <ac:chgData name="RENIE, Cosme" userId="eb531740-63e5-4176-b8cc-53bcf30c068d" providerId="ADAL" clId="{27EB4952-41F7-4A4A-BBD5-29867553AEFA}" dt="2025-12-22T15:20:21.580" v="2" actId="478"/>
          <ac:picMkLst>
            <pc:docMk/>
            <pc:sldMk cId="1519816604" sldId="281"/>
            <ac:picMk id="8" creationId="{68D3057D-7C68-7895-0D06-ADAE43936CEF}"/>
          </ac:picMkLst>
        </pc:picChg>
      </pc:sldChg>
      <pc:sldChg chg="del">
        <pc:chgData name="RENIE, Cosme" userId="eb531740-63e5-4176-b8cc-53bcf30c068d" providerId="ADAL" clId="{27EB4952-41F7-4A4A-BBD5-29867553AEFA}" dt="2025-12-22T15:28:27.969" v="21" actId="47"/>
        <pc:sldMkLst>
          <pc:docMk/>
          <pc:sldMk cId="2756334870" sldId="282"/>
        </pc:sldMkLst>
      </pc:sldChg>
      <pc:sldChg chg="addSp delSp modSp mod">
        <pc:chgData name="RENIE, Cosme" userId="eb531740-63e5-4176-b8cc-53bcf30c068d" providerId="ADAL" clId="{27EB4952-41F7-4A4A-BBD5-29867553AEFA}" dt="2025-12-22T15:24:29.542" v="19" actId="14100"/>
        <pc:sldMkLst>
          <pc:docMk/>
          <pc:sldMk cId="3721785648" sldId="286"/>
        </pc:sldMkLst>
        <pc:spChg chg="mod ord">
          <ac:chgData name="RENIE, Cosme" userId="eb531740-63e5-4176-b8cc-53bcf30c068d" providerId="ADAL" clId="{27EB4952-41F7-4A4A-BBD5-29867553AEFA}" dt="2025-12-22T15:24:29.542" v="19" actId="14100"/>
          <ac:spMkLst>
            <pc:docMk/>
            <pc:sldMk cId="3721785648" sldId="286"/>
            <ac:spMk id="18" creationId="{C1483813-B192-43FE-40AE-DD6B48C6F92F}"/>
          </ac:spMkLst>
        </pc:spChg>
        <pc:spChg chg="mod">
          <ac:chgData name="RENIE, Cosme" userId="eb531740-63e5-4176-b8cc-53bcf30c068d" providerId="ADAL" clId="{27EB4952-41F7-4A4A-BBD5-29867553AEFA}" dt="2025-12-22T15:23:49.691" v="12" actId="1076"/>
          <ac:spMkLst>
            <pc:docMk/>
            <pc:sldMk cId="3721785648" sldId="286"/>
            <ac:spMk id="36" creationId="{3CD639AA-1F8C-B1B0-E582-E1E2C0C20A4A}"/>
          </ac:spMkLst>
        </pc:spChg>
        <pc:picChg chg="add mod">
          <ac:chgData name="RENIE, Cosme" userId="eb531740-63e5-4176-b8cc-53bcf30c068d" providerId="ADAL" clId="{27EB4952-41F7-4A4A-BBD5-29867553AEFA}" dt="2025-12-22T15:23:45.188" v="11" actId="208"/>
          <ac:picMkLst>
            <pc:docMk/>
            <pc:sldMk cId="3721785648" sldId="286"/>
            <ac:picMk id="6" creationId="{501DDF35-16DD-7876-D59E-6F00A2FD5C29}"/>
          </ac:picMkLst>
        </pc:picChg>
        <pc:picChg chg="del">
          <ac:chgData name="RENIE, Cosme" userId="eb531740-63e5-4176-b8cc-53bcf30c068d" providerId="ADAL" clId="{27EB4952-41F7-4A4A-BBD5-29867553AEFA}" dt="2025-12-22T15:23:41.324" v="10" actId="478"/>
          <ac:picMkLst>
            <pc:docMk/>
            <pc:sldMk cId="3721785648" sldId="286"/>
            <ac:picMk id="16" creationId="{C9CBFDE3-2740-3A7E-7234-8F61907D4F04}"/>
          </ac:picMkLst>
        </pc:picChg>
      </pc:sldChg>
      <pc:sldChg chg="modSp mod">
        <pc:chgData name="RENIE, Cosme" userId="eb531740-63e5-4176-b8cc-53bcf30c068d" providerId="ADAL" clId="{27EB4952-41F7-4A4A-BBD5-29867553AEFA}" dt="2025-12-22T15:19:21.239" v="0" actId="20577"/>
        <pc:sldMkLst>
          <pc:docMk/>
          <pc:sldMk cId="2332366127" sldId="2147471983"/>
        </pc:sldMkLst>
        <pc:spChg chg="mod">
          <ac:chgData name="RENIE, Cosme" userId="eb531740-63e5-4176-b8cc-53bcf30c068d" providerId="ADAL" clId="{27EB4952-41F7-4A4A-BBD5-29867553AEFA}" dt="2025-12-22T15:19:21.239" v="0" actId="20577"/>
          <ac:spMkLst>
            <pc:docMk/>
            <pc:sldMk cId="2332366127" sldId="2147471983"/>
            <ac:spMk id="15" creationId="{6249CA04-E11F-CAB7-BBDF-DB9BEE513228}"/>
          </ac:spMkLst>
        </pc:spChg>
      </pc:sldChg>
    </pc:docChg>
  </pc:docChgLst>
</pc:chgInfo>
</file>

<file path=ppt/comments/modernComment_116_1C0AFB29.xml><?xml version="1.0" encoding="utf-8"?>
<p188:cmLst xmlns:a="http://schemas.openxmlformats.org/drawingml/2006/main" xmlns:r="http://schemas.openxmlformats.org/officeDocument/2006/relationships" xmlns:p188="http://schemas.microsoft.com/office/powerpoint/2018/8/main">
  <p188:cm id="{3533F6F8-8331-427B-86EC-9E5635FC8CE0}" authorId="{4C0F0BF4-FFC3-0F95-53B2-8AC9A1BCFB01}" created="2025-12-22T07:30:47.707">
    <ac:deMkLst xmlns:ac="http://schemas.microsoft.com/office/drawing/2013/main/command">
      <pc:docMk xmlns:pc="http://schemas.microsoft.com/office/powerpoint/2013/main/command"/>
      <pc:sldMk xmlns:pc="http://schemas.microsoft.com/office/powerpoint/2013/main/command" cId="470481705" sldId="278"/>
      <ac:spMk id="1025" creationId="{64A5B6BC-2D50-14B2-0B0C-5533FD35FDDD}"/>
    </ac:deMkLst>
    <p188:txBody>
      <a:bodyPr/>
      <a:lstStyle/>
      <a:p>
        <a:r>
          <a:rPr lang="fr-FR"/>
          <a:t>Ajouter le FORUM</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E9B48BA-7970-461B-81EF-8B125F05BE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01AB956-DA51-41FB-BB74-5E3E906059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B139BA-EE13-44C4-BA4B-C5517D8390A7}" type="datetimeFigureOut">
              <a:rPr lang="fr-FR" smtClean="0"/>
              <a:t>22/12/2025</a:t>
            </a:fld>
            <a:endParaRPr lang="fr-FR"/>
          </a:p>
        </p:txBody>
      </p:sp>
      <p:sp>
        <p:nvSpPr>
          <p:cNvPr id="4" name="Espace réservé du pied de page 3">
            <a:extLst>
              <a:ext uri="{FF2B5EF4-FFF2-40B4-BE49-F238E27FC236}">
                <a16:creationId xmlns:a16="http://schemas.microsoft.com/office/drawing/2014/main" id="{EA3A58D8-878B-4EF5-A515-EDEA45AAA2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B9B493D-5E56-4F71-81EC-46D7FA766B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A4844A-C033-486A-89BF-9EDAC4BCFE11}" type="slidenum">
              <a:rPr lang="fr-FR" smtClean="0"/>
              <a:t>‹N°›</a:t>
            </a:fld>
            <a:endParaRPr lang="fr-FR"/>
          </a:p>
        </p:txBody>
      </p:sp>
    </p:spTree>
    <p:extLst>
      <p:ext uri="{BB962C8B-B14F-4D97-AF65-F5344CB8AC3E}">
        <p14:creationId xmlns:p14="http://schemas.microsoft.com/office/powerpoint/2010/main" val="4190345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8863EDA5-6AD4-40E7-99CB-C4814C68B2B8}" type="datetimeFigureOut">
              <a:rPr lang="fr-FR" smtClean="0"/>
              <a:pPr/>
              <a:t>22/12/2025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Click to </a:t>
            </a:r>
            <a:r>
              <a:rPr lang="fr-FR" err="1"/>
              <a:t>edit</a:t>
            </a:r>
            <a:r>
              <a:rPr lang="fr-FR"/>
              <a:t> Master </a:t>
            </a:r>
            <a:r>
              <a:rPr lang="fr-FR" err="1"/>
              <a:t>text</a:t>
            </a:r>
            <a:r>
              <a:rPr lang="fr-FR"/>
              <a:t> styles</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FC09BA0F-A231-42D9-8C01-B5BC9D9273A1}" type="slidenum">
              <a:rPr lang="fr-FR" smtClean="0"/>
              <a:pPr/>
              <a:t>‹N°›</a:t>
            </a:fld>
            <a:endParaRPr lang="fr-FR"/>
          </a:p>
        </p:txBody>
      </p:sp>
    </p:spTree>
    <p:extLst>
      <p:ext uri="{BB962C8B-B14F-4D97-AF65-F5344CB8AC3E}">
        <p14:creationId xmlns:p14="http://schemas.microsoft.com/office/powerpoint/2010/main" val="3024046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C09BA0F-A231-42D9-8C01-B5BC9D9273A1}" type="slidenum">
              <a:rPr lang="fr-FR" smtClean="0"/>
              <a:pPr/>
              <a:t>1</a:t>
            </a:fld>
            <a:endParaRPr lang="fr-FR"/>
          </a:p>
        </p:txBody>
      </p:sp>
    </p:spTree>
    <p:extLst>
      <p:ext uri="{BB962C8B-B14F-4D97-AF65-F5344CB8AC3E}">
        <p14:creationId xmlns:p14="http://schemas.microsoft.com/office/powerpoint/2010/main" val="2731070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9BA0F-A231-42D9-8C01-B5BC9D9273A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77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9BA0F-A231-42D9-8C01-B5BC9D9273A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999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C09BA0F-A231-42D9-8C01-B5BC9D9273A1}" type="slidenum">
              <a:rPr lang="fr-FR" smtClean="0"/>
              <a:pPr/>
              <a:t>12</a:t>
            </a:fld>
            <a:endParaRPr lang="fr-FR"/>
          </a:p>
        </p:txBody>
      </p:sp>
    </p:spTree>
    <p:extLst>
      <p:ext uri="{BB962C8B-B14F-4D97-AF65-F5344CB8AC3E}">
        <p14:creationId xmlns:p14="http://schemas.microsoft.com/office/powerpoint/2010/main" val="332542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C09BA0F-A231-42D9-8C01-B5BC9D9273A1}" type="slidenum">
              <a:rPr lang="fr-FR" smtClean="0"/>
              <a:pPr/>
              <a:t>13</a:t>
            </a:fld>
            <a:endParaRPr lang="fr-FR"/>
          </a:p>
        </p:txBody>
      </p:sp>
    </p:spTree>
    <p:extLst>
      <p:ext uri="{BB962C8B-B14F-4D97-AF65-F5344CB8AC3E}">
        <p14:creationId xmlns:p14="http://schemas.microsoft.com/office/powerpoint/2010/main" val="2445056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C09BA0F-A231-42D9-8C01-B5BC9D9273A1}" type="slidenum">
              <a:rPr lang="fr-FR" smtClean="0"/>
              <a:pPr/>
              <a:t>14</a:t>
            </a:fld>
            <a:endParaRPr lang="fr-FR"/>
          </a:p>
        </p:txBody>
      </p:sp>
    </p:spTree>
    <p:extLst>
      <p:ext uri="{BB962C8B-B14F-4D97-AF65-F5344CB8AC3E}">
        <p14:creationId xmlns:p14="http://schemas.microsoft.com/office/powerpoint/2010/main" val="1310201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33D4F-5DBA-218C-0B49-A0398DF38A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2537D0A-A303-557E-9F0B-20AF5D51475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5351D50-356E-2E2A-BF6C-8C169ED84B84}"/>
              </a:ext>
            </a:extLst>
          </p:cNvPr>
          <p:cNvSpPr>
            <a:spLocks noGrp="1"/>
          </p:cNvSpPr>
          <p:nvPr>
            <p:ph type="body" idx="1"/>
          </p:nvPr>
        </p:nvSpPr>
        <p:spPr/>
        <p:txBody>
          <a:bodyPr/>
          <a:lstStyle/>
          <a:p>
            <a:pPr>
              <a:buFont typeface="Arial" panose="020B0604020202020204" pitchFamily="34" charset="0"/>
              <a:buNone/>
            </a:pPr>
            <a:endParaRPr lang="fr-FR"/>
          </a:p>
        </p:txBody>
      </p:sp>
      <p:sp>
        <p:nvSpPr>
          <p:cNvPr id="4" name="Espace réservé du numéro de diapositive 3">
            <a:extLst>
              <a:ext uri="{FF2B5EF4-FFF2-40B4-BE49-F238E27FC236}">
                <a16:creationId xmlns:a16="http://schemas.microsoft.com/office/drawing/2014/main" id="{041EB359-0E98-3694-7566-31A7ED43D4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DB63C-1902-4B19-B757-A24A1548DAF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28015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C09BA0F-A231-42D9-8C01-B5BC9D9273A1}" type="slidenum">
              <a:rPr lang="fr-FR" smtClean="0"/>
              <a:pPr/>
              <a:t>17</a:t>
            </a:fld>
            <a:endParaRPr lang="fr-FR"/>
          </a:p>
        </p:txBody>
      </p:sp>
    </p:spTree>
    <p:extLst>
      <p:ext uri="{BB962C8B-B14F-4D97-AF65-F5344CB8AC3E}">
        <p14:creationId xmlns:p14="http://schemas.microsoft.com/office/powerpoint/2010/main" val="2563817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C09BA0F-A231-42D9-8C01-B5BC9D9273A1}" type="slidenum">
              <a:rPr lang="fr-FR" smtClean="0"/>
              <a:pPr/>
              <a:t>18</a:t>
            </a:fld>
            <a:endParaRPr lang="fr-FR"/>
          </a:p>
        </p:txBody>
      </p:sp>
    </p:spTree>
    <p:extLst>
      <p:ext uri="{BB962C8B-B14F-4D97-AF65-F5344CB8AC3E}">
        <p14:creationId xmlns:p14="http://schemas.microsoft.com/office/powerpoint/2010/main" val="2563817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CB289-A362-60E8-8704-B20221F7325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1A5420-4CBB-6ABA-FD5C-08CE51F427A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0D822C7-4775-3545-B66E-D9D366E77A9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236FEE8-E1FE-952B-CF01-6E331026E5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9BA0F-A231-42D9-8C01-B5BC9D9273A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743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A3313-3AD2-4E48-D6E3-4965926CE1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747BD9B-4022-9A84-1725-1E112E7C38A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91413F2-615A-DCA4-832D-1D68C268A66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42E7B89-8422-1A8C-A30A-2601F0B44E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9BA0F-A231-42D9-8C01-B5BC9D9273A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34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36E4A-DFBE-D6F1-15D0-780C191D61A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022E7B8-D12D-7639-FD77-78203D3CA6A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5B61A76-82B4-D7CE-60E0-4B747A7F3D4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9CE2467-0BD1-D8D4-3DA7-844D9B26BC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9BA0F-A231-42D9-8C01-B5BC9D9273A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816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26F59-A21A-0E6B-9B38-D8FA4649E13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725B77B-1363-5AC8-7C32-5F385BABBAC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6D1E99B-B051-1AA8-9C68-140630D2073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3BADABF-2F00-A37A-4440-67989A7939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9BA0F-A231-42D9-8C01-B5BC9D9273A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478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BFEA2-A84A-53DE-1C68-9D220D61B77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890727E-D53B-4902-82AB-7EE29FBAA11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BDA86BB-C0D3-647A-A0DF-9C7541F7205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E72FA41-E90F-6A04-C9A3-8D5DB954FE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9BA0F-A231-42D9-8C01-B5BC9D9273A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193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9AEC9-D294-D1C2-5B51-E2EA061828D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09C42B0-801C-5E78-123E-1E39D5F7554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A23A6A9-0410-A90A-3245-F661B9F654D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BDABD6D-62CC-6DE1-ECA7-F45C3BE0A5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9BA0F-A231-42D9-8C01-B5BC9D9273A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757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9BA0F-A231-42D9-8C01-B5BC9D9273A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461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Font typeface="Arial" panose="020B0604020202020204" pitchFamily="34" charset="0"/>
              <a:buNone/>
            </a:pPr>
            <a:endParaRPr lang="fr-FR">
              <a:sym typeface="Wingdings" panose="05000000000000000000" pitchFamily="2" charset="2"/>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9BA0F-A231-42D9-8C01-B5BC9D9273A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221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4F1DF-6250-820C-B31A-27556EE2556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C837BDD-7E95-6910-324E-313774862A9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664D785-E997-6766-7185-1683649E050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22C18A3-E2BA-F559-F3A3-34C29586402F}"/>
              </a:ext>
            </a:extLst>
          </p:cNvPr>
          <p:cNvSpPr>
            <a:spLocks noGrp="1"/>
          </p:cNvSpPr>
          <p:nvPr>
            <p:ph type="sldNum" sz="quarter" idx="5"/>
          </p:nvPr>
        </p:nvSpPr>
        <p:spPr/>
        <p:txBody>
          <a:bodyPr/>
          <a:lstStyle/>
          <a:p>
            <a:fld id="{FC09BA0F-A231-42D9-8C01-B5BC9D9273A1}" type="slidenum">
              <a:rPr lang="fr-FR" smtClean="0"/>
              <a:pPr/>
              <a:t>26</a:t>
            </a:fld>
            <a:endParaRPr lang="fr-FR"/>
          </a:p>
        </p:txBody>
      </p:sp>
    </p:spTree>
    <p:extLst>
      <p:ext uri="{BB962C8B-B14F-4D97-AF65-F5344CB8AC3E}">
        <p14:creationId xmlns:p14="http://schemas.microsoft.com/office/powerpoint/2010/main" val="1517617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C09BA0F-A231-42D9-8C01-B5BC9D9273A1}" type="slidenum">
              <a:rPr lang="fr-FR" smtClean="0"/>
              <a:pPr/>
              <a:t>28</a:t>
            </a:fld>
            <a:endParaRPr lang="fr-FR"/>
          </a:p>
        </p:txBody>
      </p:sp>
    </p:spTree>
    <p:extLst>
      <p:ext uri="{BB962C8B-B14F-4D97-AF65-F5344CB8AC3E}">
        <p14:creationId xmlns:p14="http://schemas.microsoft.com/office/powerpoint/2010/main" val="3735521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C09BA0F-A231-42D9-8C01-B5BC9D9273A1}" type="slidenum">
              <a:rPr lang="fr-FR" smtClean="0"/>
              <a:pPr/>
              <a:t>29</a:t>
            </a:fld>
            <a:endParaRPr lang="fr-FR"/>
          </a:p>
        </p:txBody>
      </p:sp>
    </p:spTree>
    <p:extLst>
      <p:ext uri="{BB962C8B-B14F-4D97-AF65-F5344CB8AC3E}">
        <p14:creationId xmlns:p14="http://schemas.microsoft.com/office/powerpoint/2010/main" val="1827898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66A9B-D1CC-0574-B61C-D5D269AFCAA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6E83563-FE6D-662C-53D9-834480FF6B3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E0DBD36-D3D9-49AF-5D99-CA37336F0F7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090ADEC-3B9C-5422-8507-8483E784704E}"/>
              </a:ext>
            </a:extLst>
          </p:cNvPr>
          <p:cNvSpPr>
            <a:spLocks noGrp="1"/>
          </p:cNvSpPr>
          <p:nvPr>
            <p:ph type="sldNum" sz="quarter" idx="5"/>
          </p:nvPr>
        </p:nvSpPr>
        <p:spPr/>
        <p:txBody>
          <a:bodyPr/>
          <a:lstStyle/>
          <a:p>
            <a:fld id="{FC09BA0F-A231-42D9-8C01-B5BC9D9273A1}" type="slidenum">
              <a:rPr lang="fr-FR" smtClean="0"/>
              <a:pPr/>
              <a:t>30</a:t>
            </a:fld>
            <a:endParaRPr lang="fr-FR"/>
          </a:p>
        </p:txBody>
      </p:sp>
    </p:spTree>
    <p:extLst>
      <p:ext uri="{BB962C8B-B14F-4D97-AF65-F5344CB8AC3E}">
        <p14:creationId xmlns:p14="http://schemas.microsoft.com/office/powerpoint/2010/main" val="3625625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C09BA0F-A231-42D9-8C01-B5BC9D9273A1}" type="slidenum">
              <a:rPr lang="fr-FR" smtClean="0"/>
              <a:pPr/>
              <a:t>31</a:t>
            </a:fld>
            <a:endParaRPr lang="fr-FR"/>
          </a:p>
        </p:txBody>
      </p:sp>
    </p:spTree>
    <p:extLst>
      <p:ext uri="{BB962C8B-B14F-4D97-AF65-F5344CB8AC3E}">
        <p14:creationId xmlns:p14="http://schemas.microsoft.com/office/powerpoint/2010/main" val="3232258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09BA0F-A231-42D9-8C01-B5BC9D9273A1}" type="slidenum">
              <a:rPr lang="fr-FR" smtClean="0"/>
              <a:pPr/>
              <a:t>3</a:t>
            </a:fld>
            <a:endParaRPr lang="fr-FR"/>
          </a:p>
        </p:txBody>
      </p:sp>
    </p:spTree>
    <p:extLst>
      <p:ext uri="{BB962C8B-B14F-4D97-AF65-F5344CB8AC3E}">
        <p14:creationId xmlns:p14="http://schemas.microsoft.com/office/powerpoint/2010/main" val="2699959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9BA0F-A231-42D9-8C01-B5BC9D9273A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839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C09BA0F-A231-42D9-8C01-B5BC9D9273A1}" type="slidenum">
              <a:rPr lang="fr-FR" smtClean="0"/>
              <a:pPr/>
              <a:t>33</a:t>
            </a:fld>
            <a:endParaRPr lang="fr-FR"/>
          </a:p>
        </p:txBody>
      </p:sp>
    </p:spTree>
    <p:extLst>
      <p:ext uri="{BB962C8B-B14F-4D97-AF65-F5344CB8AC3E}">
        <p14:creationId xmlns:p14="http://schemas.microsoft.com/office/powerpoint/2010/main" val="1112257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7F7B6-2571-425E-1FAA-C994DA15589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9B48727-F240-EE16-0D9E-E3A08BDE493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417F147-E928-E73F-C705-284D0E010E4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CA915BB-75E2-5361-63A3-80867723B6C4}"/>
              </a:ext>
            </a:extLst>
          </p:cNvPr>
          <p:cNvSpPr>
            <a:spLocks noGrp="1"/>
          </p:cNvSpPr>
          <p:nvPr>
            <p:ph type="sldNum" sz="quarter" idx="5"/>
          </p:nvPr>
        </p:nvSpPr>
        <p:spPr/>
        <p:txBody>
          <a:bodyPr/>
          <a:lstStyle/>
          <a:p>
            <a:fld id="{FC09BA0F-A231-42D9-8C01-B5BC9D9273A1}" type="slidenum">
              <a:rPr lang="fr-FR" smtClean="0"/>
              <a:pPr/>
              <a:t>34</a:t>
            </a:fld>
            <a:endParaRPr lang="fr-FR"/>
          </a:p>
        </p:txBody>
      </p:sp>
    </p:spTree>
    <p:extLst>
      <p:ext uri="{BB962C8B-B14F-4D97-AF65-F5344CB8AC3E}">
        <p14:creationId xmlns:p14="http://schemas.microsoft.com/office/powerpoint/2010/main" val="3291212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5A489-4521-3B42-7664-CE9BB758C2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01D5B0-2059-1145-D229-9D68CD1E347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E90E782-680F-C258-93F9-080B45D3896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EB1304A-0957-4CF2-6247-5CA6B5BA6386}"/>
              </a:ext>
            </a:extLst>
          </p:cNvPr>
          <p:cNvSpPr>
            <a:spLocks noGrp="1"/>
          </p:cNvSpPr>
          <p:nvPr>
            <p:ph type="sldNum" sz="quarter" idx="5"/>
          </p:nvPr>
        </p:nvSpPr>
        <p:spPr/>
        <p:txBody>
          <a:bodyPr/>
          <a:lstStyle/>
          <a:p>
            <a:fld id="{FC09BA0F-A231-42D9-8C01-B5BC9D9273A1}" type="slidenum">
              <a:rPr lang="fr-FR" smtClean="0"/>
              <a:pPr/>
              <a:t>35</a:t>
            </a:fld>
            <a:endParaRPr lang="fr-FR"/>
          </a:p>
        </p:txBody>
      </p:sp>
    </p:spTree>
    <p:extLst>
      <p:ext uri="{BB962C8B-B14F-4D97-AF65-F5344CB8AC3E}">
        <p14:creationId xmlns:p14="http://schemas.microsoft.com/office/powerpoint/2010/main" val="4061037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C09BA0F-A231-42D9-8C01-B5BC9D9273A1}" type="slidenum">
              <a:rPr lang="fr-FR" smtClean="0"/>
              <a:pPr/>
              <a:t>36</a:t>
            </a:fld>
            <a:endParaRPr lang="fr-FR"/>
          </a:p>
        </p:txBody>
      </p:sp>
    </p:spTree>
    <p:extLst>
      <p:ext uri="{BB962C8B-B14F-4D97-AF65-F5344CB8AC3E}">
        <p14:creationId xmlns:p14="http://schemas.microsoft.com/office/powerpoint/2010/main" val="3220659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9FE97-B78C-2B36-F484-F6171832DB1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F6C2FF1-81B8-81E8-1D8E-5921B62EB93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A564FBF-AFD5-0FBB-F762-220F243AF8E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B30F669-E747-B5D1-92B2-ACFFBD5379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9BA0F-A231-42D9-8C01-B5BC9D9273A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882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C09BA0F-A231-42D9-8C01-B5BC9D9273A1}" type="slidenum">
              <a:rPr lang="fr-FR" smtClean="0"/>
              <a:pPr/>
              <a:t>38</a:t>
            </a:fld>
            <a:endParaRPr lang="fr-FR"/>
          </a:p>
        </p:txBody>
      </p:sp>
    </p:spTree>
    <p:extLst>
      <p:ext uri="{BB962C8B-B14F-4D97-AF65-F5344CB8AC3E}">
        <p14:creationId xmlns:p14="http://schemas.microsoft.com/office/powerpoint/2010/main" val="1874041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C09BA0F-A231-42D9-8C01-B5BC9D9273A1}" type="slidenum">
              <a:rPr lang="fr-FR" smtClean="0"/>
              <a:pPr/>
              <a:t>39</a:t>
            </a:fld>
            <a:endParaRPr lang="fr-FR"/>
          </a:p>
        </p:txBody>
      </p:sp>
    </p:spTree>
    <p:extLst>
      <p:ext uri="{BB962C8B-B14F-4D97-AF65-F5344CB8AC3E}">
        <p14:creationId xmlns:p14="http://schemas.microsoft.com/office/powerpoint/2010/main" val="574376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2EA48-EDE8-75D7-53F3-FB851A34383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F1B0571-0DC0-5552-944B-64463BFA2A9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F8049D2-CE47-3966-D861-CB049BB02D7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52CB6E8-127B-0E66-FABB-EE79C50318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9BA0F-A231-42D9-8C01-B5BC9D9273A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308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09BA0F-A231-42D9-8C01-B5BC9D9273A1}" type="slidenum">
              <a:rPr lang="fr-FR" smtClean="0"/>
              <a:pPr/>
              <a:t>41</a:t>
            </a:fld>
            <a:endParaRPr lang="fr-FR"/>
          </a:p>
        </p:txBody>
      </p:sp>
    </p:spTree>
    <p:extLst>
      <p:ext uri="{BB962C8B-B14F-4D97-AF65-F5344CB8AC3E}">
        <p14:creationId xmlns:p14="http://schemas.microsoft.com/office/powerpoint/2010/main" val="858487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9BA0F-A231-42D9-8C01-B5BC9D9273A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311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C09BA0F-A231-42D9-8C01-B5BC9D9273A1}" type="slidenum">
              <a:rPr lang="fr-FR" smtClean="0"/>
              <a:pPr/>
              <a:t>42</a:t>
            </a:fld>
            <a:endParaRPr lang="fr-FR"/>
          </a:p>
        </p:txBody>
      </p:sp>
    </p:spTree>
    <p:extLst>
      <p:ext uri="{BB962C8B-B14F-4D97-AF65-F5344CB8AC3E}">
        <p14:creationId xmlns:p14="http://schemas.microsoft.com/office/powerpoint/2010/main" val="2741914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C09BA0F-A231-42D9-8C01-B5BC9D9273A1}" type="slidenum">
              <a:rPr lang="fr-FR" smtClean="0"/>
              <a:pPr/>
              <a:t>5</a:t>
            </a:fld>
            <a:endParaRPr lang="fr-FR"/>
          </a:p>
        </p:txBody>
      </p:sp>
    </p:spTree>
    <p:extLst>
      <p:ext uri="{BB962C8B-B14F-4D97-AF65-F5344CB8AC3E}">
        <p14:creationId xmlns:p14="http://schemas.microsoft.com/office/powerpoint/2010/main" val="4143215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C09BA0F-A231-42D9-8C01-B5BC9D9273A1}" type="slidenum">
              <a:rPr lang="fr-FR" smtClean="0"/>
              <a:pPr/>
              <a:t>6</a:t>
            </a:fld>
            <a:endParaRPr lang="fr-FR"/>
          </a:p>
        </p:txBody>
      </p:sp>
    </p:spTree>
    <p:extLst>
      <p:ext uri="{BB962C8B-B14F-4D97-AF65-F5344CB8AC3E}">
        <p14:creationId xmlns:p14="http://schemas.microsoft.com/office/powerpoint/2010/main" val="2514453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508B6-37E1-F2D9-CEC2-60453F87569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246A3DC-FB1C-E23A-D15C-5A6FCED24CA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0854CBA-E574-A42E-0061-067E51DF839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23AECA9-0A14-38B3-7D62-62B06590C1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6DA065-2ED4-4BEC-A07C-CFF75337759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8982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7A481-74B6-480F-3A48-B38F0D8AFBF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D582F31-C1E8-0319-7FEB-37DDBEADE5F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4EFD1D8-2CD8-93D8-AC3E-9407DDB64AA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6D3B3D3-E192-9E30-DB99-D5DB43F8D6C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6DA065-2ED4-4BEC-A07C-CFF75337759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0197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C09BA0F-A231-42D9-8C01-B5BC9D9273A1}" type="slidenum">
              <a:rPr lang="fr-FR" smtClean="0"/>
              <a:pPr/>
              <a:t>9</a:t>
            </a:fld>
            <a:endParaRPr lang="fr-FR"/>
          </a:p>
        </p:txBody>
      </p:sp>
    </p:spTree>
    <p:extLst>
      <p:ext uri="{BB962C8B-B14F-4D97-AF65-F5344CB8AC3E}">
        <p14:creationId xmlns:p14="http://schemas.microsoft.com/office/powerpoint/2010/main" val="2913124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a:t>16/01/2025</a:t>
            </a:r>
          </a:p>
        </p:txBody>
      </p:sp>
      <p:sp>
        <p:nvSpPr>
          <p:cNvPr id="5" name="Espace réservé du pied de page 4"/>
          <p:cNvSpPr>
            <a:spLocks noGrp="1"/>
          </p:cNvSpPr>
          <p:nvPr>
            <p:ph type="ftr" sz="quarter" idx="11"/>
          </p:nvPr>
        </p:nvSpPr>
        <p:spPr bwMode="gray">
          <a:xfrm>
            <a:off x="960000" y="5226529"/>
            <a:ext cx="4320000" cy="1200000"/>
          </a:xfrm>
          <a:prstGeom prst="rect">
            <a:avLst/>
          </a:prstGeom>
        </p:spPr>
        <p:txBody>
          <a:bodyPr anchor="b" anchorCtr="0"/>
          <a:lstStyle>
            <a:lvl1pPr>
              <a:defRPr sz="1533"/>
            </a:lvl1pPr>
          </a:lstStyle>
          <a:p>
            <a:endParaRPr lang="fr-FR"/>
          </a:p>
        </p:txBody>
      </p:sp>
      <p:sp>
        <p:nvSpPr>
          <p:cNvPr id="6" name="Espace réservé du numéro de diapositive 5"/>
          <p:cNvSpPr>
            <a:spLocks noGrp="1"/>
          </p:cNvSpPr>
          <p:nvPr>
            <p:ph type="sldNum" sz="quarter" idx="12"/>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20000" y="479999"/>
            <a:ext cx="5040000" cy="3601160"/>
          </a:xfrm>
          <a:prstGeom prst="rect">
            <a:avLst/>
          </a:prstGeom>
        </p:spPr>
      </p:pic>
    </p:spTree>
    <p:extLst>
      <p:ext uri="{BB962C8B-B14F-4D97-AF65-F5344CB8AC3E}">
        <p14:creationId xmlns:p14="http://schemas.microsoft.com/office/powerpoint/2010/main" val="43237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ECFEF66-C5F0-1224-7C19-A216FAE50733}"/>
              </a:ext>
            </a:extLst>
          </p:cNvPr>
          <p:cNvGraphicFramePr>
            <a:graphicFrameLocks noChangeAspect="1"/>
          </p:cNvGraphicFramePr>
          <p:nvPr userDrawn="1">
            <p:custDataLst>
              <p:tags r:id="rId1"/>
            </p:custDataLst>
            <p:extLst>
              <p:ext uri="{D42A27DB-BD31-4B8C-83A1-F6EECF244321}">
                <p14:modId xmlns:p14="http://schemas.microsoft.com/office/powerpoint/2010/main" val="370626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95" imgH="394" progId="TCLayout.ActiveDocument.1">
                  <p:embed/>
                </p:oleObj>
              </mc:Choice>
              <mc:Fallback>
                <p:oleObj name="Diapositive think-cell" r:id="rId3" imgW="395" imgH="394" progId="TCLayout.ActiveDocument.1">
                  <p:embed/>
                  <p:pic>
                    <p:nvPicPr>
                      <p:cNvPr id="3" name="think-cell data - do not delete" hidden="1">
                        <a:extLst>
                          <a:ext uri="{FF2B5EF4-FFF2-40B4-BE49-F238E27FC236}">
                            <a16:creationId xmlns:a16="http://schemas.microsoft.com/office/drawing/2014/main" id="{8ECFEF66-C5F0-1224-7C19-A216FAE507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re 1"/>
          <p:cNvSpPr>
            <a:spLocks noGrp="1"/>
          </p:cNvSpPr>
          <p:nvPr>
            <p:ph type="title" hasCustomPrompt="1"/>
          </p:nvPr>
        </p:nvSpPr>
        <p:spPr bwMode="gray">
          <a:xfrm>
            <a:off x="479999" y="1200000"/>
            <a:ext cx="11232000" cy="960000"/>
          </a:xfrm>
          <a:prstGeom prst="rect">
            <a:avLst/>
          </a:prstGeom>
        </p:spPr>
        <p:txBody>
          <a:bodyPr vert="horz"/>
          <a:lstStyle>
            <a:lvl1pPr rtl="0">
              <a:defRPr/>
            </a:lvl1pPr>
          </a:lstStyle>
          <a:p>
            <a:r>
              <a:rPr lang="fr-FR"/>
              <a:t>Titre</a:t>
            </a:r>
          </a:p>
        </p:txBody>
      </p:sp>
      <p:sp>
        <p:nvSpPr>
          <p:cNvPr id="8" name="Espace réservé du texte 7"/>
          <p:cNvSpPr>
            <a:spLocks noGrp="1"/>
          </p:cNvSpPr>
          <p:nvPr>
            <p:ph type="body" sz="quarter" idx="13" hasCustomPrompt="1"/>
          </p:nvPr>
        </p:nvSpPr>
        <p:spPr bwMode="gray">
          <a:xfrm>
            <a:off x="479997" y="2522624"/>
            <a:ext cx="3360000" cy="3374400"/>
          </a:xfrm>
          <a:prstGeom prst="rect">
            <a:avLst/>
          </a:prstGeom>
        </p:spPr>
        <p:txBody>
          <a:bodyPr/>
          <a:lstStyle>
            <a:lvl1pPr marL="191995" indent="-191995" rtl="0">
              <a:spcBef>
                <a:spcPts val="533"/>
              </a:spcBef>
              <a:spcAft>
                <a:spcPts val="1067"/>
              </a:spcAft>
              <a:buFont typeface="+mj-lt"/>
              <a:buAutoNum type="arabicPeriod"/>
              <a:defRPr b="1"/>
            </a:lvl1pPr>
            <a:lvl2pPr marL="431989" indent="-191995" rtl="0">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4416000" y="2524800"/>
            <a:ext cx="3360000" cy="3374400"/>
          </a:xfrm>
          <a:prstGeom prst="rect">
            <a:avLst/>
          </a:prstGeom>
        </p:spPr>
        <p:txBody>
          <a:bodyPr/>
          <a:lstStyle>
            <a:lvl1pPr marL="191995" indent="-191995" rtl="0">
              <a:spcBef>
                <a:spcPts val="533"/>
              </a:spcBef>
              <a:spcAft>
                <a:spcPts val="1067"/>
              </a:spcAft>
              <a:buFont typeface="+mj-lt"/>
              <a:buAutoNum type="arabicPeriod"/>
              <a:defRPr b="1"/>
            </a:lvl1pPr>
            <a:lvl2pPr marL="431989" indent="-191995" rtl="0">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8351999" y="2524800"/>
            <a:ext cx="3360000" cy="3374400"/>
          </a:xfrm>
          <a:prstGeom prst="rect">
            <a:avLst/>
          </a:prstGeom>
        </p:spPr>
        <p:txBody>
          <a:bodyPr/>
          <a:lstStyle>
            <a:lvl1pPr marL="191995" indent="-191995" rtl="0">
              <a:spcBef>
                <a:spcPts val="533"/>
              </a:spcBef>
              <a:spcAft>
                <a:spcPts val="1067"/>
              </a:spcAft>
              <a:buFont typeface="+mj-lt"/>
              <a:buAutoNum type="arabicPeriod"/>
              <a:defRPr b="1"/>
            </a:lvl1pPr>
            <a:lvl2pPr marL="431989" indent="-191995" rtl="0">
              <a:spcBef>
                <a:spcPts val="800"/>
              </a:spcBef>
              <a:spcAft>
                <a:spcPts val="1067"/>
              </a:spcAft>
              <a:buFont typeface="+mj-lt"/>
              <a:buAutoNum type="alphaLcPeriod"/>
              <a:defRPr/>
            </a:lvl2pPr>
          </a:lstStyle>
          <a:p>
            <a:pPr lvl="0"/>
            <a:r>
              <a:rPr lang="fr-FR"/>
              <a:t>Titre de la partie</a:t>
            </a:r>
          </a:p>
          <a:p>
            <a:pPr lvl="1"/>
            <a:r>
              <a:rPr lang="fr-FR"/>
              <a:t>Deuxième niveau</a:t>
            </a:r>
          </a:p>
        </p:txBody>
      </p:sp>
    </p:spTree>
    <p:extLst>
      <p:ext uri="{BB962C8B-B14F-4D97-AF65-F5344CB8AC3E}">
        <p14:creationId xmlns:p14="http://schemas.microsoft.com/office/powerpoint/2010/main" val="129340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9_Titre et sous-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930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60"/>
            <a:ext cx="11700000" cy="4466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r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2277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srgbClr val="000000">
                    <a:alpha val="0"/>
                  </a:srgbClr>
                </a:solidFill>
                <a:effectLst/>
                <a:uLnTx/>
                <a:uFillTx/>
                <a:latin typeface="Marianne"/>
                <a:ea typeface="+mn-ea"/>
                <a:cs typeface="+mn-cs"/>
              </a:rPr>
              <a:t>16/01/2025</a:t>
            </a:r>
          </a:p>
        </p:txBody>
      </p:sp>
      <p:sp>
        <p:nvSpPr>
          <p:cNvPr id="5" name="Espace réservé du pied de page 4"/>
          <p:cNvSpPr>
            <a:spLocks noGrp="1"/>
          </p:cNvSpPr>
          <p:nvPr>
            <p:ph type="ftr" sz="quarter" idx="11"/>
          </p:nvPr>
        </p:nvSpPr>
        <p:spPr bwMode="gray">
          <a:xfrm>
            <a:off x="960000" y="5226529"/>
            <a:ext cx="4320000" cy="1200000"/>
          </a:xfrm>
          <a:prstGeom prst="rect">
            <a:avLst/>
          </a:prstGeom>
        </p:spPr>
        <p:txBody>
          <a:bodyPr anchor="b" anchorCtr="0"/>
          <a:lstStyle>
            <a:lvl1pPr>
              <a:defRPr sz="1533"/>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533" b="0" i="0" u="none" strike="noStrike" kern="1200" cap="none" spc="0" normalizeH="0" baseline="0" noProof="0">
              <a:ln>
                <a:noFill/>
              </a:ln>
              <a:solidFill>
                <a:srgbClr val="000000"/>
              </a:solidFill>
              <a:effectLst/>
              <a:uLnTx/>
              <a:uFillTx/>
              <a:latin typeface="Marianne"/>
              <a:ea typeface="+mn-ea"/>
              <a:cs typeface="+mn-cs"/>
            </a:endParaRPr>
          </a:p>
        </p:txBody>
      </p:sp>
      <p:sp>
        <p:nvSpPr>
          <p:cNvPr id="6" name="Espace réservé du numéro de diapositive 5"/>
          <p:cNvSpPr>
            <a:spLocks noGrp="1"/>
          </p:cNvSpPr>
          <p:nvPr>
            <p:ph type="sldNum" sz="quarter" idx="12"/>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0C140CD-8AED-46FF-A9A2-77308F3F39AE}" type="slidenum">
              <a:rPr kumimoji="0" lang="fr-FR" sz="133" b="0" i="0" u="none" strike="noStrike" kern="1200" cap="none" spc="0" normalizeH="0" baseline="0" noProof="0" smtClean="0">
                <a:ln>
                  <a:noFill/>
                </a:ln>
                <a:solidFill>
                  <a:srgbClr val="000000">
                    <a:alpha val="0"/>
                  </a:srgbClr>
                </a:solidFill>
                <a:effectLst/>
                <a:uLnTx/>
                <a:uFillTx/>
                <a:latin typeface="Mariann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33" b="0" i="0" u="none" strike="noStrike" kern="1200" cap="none" spc="0" normalizeH="0" baseline="0" noProof="0">
              <a:ln>
                <a:noFill/>
              </a:ln>
              <a:solidFill>
                <a:srgbClr val="000000">
                  <a:alpha val="0"/>
                </a:srgbClr>
              </a:solidFill>
              <a:effectLst/>
              <a:uLnTx/>
              <a:uFillTx/>
              <a:latin typeface="Marianne"/>
              <a:ea typeface="+mn-ea"/>
              <a:cs typeface="+mn-cs"/>
            </a:endParaRPr>
          </a:p>
        </p:txBody>
      </p:sp>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20000" y="479999"/>
            <a:ext cx="5040000" cy="3601160"/>
          </a:xfrm>
          <a:prstGeom prst="rect">
            <a:avLst/>
          </a:prstGeom>
        </p:spPr>
      </p:pic>
    </p:spTree>
    <p:extLst>
      <p:ext uri="{BB962C8B-B14F-4D97-AF65-F5344CB8AC3E}">
        <p14:creationId xmlns:p14="http://schemas.microsoft.com/office/powerpoint/2010/main" val="3005852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a:t>Titre</a:t>
            </a:r>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4333" b="1" cap="all" baseline="0"/>
            </a:lvl1pPr>
            <a:lvl2pPr marL="0" indent="0">
              <a:spcBef>
                <a:spcPts val="667"/>
              </a:spcBef>
              <a:spcAft>
                <a:spcPts val="0"/>
              </a:spcAft>
              <a:buNone/>
              <a:defRPr sz="2467"/>
            </a:lvl2pPr>
          </a:lstStyle>
          <a:p>
            <a:pPr lvl="0"/>
            <a:r>
              <a:rPr lang="fr-FR"/>
              <a:t>Titre</a:t>
            </a:r>
          </a:p>
          <a:p>
            <a:pPr lvl="1"/>
            <a:r>
              <a:rPr lang="fr-FR"/>
              <a:t>Sous-titre</a:t>
            </a: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40000" y="239999"/>
            <a:ext cx="2884069" cy="1920000"/>
          </a:xfrm>
          <a:prstGeom prst="rect">
            <a:avLst/>
          </a:prstGeom>
        </p:spPr>
      </p:pic>
      <p:cxnSp>
        <p:nvCxnSpPr>
          <p:cNvPr id="5" name="Google Shape;169;p14">
            <a:extLst>
              <a:ext uri="{FF2B5EF4-FFF2-40B4-BE49-F238E27FC236}">
                <a16:creationId xmlns:a16="http://schemas.microsoft.com/office/drawing/2014/main" id="{D039B1D2-01F3-D5CE-D228-5DE1D2D7A062}"/>
              </a:ext>
            </a:extLst>
          </p:cNvPr>
          <p:cNvCxnSpPr/>
          <p:nvPr userDrawn="1"/>
        </p:nvCxnSpPr>
        <p:spPr>
          <a:xfrm>
            <a:off x="480485" y="6379633"/>
            <a:ext cx="11231033" cy="0"/>
          </a:xfrm>
          <a:prstGeom prst="straightConnector1">
            <a:avLst/>
          </a:prstGeom>
          <a:noFill/>
          <a:ln w="10150" cap="flat" cmpd="sng">
            <a:solidFill>
              <a:schemeClr val="dk1"/>
            </a:solidFill>
            <a:prstDash val="solid"/>
            <a:round/>
            <a:headEnd type="none" w="sm" len="sm"/>
            <a:tailEnd type="none" w="sm" len="sm"/>
          </a:ln>
        </p:spPr>
      </p:cxnSp>
      <p:sp>
        <p:nvSpPr>
          <p:cNvPr id="9" name="Espace réservé du pied de page 3">
            <a:extLst>
              <a:ext uri="{FF2B5EF4-FFF2-40B4-BE49-F238E27FC236}">
                <a16:creationId xmlns:a16="http://schemas.microsoft.com/office/drawing/2014/main" id="{C901901E-D62A-87CB-C82F-43E2B3BF7D0C}"/>
              </a:ext>
            </a:extLst>
          </p:cNvPr>
          <p:cNvSpPr txBox="1">
            <a:spLocks/>
          </p:cNvSpPr>
          <p:nvPr userDrawn="1"/>
        </p:nvSpPr>
        <p:spPr bwMode="gray">
          <a:xfrm>
            <a:off x="480485" y="6377517"/>
            <a:ext cx="7871883" cy="480483"/>
          </a:xfrm>
          <a:prstGeom prst="rect">
            <a:avLst/>
          </a:prstGeom>
        </p:spPr>
        <p:txBody>
          <a:bodyPr vert="horz" lIns="0" tIns="0" rIns="0" bIns="0" rtlCol="0" anchor="ctr" anchorCtr="0">
            <a:noAutofit/>
          </a:bodyPr>
          <a:lstStyle>
            <a:defPPr>
              <a:defRPr lang="fr-FR"/>
            </a:defPPr>
            <a:lvl1pPr marL="0" algn="l" defTabSz="914400" rtl="0" eaLnBrk="1" fontAlgn="auto" latinLnBrk="0" hangingPunct="1">
              <a:spcBef>
                <a:spcPts val="0"/>
              </a:spcBef>
              <a:spcAft>
                <a:spcPts val="0"/>
              </a:spcAft>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a:solidFill>
                  <a:srgbClr val="000000"/>
                </a:solidFill>
                <a:latin typeface="Marianne"/>
              </a:rPr>
              <a:t>Délégation interministérielle à l’hébergement et à l’accès au logement</a:t>
            </a:r>
          </a:p>
        </p:txBody>
      </p:sp>
      <p:sp>
        <p:nvSpPr>
          <p:cNvPr id="10" name="Espace réservé du numéro de diapositive 4">
            <a:extLst>
              <a:ext uri="{FF2B5EF4-FFF2-40B4-BE49-F238E27FC236}">
                <a16:creationId xmlns:a16="http://schemas.microsoft.com/office/drawing/2014/main" id="{61DAE855-ADD2-551C-6219-8075263105C6}"/>
              </a:ext>
            </a:extLst>
          </p:cNvPr>
          <p:cNvSpPr txBox="1">
            <a:spLocks/>
          </p:cNvSpPr>
          <p:nvPr userDrawn="1"/>
        </p:nvSpPr>
        <p:spPr bwMode="gray">
          <a:xfrm>
            <a:off x="8352369" y="6377517"/>
            <a:ext cx="1799167" cy="480483"/>
          </a:xfrm>
          <a:prstGeom prst="rect">
            <a:avLst/>
          </a:prstGeom>
        </p:spPr>
        <p:txBody>
          <a:bodyPr vert="horz" lIns="0" tIns="0" rIns="0" bIns="0" rtlCol="0" anchor="ctr" anchorCtr="0">
            <a:noAutofit/>
          </a:bodyPr>
          <a:lstStyle>
            <a:defPPr>
              <a:defRPr lang="fr-FR"/>
            </a:defPPr>
            <a:lvl1pPr marL="0" algn="r" defTabSz="914400" rtl="0" eaLnBrk="1" fontAlgn="auto" latinLnBrk="0" hangingPunct="1">
              <a:spcBef>
                <a:spcPts val="0"/>
              </a:spcBef>
              <a:spcAft>
                <a:spcPts val="0"/>
              </a:spcAft>
              <a:defRPr sz="75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sz="1000" smtClean="0">
                <a:solidFill>
                  <a:srgbClr val="000000"/>
                </a:solidFill>
                <a:latin typeface="Marianne"/>
              </a:rPr>
              <a:pPr/>
              <a:t>‹N°›</a:t>
            </a:fld>
            <a:endParaRPr lang="fr-FR" sz="1000">
              <a:solidFill>
                <a:srgbClr val="000000"/>
              </a:solidFill>
              <a:latin typeface="Marianne"/>
            </a:endParaRPr>
          </a:p>
        </p:txBody>
      </p:sp>
      <p:sp>
        <p:nvSpPr>
          <p:cNvPr id="2" name="Espace réservé de la date 3">
            <a:extLst>
              <a:ext uri="{FF2B5EF4-FFF2-40B4-BE49-F238E27FC236}">
                <a16:creationId xmlns:a16="http://schemas.microsoft.com/office/drawing/2014/main" id="{A62883F2-50C3-4AF7-8790-87F6B3D5D1E6}"/>
              </a:ext>
            </a:extLst>
          </p:cNvPr>
          <p:cNvSpPr txBox="1">
            <a:spLocks/>
          </p:cNvSpPr>
          <p:nvPr userDrawn="1"/>
        </p:nvSpPr>
        <p:spPr bwMode="gray">
          <a:xfrm>
            <a:off x="10151533" y="6377517"/>
            <a:ext cx="1559984" cy="480483"/>
          </a:xfrm>
          <a:prstGeom prst="rect">
            <a:avLst/>
          </a:prstGeom>
        </p:spPr>
        <p:txBody>
          <a:bodyPr vert="horz" lIns="0" tIns="0" rIns="0" bIns="0" rtlCol="0" anchor="ctr" anchorCtr="0">
            <a:noAutofit/>
          </a:bodyPr>
          <a:lstStyle>
            <a:defPPr>
              <a:defRPr lang="fr-FR"/>
            </a:defPPr>
            <a:lvl1pPr marL="0" algn="r" defTabSz="914400" rtl="0" eaLnBrk="1" fontAlgn="auto" latinLnBrk="0" hangingPunct="1">
              <a:spcBef>
                <a:spcPts val="0"/>
              </a:spcBef>
              <a:spcAft>
                <a:spcPts val="0"/>
              </a:spcAft>
              <a:defRPr sz="750" b="1" kern="1200" cap="all">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1000" dirty="0">
                <a:solidFill>
                  <a:srgbClr val="000000"/>
                </a:solidFill>
                <a:latin typeface="Marianne"/>
              </a:rPr>
              <a:t>AOUT 2025</a:t>
            </a:r>
          </a:p>
        </p:txBody>
      </p:sp>
    </p:spTree>
    <p:extLst>
      <p:ext uri="{BB962C8B-B14F-4D97-AF65-F5344CB8AC3E}">
        <p14:creationId xmlns:p14="http://schemas.microsoft.com/office/powerpoint/2010/main" val="1472148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1480124" y="276075"/>
            <a:ext cx="10264201" cy="960000"/>
          </a:xfrm>
        </p:spPr>
        <p:txBody>
          <a:bodyPr/>
          <a:lstStyle>
            <a:lvl1pPr>
              <a:defRPr/>
            </a:lvl1pPr>
          </a:lstStyle>
          <a:p>
            <a:r>
              <a:rPr lang="fr-FR"/>
              <a:t>Titre</a:t>
            </a:r>
          </a:p>
        </p:txBody>
      </p:sp>
    </p:spTree>
    <p:extLst>
      <p:ext uri="{BB962C8B-B14F-4D97-AF65-F5344CB8AC3E}">
        <p14:creationId xmlns:p14="http://schemas.microsoft.com/office/powerpoint/2010/main" val="26742087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ECFEF66-C5F0-1224-7C19-A216FAE50733}"/>
              </a:ext>
            </a:extLst>
          </p:cNvPr>
          <p:cNvGraphicFramePr>
            <a:graphicFrameLocks noChangeAspect="1"/>
          </p:cNvGraphicFramePr>
          <p:nvPr userDrawn="1">
            <p:custDataLst>
              <p:tags r:id="rId1"/>
            </p:custDataLst>
            <p:extLst>
              <p:ext uri="{D42A27DB-BD31-4B8C-83A1-F6EECF244321}">
                <p14:modId xmlns:p14="http://schemas.microsoft.com/office/powerpoint/2010/main" val="370626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95" imgH="394" progId="TCLayout.ActiveDocument.1">
                  <p:embed/>
                </p:oleObj>
              </mc:Choice>
              <mc:Fallback>
                <p:oleObj name="Diapositive think-cell" r:id="rId3" imgW="395" imgH="394" progId="TCLayout.ActiveDocument.1">
                  <p:embed/>
                  <p:pic>
                    <p:nvPicPr>
                      <p:cNvPr id="3" name="think-cell data - do not delete" hidden="1">
                        <a:extLst>
                          <a:ext uri="{FF2B5EF4-FFF2-40B4-BE49-F238E27FC236}">
                            <a16:creationId xmlns:a16="http://schemas.microsoft.com/office/drawing/2014/main" id="{8ECFEF66-C5F0-1224-7C19-A216FAE507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re 1"/>
          <p:cNvSpPr>
            <a:spLocks noGrp="1"/>
          </p:cNvSpPr>
          <p:nvPr>
            <p:ph type="title" hasCustomPrompt="1"/>
          </p:nvPr>
        </p:nvSpPr>
        <p:spPr bwMode="gray">
          <a:xfrm>
            <a:off x="479999" y="1200000"/>
            <a:ext cx="11232000" cy="960000"/>
          </a:xfrm>
          <a:prstGeom prst="rect">
            <a:avLst/>
          </a:prstGeom>
        </p:spPr>
        <p:txBody>
          <a:bodyPr vert="horz"/>
          <a:lstStyle>
            <a:lvl1pPr rtl="0">
              <a:defRPr/>
            </a:lvl1pPr>
          </a:lstStyle>
          <a:p>
            <a:r>
              <a:rPr lang="fr-FR"/>
              <a:t>Titre</a:t>
            </a:r>
          </a:p>
        </p:txBody>
      </p:sp>
      <p:sp>
        <p:nvSpPr>
          <p:cNvPr id="8" name="Espace réservé du texte 7"/>
          <p:cNvSpPr>
            <a:spLocks noGrp="1"/>
          </p:cNvSpPr>
          <p:nvPr>
            <p:ph type="body" sz="quarter" idx="13" hasCustomPrompt="1"/>
          </p:nvPr>
        </p:nvSpPr>
        <p:spPr bwMode="gray">
          <a:xfrm>
            <a:off x="479997" y="2522624"/>
            <a:ext cx="3360000" cy="3374400"/>
          </a:xfrm>
          <a:prstGeom prst="rect">
            <a:avLst/>
          </a:prstGeom>
        </p:spPr>
        <p:txBody>
          <a:bodyPr/>
          <a:lstStyle>
            <a:lvl1pPr marL="191995" indent="-191995" rtl="0">
              <a:spcBef>
                <a:spcPts val="533"/>
              </a:spcBef>
              <a:spcAft>
                <a:spcPts val="1067"/>
              </a:spcAft>
              <a:buFont typeface="+mj-lt"/>
              <a:buAutoNum type="arabicPeriod"/>
              <a:defRPr b="1"/>
            </a:lvl1pPr>
            <a:lvl2pPr marL="431989" indent="-191995" rtl="0">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4416000" y="2524800"/>
            <a:ext cx="3360000" cy="3374400"/>
          </a:xfrm>
          <a:prstGeom prst="rect">
            <a:avLst/>
          </a:prstGeom>
        </p:spPr>
        <p:txBody>
          <a:bodyPr/>
          <a:lstStyle>
            <a:lvl1pPr marL="191995" indent="-191995" rtl="0">
              <a:spcBef>
                <a:spcPts val="533"/>
              </a:spcBef>
              <a:spcAft>
                <a:spcPts val="1067"/>
              </a:spcAft>
              <a:buFont typeface="+mj-lt"/>
              <a:buAutoNum type="arabicPeriod"/>
              <a:defRPr b="1"/>
            </a:lvl1pPr>
            <a:lvl2pPr marL="431989" indent="-191995" rtl="0">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8351999" y="2524800"/>
            <a:ext cx="3360000" cy="3374400"/>
          </a:xfrm>
          <a:prstGeom prst="rect">
            <a:avLst/>
          </a:prstGeom>
        </p:spPr>
        <p:txBody>
          <a:bodyPr/>
          <a:lstStyle>
            <a:lvl1pPr marL="191995" indent="-191995" rtl="0">
              <a:spcBef>
                <a:spcPts val="533"/>
              </a:spcBef>
              <a:spcAft>
                <a:spcPts val="1067"/>
              </a:spcAft>
              <a:buFont typeface="+mj-lt"/>
              <a:buAutoNum type="arabicPeriod"/>
              <a:defRPr b="1"/>
            </a:lvl1pPr>
            <a:lvl2pPr marL="431989" indent="-191995" rtl="0">
              <a:spcBef>
                <a:spcPts val="800"/>
              </a:spcBef>
              <a:spcAft>
                <a:spcPts val="1067"/>
              </a:spcAft>
              <a:buFont typeface="+mj-lt"/>
              <a:buAutoNum type="alphaLcPeriod"/>
              <a:defRPr/>
            </a:lvl2pPr>
          </a:lstStyle>
          <a:p>
            <a:pPr lvl="0"/>
            <a:r>
              <a:rPr lang="fr-FR"/>
              <a:t>Titre de la partie</a:t>
            </a:r>
          </a:p>
          <a:p>
            <a:pPr lvl="1"/>
            <a:r>
              <a:rPr lang="fr-FR"/>
              <a:t>Deuxième niveau</a:t>
            </a:r>
          </a:p>
        </p:txBody>
      </p:sp>
    </p:spTree>
    <p:extLst>
      <p:ext uri="{BB962C8B-B14F-4D97-AF65-F5344CB8AC3E}">
        <p14:creationId xmlns:p14="http://schemas.microsoft.com/office/powerpoint/2010/main" val="1249823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9_Titre et sous-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91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a:t>Titre</a:t>
            </a:r>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4333" b="1" cap="all" baseline="0"/>
            </a:lvl1pPr>
            <a:lvl2pPr marL="0" indent="0">
              <a:spcBef>
                <a:spcPts val="667"/>
              </a:spcBef>
              <a:spcAft>
                <a:spcPts val="0"/>
              </a:spcAft>
              <a:buNone/>
              <a:defRPr sz="2467"/>
            </a:lvl2pPr>
          </a:lstStyle>
          <a:p>
            <a:pPr lvl="0"/>
            <a:r>
              <a:rPr lang="fr-FR"/>
              <a:t>Titre</a:t>
            </a:r>
          </a:p>
          <a:p>
            <a:pPr lvl="1"/>
            <a:r>
              <a:rPr lang="fr-FR"/>
              <a:t>Sous-titre</a:t>
            </a: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40000" y="239999"/>
            <a:ext cx="2884069" cy="1920000"/>
          </a:xfrm>
          <a:prstGeom prst="rect">
            <a:avLst/>
          </a:prstGeom>
        </p:spPr>
      </p:pic>
      <p:cxnSp>
        <p:nvCxnSpPr>
          <p:cNvPr id="5" name="Google Shape;169;p14">
            <a:extLst>
              <a:ext uri="{FF2B5EF4-FFF2-40B4-BE49-F238E27FC236}">
                <a16:creationId xmlns:a16="http://schemas.microsoft.com/office/drawing/2014/main" id="{D039B1D2-01F3-D5CE-D228-5DE1D2D7A062}"/>
              </a:ext>
            </a:extLst>
          </p:cNvPr>
          <p:cNvCxnSpPr/>
          <p:nvPr userDrawn="1"/>
        </p:nvCxnSpPr>
        <p:spPr>
          <a:xfrm>
            <a:off x="480485" y="6379633"/>
            <a:ext cx="11231033" cy="0"/>
          </a:xfrm>
          <a:prstGeom prst="straightConnector1">
            <a:avLst/>
          </a:prstGeom>
          <a:noFill/>
          <a:ln w="10150" cap="flat" cmpd="sng">
            <a:solidFill>
              <a:schemeClr val="dk1"/>
            </a:solidFill>
            <a:prstDash val="solid"/>
            <a:round/>
            <a:headEnd type="none" w="sm" len="sm"/>
            <a:tailEnd type="none" w="sm" len="sm"/>
          </a:ln>
        </p:spPr>
      </p:cxnSp>
      <p:sp>
        <p:nvSpPr>
          <p:cNvPr id="9" name="Espace réservé du pied de page 3">
            <a:extLst>
              <a:ext uri="{FF2B5EF4-FFF2-40B4-BE49-F238E27FC236}">
                <a16:creationId xmlns:a16="http://schemas.microsoft.com/office/drawing/2014/main" id="{C901901E-D62A-87CB-C82F-43E2B3BF7D0C}"/>
              </a:ext>
            </a:extLst>
          </p:cNvPr>
          <p:cNvSpPr txBox="1">
            <a:spLocks/>
          </p:cNvSpPr>
          <p:nvPr userDrawn="1"/>
        </p:nvSpPr>
        <p:spPr bwMode="gray">
          <a:xfrm>
            <a:off x="480485" y="6377517"/>
            <a:ext cx="7871883" cy="480483"/>
          </a:xfrm>
          <a:prstGeom prst="rect">
            <a:avLst/>
          </a:prstGeom>
        </p:spPr>
        <p:txBody>
          <a:bodyPr vert="horz" lIns="0" tIns="0" rIns="0" bIns="0" rtlCol="0" anchor="ctr" anchorCtr="0">
            <a:noAutofit/>
          </a:bodyPr>
          <a:lstStyle>
            <a:defPPr>
              <a:defRPr lang="fr-FR"/>
            </a:defPPr>
            <a:lvl1pPr marL="0" algn="l" defTabSz="914400" rtl="0" eaLnBrk="1" fontAlgn="auto" latinLnBrk="0" hangingPunct="1">
              <a:spcBef>
                <a:spcPts val="0"/>
              </a:spcBef>
              <a:spcAft>
                <a:spcPts val="0"/>
              </a:spcAft>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a:solidFill>
                  <a:srgbClr val="000000"/>
                </a:solidFill>
                <a:latin typeface="Marianne"/>
              </a:rPr>
              <a:t>Délégation interministérielle à l’hébergement et à l’accès au logement</a:t>
            </a:r>
          </a:p>
        </p:txBody>
      </p:sp>
      <p:sp>
        <p:nvSpPr>
          <p:cNvPr id="10" name="Espace réservé du numéro de diapositive 4">
            <a:extLst>
              <a:ext uri="{FF2B5EF4-FFF2-40B4-BE49-F238E27FC236}">
                <a16:creationId xmlns:a16="http://schemas.microsoft.com/office/drawing/2014/main" id="{61DAE855-ADD2-551C-6219-8075263105C6}"/>
              </a:ext>
            </a:extLst>
          </p:cNvPr>
          <p:cNvSpPr txBox="1">
            <a:spLocks/>
          </p:cNvSpPr>
          <p:nvPr userDrawn="1"/>
        </p:nvSpPr>
        <p:spPr bwMode="gray">
          <a:xfrm>
            <a:off x="8352369" y="6377517"/>
            <a:ext cx="1799167" cy="480483"/>
          </a:xfrm>
          <a:prstGeom prst="rect">
            <a:avLst/>
          </a:prstGeom>
        </p:spPr>
        <p:txBody>
          <a:bodyPr vert="horz" lIns="0" tIns="0" rIns="0" bIns="0" rtlCol="0" anchor="ctr" anchorCtr="0">
            <a:noAutofit/>
          </a:bodyPr>
          <a:lstStyle>
            <a:defPPr>
              <a:defRPr lang="fr-FR"/>
            </a:defPPr>
            <a:lvl1pPr marL="0" algn="r" defTabSz="914400" rtl="0" eaLnBrk="1" fontAlgn="auto" latinLnBrk="0" hangingPunct="1">
              <a:spcBef>
                <a:spcPts val="0"/>
              </a:spcBef>
              <a:spcAft>
                <a:spcPts val="0"/>
              </a:spcAft>
              <a:defRPr sz="75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sz="1000" smtClean="0">
                <a:solidFill>
                  <a:srgbClr val="000000"/>
                </a:solidFill>
                <a:latin typeface="Marianne"/>
              </a:rPr>
              <a:pPr/>
              <a:t>‹N°›</a:t>
            </a:fld>
            <a:endParaRPr lang="fr-FR" sz="1000">
              <a:solidFill>
                <a:srgbClr val="000000"/>
              </a:solidFill>
              <a:latin typeface="Marianne"/>
            </a:endParaRPr>
          </a:p>
        </p:txBody>
      </p:sp>
      <p:sp>
        <p:nvSpPr>
          <p:cNvPr id="2" name="Espace réservé de la date 3">
            <a:extLst>
              <a:ext uri="{FF2B5EF4-FFF2-40B4-BE49-F238E27FC236}">
                <a16:creationId xmlns:a16="http://schemas.microsoft.com/office/drawing/2014/main" id="{A62883F2-50C3-4AF7-8790-87F6B3D5D1E6}"/>
              </a:ext>
            </a:extLst>
          </p:cNvPr>
          <p:cNvSpPr txBox="1">
            <a:spLocks/>
          </p:cNvSpPr>
          <p:nvPr userDrawn="1"/>
        </p:nvSpPr>
        <p:spPr bwMode="gray">
          <a:xfrm>
            <a:off x="10151533" y="6377517"/>
            <a:ext cx="1559984" cy="480483"/>
          </a:xfrm>
          <a:prstGeom prst="rect">
            <a:avLst/>
          </a:prstGeom>
        </p:spPr>
        <p:txBody>
          <a:bodyPr vert="horz" lIns="0" tIns="0" rIns="0" bIns="0" rtlCol="0" anchor="ctr" anchorCtr="0">
            <a:noAutofit/>
          </a:bodyPr>
          <a:lstStyle>
            <a:defPPr>
              <a:defRPr lang="fr-FR"/>
            </a:defPPr>
            <a:lvl1pPr marL="0" algn="r" defTabSz="914400" rtl="0" eaLnBrk="1" fontAlgn="auto" latinLnBrk="0" hangingPunct="1">
              <a:spcBef>
                <a:spcPts val="0"/>
              </a:spcBef>
              <a:spcAft>
                <a:spcPts val="0"/>
              </a:spcAft>
              <a:defRPr sz="750" b="1" kern="1200" cap="all">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1000" dirty="0">
                <a:solidFill>
                  <a:srgbClr val="000000"/>
                </a:solidFill>
                <a:latin typeface="Marianne"/>
              </a:rPr>
              <a:t>AOUT 2025</a:t>
            </a:r>
          </a:p>
        </p:txBody>
      </p:sp>
    </p:spTree>
    <p:extLst>
      <p:ext uri="{BB962C8B-B14F-4D97-AF65-F5344CB8AC3E}">
        <p14:creationId xmlns:p14="http://schemas.microsoft.com/office/powerpoint/2010/main" val="396972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479997" y="2522624"/>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4416000"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8351999"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a:t>Titre de la partie</a:t>
            </a:r>
          </a:p>
          <a:p>
            <a:pPr lvl="1"/>
            <a:r>
              <a:rPr lang="fr-FR"/>
              <a:t>Deuxième niveau</a:t>
            </a:r>
          </a:p>
        </p:txBody>
      </p:sp>
    </p:spTree>
    <p:extLst>
      <p:ext uri="{BB962C8B-B14F-4D97-AF65-F5344CB8AC3E}">
        <p14:creationId xmlns:p14="http://schemas.microsoft.com/office/powerpoint/2010/main" val="365309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1480124" y="276075"/>
            <a:ext cx="10264201" cy="960000"/>
          </a:xfrm>
        </p:spPr>
        <p:txBody>
          <a:bodyPr/>
          <a:lstStyle>
            <a:lvl1pPr>
              <a:defRPr/>
            </a:lvl1pPr>
          </a:lstStyle>
          <a:p>
            <a:r>
              <a:rPr lang="fr-FR"/>
              <a:t>Titre</a:t>
            </a:r>
          </a:p>
        </p:txBody>
      </p:sp>
    </p:spTree>
    <p:extLst>
      <p:ext uri="{BB962C8B-B14F-4D97-AF65-F5344CB8AC3E}">
        <p14:creationId xmlns:p14="http://schemas.microsoft.com/office/powerpoint/2010/main" val="364727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Tree>
    <p:extLst>
      <p:ext uri="{BB962C8B-B14F-4D97-AF65-F5344CB8AC3E}">
        <p14:creationId xmlns:p14="http://schemas.microsoft.com/office/powerpoint/2010/main" val="38352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COPIL" preserve="1">
  <p:cSld name="2_Titre COPIL">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479999" y="737517"/>
            <a:ext cx="11232000" cy="96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2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3" name="Google Shape;263;p17"/>
          <p:cNvSpPr txBox="1">
            <a:spLocks noGrp="1"/>
          </p:cNvSpPr>
          <p:nvPr>
            <p:ph type="body" idx="1"/>
          </p:nvPr>
        </p:nvSpPr>
        <p:spPr>
          <a:xfrm>
            <a:off x="4416000" y="240000"/>
            <a:ext cx="7296000" cy="480000"/>
          </a:xfrm>
          <a:prstGeom prst="rect">
            <a:avLst/>
          </a:prstGeom>
          <a:noFill/>
          <a:ln>
            <a:noFill/>
          </a:ln>
        </p:spPr>
        <p:txBody>
          <a:bodyPr spcFirstLastPara="1" wrap="square" lIns="0" tIns="0" rIns="0" bIns="0" anchor="t" anchorCtr="0">
            <a:noAutofit/>
          </a:bodyPr>
          <a:lstStyle>
            <a:lvl1pPr marL="609585" lvl="0" indent="-368291" algn="r">
              <a:spcBef>
                <a:spcPts val="0"/>
              </a:spcBef>
              <a:spcAft>
                <a:spcPts val="0"/>
              </a:spcAft>
              <a:buClr>
                <a:schemeClr val="dk1"/>
              </a:buClr>
              <a:buSzPts val="750"/>
              <a:buFont typeface="Arial"/>
              <a:buAutoNum type="arabicPeriod"/>
              <a:defRPr sz="1000" b="1"/>
            </a:lvl1pPr>
            <a:lvl2pPr marL="1219170" lvl="1" indent="-368291" algn="r">
              <a:spcBef>
                <a:spcPts val="0"/>
              </a:spcBef>
              <a:spcAft>
                <a:spcPts val="0"/>
              </a:spcAft>
              <a:buClr>
                <a:schemeClr val="dk1"/>
              </a:buClr>
              <a:buSzPts val="750"/>
              <a:buFont typeface="Arial"/>
              <a:buAutoNum type="alphaLcPeriod"/>
              <a:defRPr sz="1000"/>
            </a:lvl2pPr>
            <a:lvl3pPr marL="1828754" lvl="2" indent="-457189" algn="l">
              <a:spcBef>
                <a:spcPts val="100"/>
              </a:spcBef>
              <a:spcAft>
                <a:spcPts val="0"/>
              </a:spcAft>
              <a:buClr>
                <a:schemeClr val="dk1"/>
              </a:buClr>
              <a:buSzPts val="1800"/>
              <a:buChar char="•"/>
              <a:defRPr/>
            </a:lvl3pPr>
            <a:lvl4pPr marL="2438339" lvl="3" indent="-457189" algn="l">
              <a:spcBef>
                <a:spcPts val="100"/>
              </a:spcBef>
              <a:spcAft>
                <a:spcPts val="0"/>
              </a:spcAft>
              <a:buClr>
                <a:schemeClr val="dk1"/>
              </a:buClr>
              <a:buSzPts val="1800"/>
              <a:buChar char="•"/>
              <a:defRPr/>
            </a:lvl4pPr>
            <a:lvl5pPr marL="3047924" lvl="4" indent="-457189" algn="l">
              <a:spcBef>
                <a:spcPts val="10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64" name="Google Shape;264;p17"/>
          <p:cNvSpPr txBox="1">
            <a:spLocks noGrp="1"/>
          </p:cNvSpPr>
          <p:nvPr>
            <p:ph type="body" idx="2"/>
          </p:nvPr>
        </p:nvSpPr>
        <p:spPr>
          <a:xfrm>
            <a:off x="479999" y="2448000"/>
            <a:ext cx="3360000" cy="3432000"/>
          </a:xfrm>
          <a:prstGeom prst="rect">
            <a:avLst/>
          </a:prstGeom>
          <a:noFill/>
          <a:ln>
            <a:noFill/>
          </a:ln>
        </p:spPr>
        <p:txBody>
          <a:bodyPr spcFirstLastPara="1" wrap="square" lIns="0" tIns="0" rIns="0" bIns="0" anchor="t" anchorCtr="0">
            <a:noAutofit/>
          </a:bodyPr>
          <a:lstStyle>
            <a:lvl1pPr marL="609585" lvl="0" indent="-304792" algn="l">
              <a:spcBef>
                <a:spcPts val="0"/>
              </a:spcBef>
              <a:spcAft>
                <a:spcPts val="0"/>
              </a:spcAft>
              <a:buSzPts val="1400"/>
              <a:buNone/>
              <a:defRPr/>
            </a:lvl1pPr>
            <a:lvl2pPr marL="1219170" lvl="1" indent="-361940" algn="l">
              <a:spcBef>
                <a:spcPts val="600"/>
              </a:spcBef>
              <a:spcAft>
                <a:spcPts val="0"/>
              </a:spcAft>
              <a:buClr>
                <a:schemeClr val="dk1"/>
              </a:buClr>
              <a:buSzPts val="675"/>
              <a:buChar char="•"/>
              <a:defRPr/>
            </a:lvl2pPr>
            <a:lvl3pPr marL="1828754" lvl="2" indent="-355591" algn="l">
              <a:spcBef>
                <a:spcPts val="600"/>
              </a:spcBef>
              <a:spcAft>
                <a:spcPts val="0"/>
              </a:spcAft>
              <a:buClr>
                <a:schemeClr val="dk1"/>
              </a:buClr>
              <a:buSzPts val="600"/>
              <a:buChar char="•"/>
              <a:defRPr/>
            </a:lvl3pPr>
            <a:lvl4pPr marL="2438339" lvl="3" indent="-349241" algn="l">
              <a:spcBef>
                <a:spcPts val="100"/>
              </a:spcBef>
              <a:spcAft>
                <a:spcPts val="0"/>
              </a:spcAft>
              <a:buClr>
                <a:schemeClr val="dk1"/>
              </a:buClr>
              <a:buSzPts val="525"/>
              <a:buChar char="•"/>
              <a:defRPr/>
            </a:lvl4pPr>
            <a:lvl5pPr marL="3047924" lvl="4" indent="-349241" algn="l">
              <a:spcBef>
                <a:spcPts val="100"/>
              </a:spcBef>
              <a:spcAft>
                <a:spcPts val="0"/>
              </a:spcAft>
              <a:buClr>
                <a:schemeClr val="dk1"/>
              </a:buClr>
              <a:buSzPts val="525"/>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65" name="Google Shape;265;p17"/>
          <p:cNvSpPr txBox="1">
            <a:spLocks noGrp="1"/>
          </p:cNvSpPr>
          <p:nvPr>
            <p:ph type="body" idx="3"/>
          </p:nvPr>
        </p:nvSpPr>
        <p:spPr>
          <a:xfrm>
            <a:off x="4416000" y="2448000"/>
            <a:ext cx="3360000" cy="3432000"/>
          </a:xfrm>
          <a:prstGeom prst="rect">
            <a:avLst/>
          </a:prstGeom>
          <a:noFill/>
          <a:ln>
            <a:noFill/>
          </a:ln>
        </p:spPr>
        <p:txBody>
          <a:bodyPr spcFirstLastPara="1" wrap="square" lIns="0" tIns="0" rIns="0" bIns="0" anchor="t" anchorCtr="0">
            <a:noAutofit/>
          </a:bodyPr>
          <a:lstStyle>
            <a:lvl1pPr marL="609585" lvl="0" indent="-304792" algn="l">
              <a:spcBef>
                <a:spcPts val="0"/>
              </a:spcBef>
              <a:spcAft>
                <a:spcPts val="0"/>
              </a:spcAft>
              <a:buSzPts val="1400"/>
              <a:buNone/>
              <a:defRPr/>
            </a:lvl1pPr>
            <a:lvl2pPr marL="1219170" lvl="1" indent="-361940" algn="l">
              <a:spcBef>
                <a:spcPts val="600"/>
              </a:spcBef>
              <a:spcAft>
                <a:spcPts val="0"/>
              </a:spcAft>
              <a:buClr>
                <a:schemeClr val="dk1"/>
              </a:buClr>
              <a:buSzPts val="675"/>
              <a:buChar char="•"/>
              <a:defRPr/>
            </a:lvl2pPr>
            <a:lvl3pPr marL="1828754" lvl="2" indent="-355591" algn="l">
              <a:spcBef>
                <a:spcPts val="600"/>
              </a:spcBef>
              <a:spcAft>
                <a:spcPts val="0"/>
              </a:spcAft>
              <a:buClr>
                <a:schemeClr val="dk1"/>
              </a:buClr>
              <a:buSzPts val="600"/>
              <a:buChar char="•"/>
              <a:defRPr/>
            </a:lvl3pPr>
            <a:lvl4pPr marL="2438339" lvl="3" indent="-349241" algn="l">
              <a:spcBef>
                <a:spcPts val="100"/>
              </a:spcBef>
              <a:spcAft>
                <a:spcPts val="0"/>
              </a:spcAft>
              <a:buClr>
                <a:schemeClr val="dk1"/>
              </a:buClr>
              <a:buSzPts val="525"/>
              <a:buChar char="•"/>
              <a:defRPr/>
            </a:lvl4pPr>
            <a:lvl5pPr marL="3047924" lvl="4" indent="-349241" algn="l">
              <a:spcBef>
                <a:spcPts val="100"/>
              </a:spcBef>
              <a:spcAft>
                <a:spcPts val="0"/>
              </a:spcAft>
              <a:buClr>
                <a:schemeClr val="dk1"/>
              </a:buClr>
              <a:buSzPts val="525"/>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66" name="Google Shape;266;p17"/>
          <p:cNvSpPr txBox="1">
            <a:spLocks noGrp="1"/>
          </p:cNvSpPr>
          <p:nvPr>
            <p:ph type="body" idx="4"/>
          </p:nvPr>
        </p:nvSpPr>
        <p:spPr>
          <a:xfrm>
            <a:off x="8352000" y="2448000"/>
            <a:ext cx="3360000" cy="3432000"/>
          </a:xfrm>
          <a:prstGeom prst="rect">
            <a:avLst/>
          </a:prstGeom>
          <a:noFill/>
          <a:ln>
            <a:noFill/>
          </a:ln>
        </p:spPr>
        <p:txBody>
          <a:bodyPr spcFirstLastPara="1" wrap="square" lIns="0" tIns="0" rIns="0" bIns="0" anchor="t" anchorCtr="0">
            <a:noAutofit/>
          </a:bodyPr>
          <a:lstStyle>
            <a:lvl1pPr marL="609585" lvl="0" indent="-304792" algn="l">
              <a:spcBef>
                <a:spcPts val="0"/>
              </a:spcBef>
              <a:spcAft>
                <a:spcPts val="0"/>
              </a:spcAft>
              <a:buSzPts val="1400"/>
              <a:buNone/>
              <a:defRPr/>
            </a:lvl1pPr>
            <a:lvl2pPr marL="1219170" lvl="1" indent="-361940" algn="l">
              <a:spcBef>
                <a:spcPts val="600"/>
              </a:spcBef>
              <a:spcAft>
                <a:spcPts val="0"/>
              </a:spcAft>
              <a:buClr>
                <a:schemeClr val="dk1"/>
              </a:buClr>
              <a:buSzPts val="675"/>
              <a:buChar char="•"/>
              <a:defRPr/>
            </a:lvl2pPr>
            <a:lvl3pPr marL="1828754" lvl="2" indent="-355591" algn="l">
              <a:spcBef>
                <a:spcPts val="600"/>
              </a:spcBef>
              <a:spcAft>
                <a:spcPts val="0"/>
              </a:spcAft>
              <a:buClr>
                <a:schemeClr val="dk1"/>
              </a:buClr>
              <a:buSzPts val="600"/>
              <a:buChar char="•"/>
              <a:defRPr/>
            </a:lvl3pPr>
            <a:lvl4pPr marL="2438339" lvl="3" indent="-349241" algn="l">
              <a:spcBef>
                <a:spcPts val="100"/>
              </a:spcBef>
              <a:spcAft>
                <a:spcPts val="0"/>
              </a:spcAft>
              <a:buClr>
                <a:schemeClr val="dk1"/>
              </a:buClr>
              <a:buSzPts val="525"/>
              <a:buChar char="•"/>
              <a:defRPr/>
            </a:lvl4pPr>
            <a:lvl5pPr marL="3047924" lvl="4" indent="-349241" algn="l">
              <a:spcBef>
                <a:spcPts val="100"/>
              </a:spcBef>
              <a:spcAft>
                <a:spcPts val="0"/>
              </a:spcAft>
              <a:buClr>
                <a:schemeClr val="dk1"/>
              </a:buClr>
              <a:buSzPts val="525"/>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8209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COPIL" preserve="1" userDrawn="1">
  <p:cSld name="Titre COPIL">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1461074" y="242217"/>
            <a:ext cx="10502326" cy="96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2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9807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p>
        </p:txBody>
      </p:sp>
    </p:spTree>
    <p:extLst>
      <p:ext uri="{BB962C8B-B14F-4D97-AF65-F5344CB8AC3E}">
        <p14:creationId xmlns:p14="http://schemas.microsoft.com/office/powerpoint/2010/main" val="91042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COPIL">
    <p:spTree>
      <p:nvGrpSpPr>
        <p:cNvPr id="1" name=""/>
        <p:cNvGrpSpPr/>
        <p:nvPr/>
      </p:nvGrpSpPr>
      <p:grpSpPr>
        <a:xfrm>
          <a:off x="0" y="0"/>
          <a:ext cx="0" cy="0"/>
          <a:chOff x="0" y="0"/>
          <a:chExt cx="0" cy="0"/>
        </a:xfrm>
      </p:grpSpPr>
      <p:sp>
        <p:nvSpPr>
          <p:cNvPr id="2" name="Titre 1"/>
          <p:cNvSpPr>
            <a:spLocks noGrp="1"/>
          </p:cNvSpPr>
          <p:nvPr>
            <p:ph type="title"/>
          </p:nvPr>
        </p:nvSpPr>
        <p:spPr bwMode="gray">
          <a:xfrm>
            <a:off x="479999" y="737517"/>
            <a:ext cx="11232000" cy="960000"/>
          </a:xfrm>
        </p:spPr>
        <p:txBody>
          <a:bodyPr/>
          <a:lstStyle>
            <a:lvl1pPr>
              <a:defRPr sz="3400"/>
            </a:lvl1pPr>
          </a:lstStyle>
          <a:p>
            <a:r>
              <a:rPr lang="en-US"/>
              <a:t>Click to edit Master title style</a:t>
            </a:r>
            <a:endParaRPr lang="fr-FR"/>
          </a:p>
        </p:txBody>
      </p:sp>
      <p:sp>
        <p:nvSpPr>
          <p:cNvPr id="10" name="Espace réservé du texte 9"/>
          <p:cNvSpPr>
            <a:spLocks noGrp="1"/>
          </p:cNvSpPr>
          <p:nvPr>
            <p:ph type="body" sz="quarter" idx="13"/>
          </p:nvPr>
        </p:nvSpPr>
        <p:spPr bwMode="gray">
          <a:xfrm>
            <a:off x="4416000" y="240000"/>
            <a:ext cx="7296000" cy="480000"/>
          </a:xfrm>
        </p:spPr>
        <p:txBody>
          <a:bodyPr/>
          <a:lstStyle>
            <a:lvl1pPr marL="143992" indent="-143992" algn="r">
              <a:spcAft>
                <a:spcPts val="0"/>
              </a:spcAft>
              <a:buFont typeface="+mj-lt"/>
              <a:buAutoNum type="arabicPeriod"/>
              <a:defRPr sz="1000" b="1"/>
            </a:lvl1pPr>
            <a:lvl2pPr marL="143992" indent="-143992" algn="r">
              <a:spcBef>
                <a:spcPts val="0"/>
              </a:spcBef>
              <a:spcAft>
                <a:spcPts val="0"/>
              </a:spcAft>
              <a:buFont typeface="+mj-lt"/>
              <a:buAutoNum type="alphaLcPeriod"/>
              <a:defRPr sz="1000"/>
            </a:lvl2pPr>
          </a:lstStyle>
          <a:p>
            <a:pPr lvl="0"/>
            <a:r>
              <a:rPr lang="en-US"/>
              <a:t>Click to edit Master text styles</a:t>
            </a:r>
          </a:p>
          <a:p>
            <a:pPr lvl="1"/>
            <a:r>
              <a:rPr lang="en-US"/>
              <a:t>Second level</a:t>
            </a:r>
          </a:p>
        </p:txBody>
      </p:sp>
      <p:sp>
        <p:nvSpPr>
          <p:cNvPr id="12" name="Espace réservé du texte 11"/>
          <p:cNvSpPr>
            <a:spLocks noGrp="1"/>
          </p:cNvSpPr>
          <p:nvPr>
            <p:ph type="body" sz="quarter" idx="14"/>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13" name="Espace réservé du texte 11"/>
          <p:cNvSpPr>
            <a:spLocks noGrp="1"/>
          </p:cNvSpPr>
          <p:nvPr>
            <p:ph type="body" sz="quarter" idx="15"/>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14" name="Espace réservé du texte 11"/>
          <p:cNvSpPr>
            <a:spLocks noGrp="1"/>
          </p:cNvSpPr>
          <p:nvPr>
            <p:ph type="body" sz="quarter" idx="16"/>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426925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79999" y="1200000"/>
            <a:ext cx="11232000" cy="96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479999" y="2448000"/>
            <a:ext cx="11232000" cy="3432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pic>
        <p:nvPicPr>
          <p:cNvPr id="7" name="Imag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gray">
          <a:xfrm>
            <a:off x="384000" y="144000"/>
            <a:ext cx="960000" cy="720000"/>
          </a:xfrm>
          <a:prstGeom prst="rect">
            <a:avLst/>
          </a:prstGeom>
        </p:spPr>
      </p:pic>
      <p:cxnSp>
        <p:nvCxnSpPr>
          <p:cNvPr id="14" name="Google Shape;169;p14">
            <a:extLst>
              <a:ext uri="{FF2B5EF4-FFF2-40B4-BE49-F238E27FC236}">
                <a16:creationId xmlns:a16="http://schemas.microsoft.com/office/drawing/2014/main" id="{BCC06D1D-78A4-90D9-320E-35976AFD1888}"/>
              </a:ext>
            </a:extLst>
          </p:cNvPr>
          <p:cNvCxnSpPr/>
          <p:nvPr userDrawn="1"/>
        </p:nvCxnSpPr>
        <p:spPr>
          <a:xfrm>
            <a:off x="480485" y="6379633"/>
            <a:ext cx="11231033" cy="0"/>
          </a:xfrm>
          <a:prstGeom prst="straightConnector1">
            <a:avLst/>
          </a:prstGeom>
          <a:noFill/>
          <a:ln w="10150" cap="flat" cmpd="sng">
            <a:solidFill>
              <a:schemeClr val="dk1"/>
            </a:solidFill>
            <a:prstDash val="solid"/>
            <a:round/>
            <a:headEnd type="none" w="sm" len="sm"/>
            <a:tailEnd type="none" w="sm" len="sm"/>
          </a:ln>
        </p:spPr>
      </p:cxnSp>
      <p:sp>
        <p:nvSpPr>
          <p:cNvPr id="15" name="Espace réservé du pied de page 3">
            <a:extLst>
              <a:ext uri="{FF2B5EF4-FFF2-40B4-BE49-F238E27FC236}">
                <a16:creationId xmlns:a16="http://schemas.microsoft.com/office/drawing/2014/main" id="{3FD3B5A3-6EC0-E99E-595F-9BA34DCA56AD}"/>
              </a:ext>
            </a:extLst>
          </p:cNvPr>
          <p:cNvSpPr txBox="1">
            <a:spLocks/>
          </p:cNvSpPr>
          <p:nvPr userDrawn="1"/>
        </p:nvSpPr>
        <p:spPr bwMode="gray">
          <a:xfrm>
            <a:off x="480485" y="6377517"/>
            <a:ext cx="7871883" cy="480483"/>
          </a:xfrm>
          <a:prstGeom prst="rect">
            <a:avLst/>
          </a:prstGeom>
        </p:spPr>
        <p:txBody>
          <a:bodyPr vert="horz" lIns="0" tIns="0" rIns="0" bIns="0" rtlCol="0" anchor="ctr" anchorCtr="0">
            <a:noAutofit/>
          </a:bodyPr>
          <a:lstStyle>
            <a:defPPr>
              <a:defRPr lang="fr-FR"/>
            </a:defPPr>
            <a:lvl1pPr marL="0" algn="l" defTabSz="914400" rtl="0" eaLnBrk="1" fontAlgn="auto" latinLnBrk="0" hangingPunct="1">
              <a:spcBef>
                <a:spcPts val="0"/>
              </a:spcBef>
              <a:spcAft>
                <a:spcPts val="0"/>
              </a:spcAft>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a:solidFill>
                  <a:srgbClr val="000000"/>
                </a:solidFill>
                <a:latin typeface="Marianne"/>
              </a:rPr>
              <a:t>Délégation interministérielle à l’hébergement et à l’accès au logement</a:t>
            </a:r>
          </a:p>
        </p:txBody>
      </p:sp>
      <p:sp>
        <p:nvSpPr>
          <p:cNvPr id="16" name="Espace réservé du numéro de diapositive 4">
            <a:extLst>
              <a:ext uri="{FF2B5EF4-FFF2-40B4-BE49-F238E27FC236}">
                <a16:creationId xmlns:a16="http://schemas.microsoft.com/office/drawing/2014/main" id="{D2A81AFE-8E52-DDDD-1545-403D43614659}"/>
              </a:ext>
            </a:extLst>
          </p:cNvPr>
          <p:cNvSpPr txBox="1">
            <a:spLocks/>
          </p:cNvSpPr>
          <p:nvPr userDrawn="1"/>
        </p:nvSpPr>
        <p:spPr bwMode="gray">
          <a:xfrm>
            <a:off x="8352369" y="6377517"/>
            <a:ext cx="1799167" cy="480483"/>
          </a:xfrm>
          <a:prstGeom prst="rect">
            <a:avLst/>
          </a:prstGeom>
        </p:spPr>
        <p:txBody>
          <a:bodyPr vert="horz" lIns="0" tIns="0" rIns="0" bIns="0" rtlCol="0" anchor="ctr" anchorCtr="0">
            <a:noAutofit/>
          </a:bodyPr>
          <a:lstStyle>
            <a:defPPr>
              <a:defRPr lang="fr-FR"/>
            </a:defPPr>
            <a:lvl1pPr marL="0" algn="r" defTabSz="914400" rtl="0" eaLnBrk="1" fontAlgn="auto" latinLnBrk="0" hangingPunct="1">
              <a:spcBef>
                <a:spcPts val="0"/>
              </a:spcBef>
              <a:spcAft>
                <a:spcPts val="0"/>
              </a:spcAft>
              <a:defRPr sz="75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sz="1000" smtClean="0">
                <a:solidFill>
                  <a:srgbClr val="000000"/>
                </a:solidFill>
                <a:latin typeface="Marianne"/>
              </a:rPr>
              <a:pPr/>
              <a:t>‹N°›</a:t>
            </a:fld>
            <a:endParaRPr lang="fr-FR" sz="1000">
              <a:solidFill>
                <a:srgbClr val="000000"/>
              </a:solidFill>
              <a:latin typeface="Marianne"/>
            </a:endParaRPr>
          </a:p>
        </p:txBody>
      </p:sp>
      <p:sp>
        <p:nvSpPr>
          <p:cNvPr id="17" name="Espace réservé de la date 3">
            <a:extLst>
              <a:ext uri="{FF2B5EF4-FFF2-40B4-BE49-F238E27FC236}">
                <a16:creationId xmlns:a16="http://schemas.microsoft.com/office/drawing/2014/main" id="{A083FAF4-F4BC-6A18-2113-3ABD8379C40B}"/>
              </a:ext>
            </a:extLst>
          </p:cNvPr>
          <p:cNvSpPr txBox="1">
            <a:spLocks/>
          </p:cNvSpPr>
          <p:nvPr userDrawn="1"/>
        </p:nvSpPr>
        <p:spPr bwMode="gray">
          <a:xfrm>
            <a:off x="10151533" y="6377517"/>
            <a:ext cx="1559984" cy="480483"/>
          </a:xfrm>
          <a:prstGeom prst="rect">
            <a:avLst/>
          </a:prstGeom>
        </p:spPr>
        <p:txBody>
          <a:bodyPr vert="horz" lIns="0" tIns="0" rIns="0" bIns="0" rtlCol="0" anchor="ctr" anchorCtr="0">
            <a:noAutofit/>
          </a:bodyPr>
          <a:lstStyle>
            <a:defPPr>
              <a:defRPr lang="fr-FR"/>
            </a:defPPr>
            <a:lvl1pPr marL="0" algn="r" defTabSz="914400" rtl="0" eaLnBrk="1" fontAlgn="auto" latinLnBrk="0" hangingPunct="1">
              <a:spcBef>
                <a:spcPts val="0"/>
              </a:spcBef>
              <a:spcAft>
                <a:spcPts val="0"/>
              </a:spcAft>
              <a:defRPr sz="750" b="1" kern="1200" cap="all">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1000" dirty="0">
                <a:solidFill>
                  <a:srgbClr val="000000"/>
                </a:solidFill>
                <a:latin typeface="Marianne"/>
              </a:rPr>
              <a:t>AOUT 2025</a:t>
            </a:r>
          </a:p>
        </p:txBody>
      </p:sp>
    </p:spTree>
    <p:extLst>
      <p:ext uri="{BB962C8B-B14F-4D97-AF65-F5344CB8AC3E}">
        <p14:creationId xmlns:p14="http://schemas.microsoft.com/office/powerpoint/2010/main" val="3692859897"/>
      </p:ext>
    </p:extLst>
  </p:cSld>
  <p:clrMap bg1="lt1" tx1="dk1" bg2="lt2" tx2="dk2" accent1="accent1" accent2="accent2" accent3="accent3" accent4="accent4" accent5="accent5" accent6="accent6" hlink="hlink" folHlink="folHlink"/>
  <p:sldLayoutIdLst>
    <p:sldLayoutId id="2147484740" r:id="rId1"/>
    <p:sldLayoutId id="2147484741" r:id="rId2"/>
    <p:sldLayoutId id="2147484742" r:id="rId3"/>
    <p:sldLayoutId id="2147484813" r:id="rId4"/>
    <p:sldLayoutId id="2147484744" r:id="rId5"/>
    <p:sldLayoutId id="2147484745" r:id="rId6"/>
    <p:sldLayoutId id="2147484808" r:id="rId7"/>
    <p:sldLayoutId id="2147484746" r:id="rId8"/>
    <p:sldLayoutId id="2147484747" r:id="rId9"/>
    <p:sldLayoutId id="2147484752" r:id="rId10"/>
    <p:sldLayoutId id="2147484799" r:id="rId11"/>
    <p:sldLayoutId id="2147484810" r:id="rId12"/>
  </p:sldLayoutIdLst>
  <p:hf sldNum="0" hdr="0" ftr="0"/>
  <p:txStyles>
    <p:title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0" indent="0" algn="l" defTabSz="1219170" rtl="0" eaLnBrk="1" latinLnBrk="0" hangingPunct="1">
        <a:lnSpc>
          <a:spcPct val="100000"/>
        </a:lnSpc>
        <a:spcBef>
          <a:spcPts val="0"/>
        </a:spcBef>
        <a:spcAft>
          <a:spcPts val="667"/>
        </a:spcAft>
        <a:buFont typeface="Arial" pitchFamily="34" charset="0"/>
        <a:buNone/>
        <a:defRPr sz="1400" b="0" kern="1200">
          <a:solidFill>
            <a:schemeClr val="tx1"/>
          </a:solidFill>
          <a:latin typeface="+mn-lt"/>
          <a:ea typeface="+mn-ea"/>
          <a:cs typeface="+mn-cs"/>
        </a:defRPr>
      </a:lvl1pPr>
      <a:lvl2pPr marL="335992" indent="-95998" algn="l" defTabSz="1219170" rtl="0" eaLnBrk="1" latinLnBrk="0" hangingPunct="1">
        <a:lnSpc>
          <a:spcPct val="100000"/>
        </a:lnSpc>
        <a:spcBef>
          <a:spcPts val="800"/>
        </a:spcBef>
        <a:spcAft>
          <a:spcPts val="800"/>
        </a:spcAft>
        <a:buFont typeface="Arial" pitchFamily="34" charset="0"/>
        <a:buChar char="•"/>
        <a:defRPr sz="1267" kern="1200">
          <a:solidFill>
            <a:schemeClr val="tx1"/>
          </a:solidFill>
          <a:latin typeface="+mn-lt"/>
          <a:ea typeface="+mn-ea"/>
          <a:cs typeface="+mn-cs"/>
        </a:defRPr>
      </a:lvl2pPr>
      <a:lvl3pPr marL="575986" indent="-95998" algn="l" defTabSz="1219170" rtl="0" eaLnBrk="1" latinLnBrk="0" hangingPunct="1">
        <a:lnSpc>
          <a:spcPct val="100000"/>
        </a:lnSpc>
        <a:spcBef>
          <a:spcPts val="133"/>
        </a:spcBef>
        <a:spcAft>
          <a:spcPts val="133"/>
        </a:spcAft>
        <a:buSzPct val="100000"/>
        <a:buFont typeface="Arial" pitchFamily="34" charset="0"/>
        <a:buChar char="•"/>
        <a:defRPr sz="1133" kern="1200">
          <a:solidFill>
            <a:schemeClr val="tx1"/>
          </a:solidFill>
          <a:latin typeface="+mn-lt"/>
          <a:ea typeface="+mn-ea"/>
          <a:cs typeface="+mn-cs"/>
        </a:defRPr>
      </a:lvl3pPr>
      <a:lvl4pPr marL="815980" indent="-95998" algn="l" defTabSz="1219170" rtl="0" eaLnBrk="1" latinLnBrk="0" hangingPunct="1">
        <a:lnSpc>
          <a:spcPct val="100000"/>
        </a:lnSpc>
        <a:spcBef>
          <a:spcPts val="133"/>
        </a:spcBef>
        <a:spcAft>
          <a:spcPts val="133"/>
        </a:spcAft>
        <a:buSzPct val="100000"/>
        <a:buFont typeface="Arial" pitchFamily="34" charset="0"/>
        <a:buChar char="•"/>
        <a:defRPr sz="1000" kern="1200">
          <a:solidFill>
            <a:schemeClr val="tx1"/>
          </a:solidFill>
          <a:latin typeface="+mn-lt"/>
          <a:ea typeface="+mn-ea"/>
          <a:cs typeface="+mn-cs"/>
        </a:defRPr>
      </a:lvl4pPr>
      <a:lvl5pPr marL="1103972" indent="-95998" algn="l" defTabSz="1219170" rtl="0" eaLnBrk="1" latinLnBrk="0" hangingPunct="1">
        <a:lnSpc>
          <a:spcPct val="100000"/>
        </a:lnSpc>
        <a:spcBef>
          <a:spcPts val="133"/>
        </a:spcBef>
        <a:spcAft>
          <a:spcPts val="133"/>
        </a:spcAft>
        <a:buSzPct val="100000"/>
        <a:buFont typeface="Arial" pitchFamily="34" charset="0"/>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79999" y="1200000"/>
            <a:ext cx="11232000" cy="96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479999" y="2448000"/>
            <a:ext cx="11232000" cy="3432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gray">
          <a:xfrm>
            <a:off x="384000" y="144000"/>
            <a:ext cx="960000" cy="720000"/>
          </a:xfrm>
          <a:prstGeom prst="rect">
            <a:avLst/>
          </a:prstGeom>
        </p:spPr>
      </p:pic>
      <p:cxnSp>
        <p:nvCxnSpPr>
          <p:cNvPr id="14" name="Google Shape;169;p14">
            <a:extLst>
              <a:ext uri="{FF2B5EF4-FFF2-40B4-BE49-F238E27FC236}">
                <a16:creationId xmlns:a16="http://schemas.microsoft.com/office/drawing/2014/main" id="{BCC06D1D-78A4-90D9-320E-35976AFD1888}"/>
              </a:ext>
            </a:extLst>
          </p:cNvPr>
          <p:cNvCxnSpPr/>
          <p:nvPr userDrawn="1"/>
        </p:nvCxnSpPr>
        <p:spPr>
          <a:xfrm>
            <a:off x="480485" y="6379633"/>
            <a:ext cx="11231033" cy="0"/>
          </a:xfrm>
          <a:prstGeom prst="straightConnector1">
            <a:avLst/>
          </a:prstGeom>
          <a:noFill/>
          <a:ln w="10150" cap="flat" cmpd="sng">
            <a:solidFill>
              <a:schemeClr val="dk1"/>
            </a:solidFill>
            <a:prstDash val="solid"/>
            <a:round/>
            <a:headEnd type="none" w="sm" len="sm"/>
            <a:tailEnd type="none" w="sm" len="sm"/>
          </a:ln>
        </p:spPr>
      </p:cxnSp>
      <p:sp>
        <p:nvSpPr>
          <p:cNvPr id="15" name="Espace réservé du pied de page 3">
            <a:extLst>
              <a:ext uri="{FF2B5EF4-FFF2-40B4-BE49-F238E27FC236}">
                <a16:creationId xmlns:a16="http://schemas.microsoft.com/office/drawing/2014/main" id="{3FD3B5A3-6EC0-E99E-595F-9BA34DCA56AD}"/>
              </a:ext>
            </a:extLst>
          </p:cNvPr>
          <p:cNvSpPr txBox="1">
            <a:spLocks/>
          </p:cNvSpPr>
          <p:nvPr userDrawn="1"/>
        </p:nvSpPr>
        <p:spPr bwMode="gray">
          <a:xfrm>
            <a:off x="480485" y="6377517"/>
            <a:ext cx="7871883" cy="480483"/>
          </a:xfrm>
          <a:prstGeom prst="rect">
            <a:avLst/>
          </a:prstGeom>
        </p:spPr>
        <p:txBody>
          <a:bodyPr vert="horz" lIns="0" tIns="0" rIns="0" bIns="0" rtlCol="0" anchor="ctr" anchorCtr="0">
            <a:noAutofit/>
          </a:bodyPr>
          <a:lstStyle>
            <a:defPPr>
              <a:defRPr lang="fr-FR"/>
            </a:defPPr>
            <a:lvl1pPr marL="0" algn="l" defTabSz="914400" rtl="0" eaLnBrk="1" fontAlgn="auto" latinLnBrk="0" hangingPunct="1">
              <a:spcBef>
                <a:spcPts val="0"/>
              </a:spcBef>
              <a:spcAft>
                <a:spcPts val="0"/>
              </a:spcAft>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000000"/>
                </a:solidFill>
                <a:effectLst/>
                <a:uLnTx/>
                <a:uFillTx/>
                <a:latin typeface="Marianne"/>
                <a:ea typeface="+mn-ea"/>
                <a:cs typeface="+mn-cs"/>
              </a:rPr>
              <a:t>Délégation interministérielle à l’hébergement et à l’accès au logement</a:t>
            </a:r>
          </a:p>
        </p:txBody>
      </p:sp>
      <p:sp>
        <p:nvSpPr>
          <p:cNvPr id="17" name="Espace réservé de la date 3">
            <a:extLst>
              <a:ext uri="{FF2B5EF4-FFF2-40B4-BE49-F238E27FC236}">
                <a16:creationId xmlns:a16="http://schemas.microsoft.com/office/drawing/2014/main" id="{A083FAF4-F4BC-6A18-2113-3ABD8379C40B}"/>
              </a:ext>
            </a:extLst>
          </p:cNvPr>
          <p:cNvSpPr txBox="1">
            <a:spLocks/>
          </p:cNvSpPr>
          <p:nvPr userDrawn="1"/>
        </p:nvSpPr>
        <p:spPr bwMode="gray">
          <a:xfrm>
            <a:off x="10151533" y="6377517"/>
            <a:ext cx="1559984" cy="480483"/>
          </a:xfrm>
          <a:prstGeom prst="rect">
            <a:avLst/>
          </a:prstGeom>
        </p:spPr>
        <p:txBody>
          <a:bodyPr vert="horz" lIns="0" tIns="0" rIns="0" bIns="0" rtlCol="0" anchor="ctr" anchorCtr="0">
            <a:noAutofit/>
          </a:bodyPr>
          <a:lstStyle>
            <a:defPPr>
              <a:defRPr lang="fr-FR"/>
            </a:defPPr>
            <a:lvl1pPr marL="0" algn="r" defTabSz="914400" rtl="0" eaLnBrk="1" fontAlgn="auto" latinLnBrk="0" hangingPunct="1">
              <a:spcBef>
                <a:spcPts val="0"/>
              </a:spcBef>
              <a:spcAft>
                <a:spcPts val="0"/>
              </a:spcAft>
              <a:defRPr sz="750" b="1" kern="1200" cap="all">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a:ln>
                  <a:noFill/>
                </a:ln>
                <a:solidFill>
                  <a:srgbClr val="000000"/>
                </a:solidFill>
                <a:effectLst/>
                <a:uLnTx/>
                <a:uFillTx/>
                <a:latin typeface="Marianne"/>
                <a:ea typeface="+mn-ea"/>
                <a:cs typeface="+mn-cs"/>
              </a:rPr>
              <a:t>AOUT 2025</a:t>
            </a:r>
          </a:p>
        </p:txBody>
      </p:sp>
      <p:sp>
        <p:nvSpPr>
          <p:cNvPr id="4" name="Espace réservé du numéro de diapositive 4">
            <a:extLst>
              <a:ext uri="{FF2B5EF4-FFF2-40B4-BE49-F238E27FC236}">
                <a16:creationId xmlns:a16="http://schemas.microsoft.com/office/drawing/2014/main" id="{FB6551B2-4454-02CB-A68A-0805904F04A4}"/>
              </a:ext>
            </a:extLst>
          </p:cNvPr>
          <p:cNvSpPr txBox="1">
            <a:spLocks/>
          </p:cNvSpPr>
          <p:nvPr userDrawn="1"/>
        </p:nvSpPr>
        <p:spPr bwMode="gray">
          <a:xfrm>
            <a:off x="8352369" y="6377517"/>
            <a:ext cx="1799167" cy="480483"/>
          </a:xfrm>
          <a:prstGeom prst="rect">
            <a:avLst/>
          </a:prstGeom>
        </p:spPr>
        <p:txBody>
          <a:bodyPr vert="horz" lIns="0" tIns="0" rIns="0" bIns="0" rtlCol="0" anchor="ctr" anchorCtr="0">
            <a:noAutofit/>
          </a:bodyPr>
          <a:lstStyle>
            <a:defPPr>
              <a:defRPr lang="fr-FR"/>
            </a:defPPr>
            <a:lvl1pPr marL="0" algn="r" defTabSz="914400" rtl="0" eaLnBrk="1" fontAlgn="auto" latinLnBrk="0" hangingPunct="1">
              <a:spcBef>
                <a:spcPts val="0"/>
              </a:spcBef>
              <a:spcAft>
                <a:spcPts val="0"/>
              </a:spcAft>
              <a:defRPr sz="75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sz="1000" smtClean="0">
                <a:solidFill>
                  <a:srgbClr val="000000"/>
                </a:solidFill>
                <a:latin typeface="Marianne"/>
              </a:rPr>
              <a:pPr/>
              <a:t>‹N°›</a:t>
            </a:fld>
            <a:endParaRPr lang="fr-FR" sz="1000">
              <a:solidFill>
                <a:srgbClr val="000000"/>
              </a:solidFill>
              <a:latin typeface="Marianne"/>
            </a:endParaRPr>
          </a:p>
        </p:txBody>
      </p:sp>
    </p:spTree>
    <p:extLst>
      <p:ext uri="{BB962C8B-B14F-4D97-AF65-F5344CB8AC3E}">
        <p14:creationId xmlns:p14="http://schemas.microsoft.com/office/powerpoint/2010/main" val="3133492006"/>
      </p:ext>
    </p:extLst>
  </p:cSld>
  <p:clrMap bg1="lt1" tx1="dk1" bg2="lt2" tx2="dk2" accent1="accent1" accent2="accent2" accent3="accent3" accent4="accent4" accent5="accent5" accent6="accent6" hlink="hlink" folHlink="folHlink"/>
  <p:sldLayoutIdLst>
    <p:sldLayoutId id="2147484815" r:id="rId1"/>
    <p:sldLayoutId id="2147484818" r:id="rId2"/>
    <p:sldLayoutId id="2147484816" r:id="rId3"/>
    <p:sldLayoutId id="2147484817" r:id="rId4"/>
    <p:sldLayoutId id="2147484819" r:id="rId5"/>
  </p:sldLayoutIdLst>
  <p:hf sldNum="0" hdr="0" ftr="0"/>
  <p:txStyles>
    <p:title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0" indent="0" algn="l" defTabSz="1219170" rtl="0" eaLnBrk="1" latinLnBrk="0" hangingPunct="1">
        <a:lnSpc>
          <a:spcPct val="100000"/>
        </a:lnSpc>
        <a:spcBef>
          <a:spcPts val="0"/>
        </a:spcBef>
        <a:spcAft>
          <a:spcPts val="667"/>
        </a:spcAft>
        <a:buFont typeface="Arial" pitchFamily="34" charset="0"/>
        <a:buNone/>
        <a:defRPr sz="1400" b="0" kern="1200">
          <a:solidFill>
            <a:schemeClr val="tx1"/>
          </a:solidFill>
          <a:latin typeface="+mn-lt"/>
          <a:ea typeface="+mn-ea"/>
          <a:cs typeface="+mn-cs"/>
        </a:defRPr>
      </a:lvl1pPr>
      <a:lvl2pPr marL="335992" indent="-95998" algn="l" defTabSz="1219170" rtl="0" eaLnBrk="1" latinLnBrk="0" hangingPunct="1">
        <a:lnSpc>
          <a:spcPct val="100000"/>
        </a:lnSpc>
        <a:spcBef>
          <a:spcPts val="800"/>
        </a:spcBef>
        <a:spcAft>
          <a:spcPts val="800"/>
        </a:spcAft>
        <a:buFont typeface="Arial" pitchFamily="34" charset="0"/>
        <a:buChar char="•"/>
        <a:defRPr sz="1267" kern="1200">
          <a:solidFill>
            <a:schemeClr val="tx1"/>
          </a:solidFill>
          <a:latin typeface="+mn-lt"/>
          <a:ea typeface="+mn-ea"/>
          <a:cs typeface="+mn-cs"/>
        </a:defRPr>
      </a:lvl2pPr>
      <a:lvl3pPr marL="575986" indent="-95998" algn="l" defTabSz="1219170" rtl="0" eaLnBrk="1" latinLnBrk="0" hangingPunct="1">
        <a:lnSpc>
          <a:spcPct val="100000"/>
        </a:lnSpc>
        <a:spcBef>
          <a:spcPts val="133"/>
        </a:spcBef>
        <a:spcAft>
          <a:spcPts val="133"/>
        </a:spcAft>
        <a:buSzPct val="100000"/>
        <a:buFont typeface="Arial" pitchFamily="34" charset="0"/>
        <a:buChar char="•"/>
        <a:defRPr sz="1133" kern="1200">
          <a:solidFill>
            <a:schemeClr val="tx1"/>
          </a:solidFill>
          <a:latin typeface="+mn-lt"/>
          <a:ea typeface="+mn-ea"/>
          <a:cs typeface="+mn-cs"/>
        </a:defRPr>
      </a:lvl3pPr>
      <a:lvl4pPr marL="815980" indent="-95998" algn="l" defTabSz="1219170" rtl="0" eaLnBrk="1" latinLnBrk="0" hangingPunct="1">
        <a:lnSpc>
          <a:spcPct val="100000"/>
        </a:lnSpc>
        <a:spcBef>
          <a:spcPts val="133"/>
        </a:spcBef>
        <a:spcAft>
          <a:spcPts val="133"/>
        </a:spcAft>
        <a:buSzPct val="100000"/>
        <a:buFont typeface="Arial" pitchFamily="34" charset="0"/>
        <a:buChar char="•"/>
        <a:defRPr sz="1000" kern="1200">
          <a:solidFill>
            <a:schemeClr val="tx1"/>
          </a:solidFill>
          <a:latin typeface="+mn-lt"/>
          <a:ea typeface="+mn-ea"/>
          <a:cs typeface="+mn-cs"/>
        </a:defRPr>
      </a:lvl4pPr>
      <a:lvl5pPr marL="1103972" indent="-95998" algn="l" defTabSz="1219170" rtl="0" eaLnBrk="1" latinLnBrk="0" hangingPunct="1">
        <a:lnSpc>
          <a:spcPct val="100000"/>
        </a:lnSpc>
        <a:spcBef>
          <a:spcPts val="133"/>
        </a:spcBef>
        <a:spcAft>
          <a:spcPts val="133"/>
        </a:spcAft>
        <a:buSzPct val="100000"/>
        <a:buFont typeface="Arial" pitchFamily="34" charset="0"/>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1.png"/><Relationship Id="rId2" Type="http://schemas.openxmlformats.org/officeDocument/2006/relationships/slideLayout" Target="../slideLayouts/slideLayout11.xml"/><Relationship Id="rId1" Type="http://schemas.openxmlformats.org/officeDocument/2006/relationships/tags" Target="../tags/tag10.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hyperlink" Target="https://basedeconnaissances.sisiao.dihal.gouv.fr/support/kb-tickets/new" TargetMode="External"/><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hyperlink" Target="mailto:sisiao@dihal.gouv.f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sisiao@dihal.gouv.fr" TargetMode="External"/><Relationship Id="rId7" Type="http://schemas.openxmlformats.org/officeDocument/2006/relationships/image" Target="../media/image30.sv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2.svg"/><Relationship Id="rId2" Type="http://schemas.openxmlformats.org/officeDocument/2006/relationships/slideLayout" Target="../slideLayouts/slideLayout15.xml"/><Relationship Id="rId1" Type="http://schemas.openxmlformats.org/officeDocument/2006/relationships/tags" Target="../tags/tag11.xml"/><Relationship Id="rId6" Type="http://schemas.openxmlformats.org/officeDocument/2006/relationships/image" Target="../media/image31.png"/><Relationship Id="rId5" Type="http://schemas.openxmlformats.org/officeDocument/2006/relationships/image" Target="../media/image4.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12.xml"/><Relationship Id="rId6" Type="http://schemas.openxmlformats.org/officeDocument/2006/relationships/image" Target="../media/image22.png"/><Relationship Id="rId5" Type="http://schemas.openxmlformats.org/officeDocument/2006/relationships/image" Target="../media/image4.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0.xml"/><Relationship Id="rId7"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33.png"/><Relationship Id="rId5" Type="http://schemas.openxmlformats.org/officeDocument/2006/relationships/image" Target="../media/image4.e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1.xml"/><Relationship Id="rId7" Type="http://schemas.openxmlformats.org/officeDocument/2006/relationships/image" Target="../media/image36.png"/><Relationship Id="rId2" Type="http://schemas.openxmlformats.org/officeDocument/2006/relationships/slideLayout" Target="../slideLayouts/slideLayout15.xml"/><Relationship Id="rId1" Type="http://schemas.openxmlformats.org/officeDocument/2006/relationships/tags" Target="../tags/tag14.xml"/><Relationship Id="rId6" Type="http://schemas.openxmlformats.org/officeDocument/2006/relationships/image" Target="../media/image35.png"/><Relationship Id="rId5" Type="http://schemas.openxmlformats.org/officeDocument/2006/relationships/image" Target="../media/image4.e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7.png"/><Relationship Id="rId2" Type="http://schemas.openxmlformats.org/officeDocument/2006/relationships/slideLayout" Target="../slideLayouts/slideLayout11.xml"/><Relationship Id="rId1" Type="http://schemas.openxmlformats.org/officeDocument/2006/relationships/tags" Target="../tags/tag15.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6.svg"/><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45.png"/><Relationship Id="rId5" Type="http://schemas.openxmlformats.org/officeDocument/2006/relationships/image" Target="../media/image4.e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4.xml"/><Relationship Id="rId5" Type="http://schemas.openxmlformats.org/officeDocument/2006/relationships/image" Target="../media/image46.sv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s://basedeconnaissances.sisiao.dihal.gouv.fr/support/kb-tickets/new"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image" Target="../media/image56.png"/><Relationship Id="rId5" Type="http://schemas.openxmlformats.org/officeDocument/2006/relationships/hyperlink" Target="https://basedeconnaissances.sisiao.dihal.gouv.fr/support/kb-tickets/new" TargetMode="Externa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21.xml"/><Relationship Id="rId3" Type="http://schemas.microsoft.com/office/2018/10/relationships/comments" Target="../comments/modernComment_116_1C0AFB29.xml"/><Relationship Id="rId7" Type="http://schemas.openxmlformats.org/officeDocument/2006/relationships/slide" Target="slide26.xml"/><Relationship Id="rId12" Type="http://schemas.openxmlformats.org/officeDocument/2006/relationships/slide" Target="slide18.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slide" Target="slide23.xml"/><Relationship Id="rId11" Type="http://schemas.openxmlformats.org/officeDocument/2006/relationships/slide" Target="slide12.xml"/><Relationship Id="rId5" Type="http://schemas.openxmlformats.org/officeDocument/2006/relationships/slide" Target="slide10.xml"/><Relationship Id="rId10" Type="http://schemas.openxmlformats.org/officeDocument/2006/relationships/slide" Target="slide34.xml"/><Relationship Id="rId4" Type="http://schemas.openxmlformats.org/officeDocument/2006/relationships/slide" Target="slide4.xml"/><Relationship Id="rId9" Type="http://schemas.openxmlformats.org/officeDocument/2006/relationships/slide" Target="slide3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7.png"/><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hyperlink" Target="https://basedeconnaissances.sisiao.dihal.gouv.fr/support/r%C3%A9ponses-types-blocs-de-texte" TargetMode="External"/><Relationship Id="rId5" Type="http://schemas.openxmlformats.org/officeDocument/2006/relationships/image" Target="../media/image4.emf"/><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3" Type="http://schemas.openxmlformats.org/officeDocument/2006/relationships/hyperlink" Target="https://basedeconnaissances.sisiao.dihal.gouv.fr/support/suivi-des-indicateurs"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hyperlink" Target="https://basedeconnaissances.sisiao.dihal.gouv.fr/support/suivi-des-indicateurs"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62.png"/><Relationship Id="rId5" Type="http://schemas.openxmlformats.org/officeDocument/2006/relationships/image" Target="../media/image61.emf"/><Relationship Id="rId4" Type="http://schemas.openxmlformats.org/officeDocument/2006/relationships/hyperlink" Target="https://basedeconnaissances.sisiao.dihal.gouv.fr/support/suivi-des-indicateurs"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notesSlide" Target="../notesSlides/notesSlide32.xml"/><Relationship Id="rId7" Type="http://schemas.openxmlformats.org/officeDocument/2006/relationships/image" Target="../media/image63.png"/><Relationship Id="rId2" Type="http://schemas.openxmlformats.org/officeDocument/2006/relationships/slideLayout" Target="../slideLayouts/slideLayout12.xml"/><Relationship Id="rId1" Type="http://schemas.openxmlformats.org/officeDocument/2006/relationships/tags" Target="../tags/tag18.xml"/><Relationship Id="rId6" Type="http://schemas.openxmlformats.org/officeDocument/2006/relationships/hyperlink" Target="https://basedeconnaissances.sisiao.dihal.gouv.fr/support/webinaire-de-lancement-de-l%C3%A9volution-de-lassistance-aux-utilisateurs-24/04/2025" TargetMode="External"/><Relationship Id="rId5" Type="http://schemas.openxmlformats.org/officeDocument/2006/relationships/image" Target="../media/image4.emf"/><Relationship Id="rId4" Type="http://schemas.openxmlformats.org/officeDocument/2006/relationships/oleObject" Target="../embeddings/oleObject6.bin"/><Relationship Id="rId9" Type="http://schemas.openxmlformats.org/officeDocument/2006/relationships/image" Target="../media/image65.png"/></Relationships>
</file>

<file path=ppt/slides/_rels/slide3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33.xml"/><Relationship Id="rId7" Type="http://schemas.openxmlformats.org/officeDocument/2006/relationships/image" Target="../media/image66.png"/><Relationship Id="rId2" Type="http://schemas.openxmlformats.org/officeDocument/2006/relationships/slideLayout" Target="../slideLayouts/slideLayout12.xml"/><Relationship Id="rId1" Type="http://schemas.openxmlformats.org/officeDocument/2006/relationships/tags" Target="../tags/tag19.xml"/><Relationship Id="rId6" Type="http://schemas.openxmlformats.org/officeDocument/2006/relationships/hyperlink" Target="https://resana.numerique.gouv.fr/public/perimetre/consulter/1811449" TargetMode="External"/><Relationship Id="rId5" Type="http://schemas.openxmlformats.org/officeDocument/2006/relationships/image" Target="../media/image4.emf"/><Relationship Id="rId4" Type="http://schemas.openxmlformats.org/officeDocument/2006/relationships/oleObject" Target="../embeddings/oleObject6.bin"/><Relationship Id="rId9"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tags" Target="../tags/tag20.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image" Target="../media/image74.png"/><Relationship Id="rId5" Type="http://schemas.openxmlformats.org/officeDocument/2006/relationships/image" Target="../media/image73.sv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3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77.png"/><Relationship Id="rId5" Type="http://schemas.openxmlformats.org/officeDocument/2006/relationships/image" Target="../media/image79.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17.xml"/><Relationship Id="rId1" Type="http://schemas.openxmlformats.org/officeDocument/2006/relationships/tags" Target="../tags/tag5.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1.xml"/><Relationship Id="rId1" Type="http://schemas.openxmlformats.org/officeDocument/2006/relationships/tags" Target="../tags/tag21.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8.svg"/><Relationship Id="rId3" Type="http://schemas.openxmlformats.org/officeDocument/2006/relationships/image" Target="../media/image81.png"/><Relationship Id="rId7" Type="http://schemas.openxmlformats.org/officeDocument/2006/relationships/hyperlink" Target="mailto:sisiao@dihal.gouv.fr" TargetMode="External"/><Relationship Id="rId12" Type="http://schemas.openxmlformats.org/officeDocument/2006/relationships/image" Target="../media/image87.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84.svg"/><Relationship Id="rId11" Type="http://schemas.openxmlformats.org/officeDocument/2006/relationships/image" Target="../media/image32.svg"/><Relationship Id="rId5" Type="http://schemas.openxmlformats.org/officeDocument/2006/relationships/image" Target="../media/image83.png"/><Relationship Id="rId10" Type="http://schemas.openxmlformats.org/officeDocument/2006/relationships/image" Target="../media/image31.png"/><Relationship Id="rId4" Type="http://schemas.openxmlformats.org/officeDocument/2006/relationships/image" Target="../media/image82.svg"/><Relationship Id="rId9" Type="http://schemas.openxmlformats.org/officeDocument/2006/relationships/image" Target="../media/image86.svg"/></Relationships>
</file>

<file path=ppt/slides/_rels/slide4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91.png"/><Relationship Id="rId4" Type="http://schemas.openxmlformats.org/officeDocument/2006/relationships/image" Target="../media/image90.sv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image" Target="../media/image12.svg"/><Relationship Id="rId2" Type="http://schemas.openxmlformats.org/officeDocument/2006/relationships/slideLayout" Target="../slideLayouts/slideLayout15.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4.emf"/><Relationship Id="rId4" Type="http://schemas.openxmlformats.org/officeDocument/2006/relationships/oleObject" Target="../embeddings/oleObject3.bin"/><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4.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8.x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7.svg"/><Relationship Id="rId2" Type="http://schemas.openxmlformats.org/officeDocument/2006/relationships/slideLayout" Target="../slideLayouts/slideLayout15.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4.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space réservé du texte 2">
            <a:extLst>
              <a:ext uri="{FF2B5EF4-FFF2-40B4-BE49-F238E27FC236}">
                <a16:creationId xmlns:a16="http://schemas.microsoft.com/office/drawing/2014/main" id="{D421BA33-70DD-CCCD-8547-7215863A7C2B}"/>
              </a:ext>
            </a:extLst>
          </p:cNvPr>
          <p:cNvSpPr txBox="1">
            <a:spLocks/>
          </p:cNvSpPr>
          <p:nvPr/>
        </p:nvSpPr>
        <p:spPr>
          <a:xfrm>
            <a:off x="886655" y="3511192"/>
            <a:ext cx="11288718" cy="277360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fr-FR" sz="4000" b="1" kern="1200" dirty="0">
                <a:latin typeface="Marianne" panose="02000000000000000000" pitchFamily="50" charset="0"/>
                <a:ea typeface="+mj-ea"/>
                <a:cs typeface="+mj-cs"/>
              </a:rPr>
              <a:t>Livret d’accompagnement des référents </a:t>
            </a:r>
          </a:p>
          <a:p>
            <a:pPr marL="0" indent="0">
              <a:spcBef>
                <a:spcPct val="0"/>
              </a:spcBef>
              <a:spcAft>
                <a:spcPts val="1200"/>
              </a:spcAft>
              <a:buNone/>
            </a:pPr>
            <a:r>
              <a:rPr lang="fr-FR" sz="4000" b="1" kern="1200" dirty="0">
                <a:latin typeface="Marianne" panose="02000000000000000000" pitchFamily="50" charset="0"/>
                <a:ea typeface="+mj-ea"/>
                <a:cs typeface="+mj-cs"/>
              </a:rPr>
              <a:t>SI SIAO locaux</a:t>
            </a:r>
          </a:p>
          <a:p>
            <a:pPr marL="0" indent="0">
              <a:spcBef>
                <a:spcPct val="0"/>
              </a:spcBef>
              <a:spcAft>
                <a:spcPts val="600"/>
              </a:spcAft>
              <a:buNone/>
            </a:pPr>
            <a:r>
              <a:rPr lang="fr-FR" b="1" dirty="0">
                <a:solidFill>
                  <a:schemeClr val="tx2">
                    <a:lumMod val="40000"/>
                    <a:lumOff val="60000"/>
                  </a:schemeClr>
                </a:solidFill>
                <a:latin typeface="Marianne" panose="02000000000000000000" pitchFamily="50" charset="0"/>
                <a:ea typeface="+mj-ea"/>
                <a:cs typeface="+mj-cs"/>
              </a:rPr>
              <a:t>SI SIAO</a:t>
            </a:r>
          </a:p>
          <a:p>
            <a:pPr marL="0" indent="0">
              <a:spcBef>
                <a:spcPct val="0"/>
              </a:spcBef>
              <a:spcAft>
                <a:spcPts val="600"/>
              </a:spcAft>
              <a:buNone/>
            </a:pPr>
            <a:endParaRPr lang="fr-FR" sz="1100" b="1" kern="1200" dirty="0">
              <a:latin typeface="Marianne" panose="02000000000000000000" pitchFamily="50" charset="0"/>
              <a:ea typeface="+mj-ea"/>
              <a:cs typeface="+mj-cs"/>
            </a:endParaRPr>
          </a:p>
          <a:p>
            <a:pPr marL="0" indent="0">
              <a:spcBef>
                <a:spcPct val="0"/>
              </a:spcBef>
              <a:spcAft>
                <a:spcPts val="600"/>
              </a:spcAft>
              <a:buNone/>
            </a:pPr>
            <a:r>
              <a:rPr lang="fr-FR" sz="1600" i="1" dirty="0">
                <a:latin typeface="Marianne" panose="02000000000000000000" pitchFamily="50" charset="0"/>
                <a:ea typeface="+mj-ea"/>
                <a:cs typeface="+mj-cs"/>
              </a:rPr>
              <a:t>Aout 2025</a:t>
            </a:r>
            <a:endParaRPr lang="fr-FR" sz="3200" i="1" kern="1200" dirty="0">
              <a:latin typeface="Marianne" panose="02000000000000000000" pitchFamily="50" charset="0"/>
              <a:ea typeface="+mj-ea"/>
              <a:cs typeface="+mj-cs"/>
            </a:endParaRPr>
          </a:p>
        </p:txBody>
      </p:sp>
      <p:sp>
        <p:nvSpPr>
          <p:cNvPr id="9" name="Title 8">
            <a:extLst>
              <a:ext uri="{FF2B5EF4-FFF2-40B4-BE49-F238E27FC236}">
                <a16:creationId xmlns:a16="http://schemas.microsoft.com/office/drawing/2014/main" id="{20EEA3E9-B5E3-018A-43ED-D01193D81C3F}"/>
              </a:ext>
            </a:extLst>
          </p:cNvPr>
          <p:cNvSpPr>
            <a:spLocks noGrp="1"/>
          </p:cNvSpPr>
          <p:nvPr>
            <p:ph type="title"/>
          </p:nvPr>
        </p:nvSpPr>
        <p:spPr/>
        <p:txBody>
          <a:bodyPr/>
          <a:lstStyle/>
          <a:p>
            <a:r>
              <a:rPr lang="en-GB"/>
              <a:t>x</a:t>
            </a:r>
          </a:p>
        </p:txBody>
      </p:sp>
    </p:spTree>
    <p:extLst>
      <p:ext uri="{BB962C8B-B14F-4D97-AF65-F5344CB8AC3E}">
        <p14:creationId xmlns:p14="http://schemas.microsoft.com/office/powerpoint/2010/main" val="2197119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white and blue concrete building">
            <a:extLst>
              <a:ext uri="{FF2B5EF4-FFF2-40B4-BE49-F238E27FC236}">
                <a16:creationId xmlns:a16="http://schemas.microsoft.com/office/drawing/2014/main" id="{A27D7AB3-1CF9-6148-95FA-28BAF87277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821"/>
          <a:stretch/>
        </p:blipFill>
        <p:spPr bwMode="auto">
          <a:xfrm>
            <a:off x="7281081" y="-3488"/>
            <a:ext cx="4910919" cy="68614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4406444-8D4C-74E8-D6A0-BE7ECC370DA4}"/>
              </a:ext>
            </a:extLst>
          </p:cNvPr>
          <p:cNvSpPr/>
          <p:nvPr/>
        </p:nvSpPr>
        <p:spPr>
          <a:xfrm>
            <a:off x="7281081" y="0"/>
            <a:ext cx="4910919" cy="6858000"/>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1600">
              <a:solidFill>
                <a:srgbClr val="FFFFFF"/>
              </a:solidFill>
              <a:latin typeface="Marianne" panose="02000000000000000000"/>
            </a:endParaRPr>
          </a:p>
        </p:txBody>
      </p:sp>
      <p:graphicFrame>
        <p:nvGraphicFramePr>
          <p:cNvPr id="4" name="think-cell data - do not delete" hidden="1">
            <a:extLst>
              <a:ext uri="{FF2B5EF4-FFF2-40B4-BE49-F238E27FC236}">
                <a16:creationId xmlns:a16="http://schemas.microsoft.com/office/drawing/2014/main" id="{75967565-92F1-B3E1-7E35-DDF39B365326}"/>
              </a:ext>
            </a:extLst>
          </p:cNvPr>
          <p:cNvGraphicFramePr>
            <a:graphicFrameLocks noChangeAspect="1"/>
          </p:cNvGraphicFramePr>
          <p:nvPr>
            <p:custDataLst>
              <p:tags r:id="rId1"/>
            </p:custDataLst>
            <p:extLst>
              <p:ext uri="{D42A27DB-BD31-4B8C-83A1-F6EECF244321}">
                <p14:modId xmlns:p14="http://schemas.microsoft.com/office/powerpoint/2010/main" val="15532871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Diapositive think-cell" r:id="rId5" imgW="395" imgH="394" progId="TCLayout.ActiveDocument.1">
                  <p:embed/>
                </p:oleObj>
              </mc:Choice>
              <mc:Fallback>
                <p:oleObj name="Diapositive think-cell" r:id="rId5" imgW="395" imgH="394" progId="TCLayout.ActiveDocument.1">
                  <p:embed/>
                  <p:pic>
                    <p:nvPicPr>
                      <p:cNvPr id="4" name="think-cell data - do not delete" hidden="1">
                        <a:extLst>
                          <a:ext uri="{FF2B5EF4-FFF2-40B4-BE49-F238E27FC236}">
                            <a16:creationId xmlns:a16="http://schemas.microsoft.com/office/drawing/2014/main" id="{75967565-92F1-B3E1-7E35-DDF39B365326}"/>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5D2D87D-C20B-E4AD-09CB-82BB3F1201DD}"/>
              </a:ext>
            </a:extLst>
          </p:cNvPr>
          <p:cNvSpPr txBox="1">
            <a:spLocks/>
          </p:cNvSpPr>
          <p:nvPr/>
        </p:nvSpPr>
        <p:spPr bwMode="gray">
          <a:xfrm>
            <a:off x="529387" y="3107146"/>
            <a:ext cx="6086475" cy="886397"/>
          </a:xfrm>
          <a:prstGeom prst="rect">
            <a:avLst/>
          </a:prstGeom>
        </p:spPr>
        <p:txBody>
          <a:bodyPr vert="horz" lIns="0" tIns="0" rIns="0" bIns="0" rtlCol="0" anchor="ctr" anchorCtr="0">
            <a:spAutoFit/>
          </a:bodyPr>
          <a:lst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a:lstStyle>
          <a:p>
            <a:pPr marL="87313" algn="ctr"/>
            <a:r>
              <a:rPr lang="fr-FR" sz="3200">
                <a:solidFill>
                  <a:schemeClr val="tx2"/>
                </a:solidFill>
                <a:latin typeface="Marianne" panose="02000000000000000000"/>
              </a:rPr>
              <a:t>Le nouveau traitement des sollicitations</a:t>
            </a:r>
          </a:p>
        </p:txBody>
      </p:sp>
      <p:sp>
        <p:nvSpPr>
          <p:cNvPr id="5" name="L-Shape 7">
            <a:extLst>
              <a:ext uri="{FF2B5EF4-FFF2-40B4-BE49-F238E27FC236}">
                <a16:creationId xmlns:a16="http://schemas.microsoft.com/office/drawing/2014/main" id="{A3391A84-7913-97B0-48AA-4B9EBAF204F9}"/>
              </a:ext>
            </a:extLst>
          </p:cNvPr>
          <p:cNvSpPr>
            <a:spLocks noChangeAspect="1"/>
          </p:cNvSpPr>
          <p:nvPr/>
        </p:nvSpPr>
        <p:spPr bwMode="auto">
          <a:xfrm rot="5400000">
            <a:off x="304020" y="2207450"/>
            <a:ext cx="687003" cy="687003"/>
          </a:xfrm>
          <a:prstGeom prst="corner">
            <a:avLst>
              <a:gd name="adj1" fmla="val 7203"/>
              <a:gd name="adj2" fmla="val 720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477827" fontAlgn="base" hangingPunct="0">
              <a:lnSpc>
                <a:spcPct val="93000"/>
              </a:lnSpc>
              <a:spcBef>
                <a:spcPct val="0"/>
              </a:spcBef>
              <a:spcAft>
                <a:spcPct val="0"/>
              </a:spcAft>
              <a:buClr>
                <a:srgbClr val="000000"/>
              </a:buClr>
              <a:buSzPct val="100000"/>
              <a:defRPr/>
            </a:pPr>
            <a:endParaRPr lang="fr-FR" sz="1100">
              <a:solidFill>
                <a:prstClr val="black"/>
              </a:solidFill>
              <a:latin typeface="Arial" charset="0"/>
              <a:ea typeface="Arial Unicode MS" pitchFamily="34" charset="-128"/>
            </a:endParaRPr>
          </a:p>
        </p:txBody>
      </p:sp>
      <p:sp>
        <p:nvSpPr>
          <p:cNvPr id="6" name="L-Shape 8">
            <a:extLst>
              <a:ext uri="{FF2B5EF4-FFF2-40B4-BE49-F238E27FC236}">
                <a16:creationId xmlns:a16="http://schemas.microsoft.com/office/drawing/2014/main" id="{83173726-7E30-3751-2E9B-833F70503786}"/>
              </a:ext>
            </a:extLst>
          </p:cNvPr>
          <p:cNvSpPr>
            <a:spLocks noChangeAspect="1"/>
          </p:cNvSpPr>
          <p:nvPr/>
        </p:nvSpPr>
        <p:spPr bwMode="auto">
          <a:xfrm rot="16200000">
            <a:off x="6173000" y="4206236"/>
            <a:ext cx="687003" cy="687003"/>
          </a:xfrm>
          <a:prstGeom prst="corner">
            <a:avLst>
              <a:gd name="adj1" fmla="val 7203"/>
              <a:gd name="adj2" fmla="val 720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477827" fontAlgn="base" hangingPunct="0">
              <a:lnSpc>
                <a:spcPct val="93000"/>
              </a:lnSpc>
              <a:spcBef>
                <a:spcPct val="0"/>
              </a:spcBef>
              <a:spcAft>
                <a:spcPct val="0"/>
              </a:spcAft>
              <a:buClr>
                <a:srgbClr val="000000"/>
              </a:buClr>
              <a:buSzPct val="100000"/>
              <a:defRPr/>
            </a:pPr>
            <a:endParaRPr lang="fr-FR" sz="1100">
              <a:solidFill>
                <a:prstClr val="black"/>
              </a:solidFill>
              <a:latin typeface="Arial" charset="0"/>
              <a:ea typeface="Arial Unicode MS" pitchFamily="34" charset="-128"/>
            </a:endParaRPr>
          </a:p>
        </p:txBody>
      </p:sp>
      <p:pic>
        <p:nvPicPr>
          <p:cNvPr id="7" name="Image 6">
            <a:extLst>
              <a:ext uri="{FF2B5EF4-FFF2-40B4-BE49-F238E27FC236}">
                <a16:creationId xmlns:a16="http://schemas.microsoft.com/office/drawing/2014/main" id="{E16ADC88-5484-EE43-6553-55F551CE033D}"/>
              </a:ext>
            </a:extLst>
          </p:cNvPr>
          <p:cNvPicPr>
            <a:picLocks noChangeAspect="1"/>
          </p:cNvPicPr>
          <p:nvPr/>
        </p:nvPicPr>
        <p:blipFill>
          <a:blip r:embed="rId7"/>
          <a:stretch>
            <a:fillRect/>
          </a:stretch>
        </p:blipFill>
        <p:spPr>
          <a:xfrm>
            <a:off x="11688223" y="57699"/>
            <a:ext cx="433492" cy="504000"/>
          </a:xfrm>
          <a:prstGeom prst="rect">
            <a:avLst/>
          </a:prstGeom>
        </p:spPr>
      </p:pic>
    </p:spTree>
    <p:extLst>
      <p:ext uri="{BB962C8B-B14F-4D97-AF65-F5344CB8AC3E}">
        <p14:creationId xmlns:p14="http://schemas.microsoft.com/office/powerpoint/2010/main" val="2728492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91445-6635-26F3-A360-1945453665E1}"/>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D939DFF0-005A-CC90-EF9F-9718F4EB8387}"/>
              </a:ext>
            </a:extLst>
          </p:cNvPr>
          <p:cNvSpPr>
            <a:spLocks noGrp="1"/>
          </p:cNvSpPr>
          <p:nvPr>
            <p:ph type="title"/>
          </p:nvPr>
        </p:nvSpPr>
        <p:spPr/>
        <p:txBody>
          <a:bodyPr/>
          <a:lstStyle/>
          <a:p>
            <a:r>
              <a:rPr lang="fr-FR" sz="2000">
                <a:latin typeface="Marianne" panose="02000000000000000000" pitchFamily="50" charset="0"/>
                <a:cs typeface="Arial" panose="020B0604020202020204" pitchFamily="34" charset="0"/>
              </a:rPr>
              <a:t>L’évolution de l’assistance doit permettre une meilleure gestion des flux, avec pour effet attendu une amélioration des délais et de la qualité de service</a:t>
            </a:r>
            <a:endParaRPr lang="fr-FR" sz="2000"/>
          </a:p>
        </p:txBody>
      </p:sp>
      <p:sp>
        <p:nvSpPr>
          <p:cNvPr id="24" name="Rectangle 23">
            <a:extLst>
              <a:ext uri="{FF2B5EF4-FFF2-40B4-BE49-F238E27FC236}">
                <a16:creationId xmlns:a16="http://schemas.microsoft.com/office/drawing/2014/main" id="{8B34EE02-89B6-DD03-5985-1694A6E7EA5F}"/>
              </a:ext>
            </a:extLst>
          </p:cNvPr>
          <p:cNvSpPr/>
          <p:nvPr/>
        </p:nvSpPr>
        <p:spPr>
          <a:xfrm>
            <a:off x="0" y="1175396"/>
            <a:ext cx="12192000" cy="798677"/>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sng" strike="noStrike" kern="0" cap="none" spc="0" normalizeH="0" baseline="0" noProof="0">
                <a:ln>
                  <a:noFill/>
                </a:ln>
                <a:solidFill>
                  <a:schemeClr val="bg1"/>
                </a:solidFill>
                <a:effectLst/>
                <a:uLnTx/>
                <a:uFillTx/>
                <a:latin typeface="Marianne"/>
                <a:ea typeface="+mn-ea"/>
                <a:cs typeface="+mn-cs"/>
              </a:rPr>
              <a:t>Notre ambition</a:t>
            </a:r>
            <a:r>
              <a:rPr kumimoji="0" lang="fr-FR" sz="1600" b="1" i="0" u="none" strike="noStrike" kern="0" cap="none" spc="0" normalizeH="0" baseline="0" noProof="0">
                <a:ln>
                  <a:noFill/>
                </a:ln>
                <a:solidFill>
                  <a:schemeClr val="bg1"/>
                </a:solidFill>
                <a:effectLst/>
                <a:uLnTx/>
                <a:uFillTx/>
                <a:latin typeface="Marianne"/>
                <a:ea typeface="+mn-ea"/>
                <a:cs typeface="+mn-cs"/>
              </a:rPr>
              <a:t> : relocaliser les demandes simples au niveau local </a:t>
            </a:r>
            <a:r>
              <a:rPr kumimoji="0" lang="fr-FR" sz="1600" b="0" i="0" u="none" strike="noStrike" kern="0" cap="none" spc="0" normalizeH="0" baseline="0" noProof="0">
                <a:ln>
                  <a:noFill/>
                </a:ln>
                <a:solidFill>
                  <a:schemeClr val="bg1"/>
                </a:solidFill>
                <a:effectLst/>
                <a:uLnTx/>
                <a:uFillTx/>
                <a:latin typeface="Marianne"/>
                <a:ea typeface="+mn-ea"/>
                <a:cs typeface="+mn-cs"/>
              </a:rPr>
              <a:t>pour </a:t>
            </a:r>
            <a:r>
              <a:rPr kumimoji="0" lang="fr-FR" sz="1600" b="1" i="0" u="none" strike="noStrike" kern="0" cap="none" spc="0" normalizeH="0" baseline="0" noProof="0">
                <a:ln>
                  <a:noFill/>
                </a:ln>
                <a:solidFill>
                  <a:schemeClr val="bg1"/>
                </a:solidFill>
                <a:effectLst/>
                <a:uLnTx/>
                <a:uFillTx/>
                <a:latin typeface="Marianne"/>
                <a:ea typeface="+mn-ea"/>
                <a:cs typeface="+mn-cs"/>
              </a:rPr>
              <a:t>décharger l’équipe nationale </a:t>
            </a:r>
            <a:r>
              <a:rPr kumimoji="0" lang="fr-FR" sz="1600" b="0" i="0" u="none" strike="noStrike" kern="0" cap="none" spc="0" normalizeH="0" baseline="0" noProof="0">
                <a:ln>
                  <a:noFill/>
                </a:ln>
                <a:solidFill>
                  <a:schemeClr val="bg1"/>
                </a:solidFill>
                <a:effectLst/>
                <a:uLnTx/>
                <a:uFillTx/>
                <a:latin typeface="Marianne"/>
                <a:ea typeface="+mn-ea"/>
                <a:cs typeface="+mn-cs"/>
              </a:rPr>
              <a:t>et mieux organiser leur charge de travail au</a:t>
            </a:r>
            <a:r>
              <a:rPr kumimoji="0" lang="fr-FR" sz="1600" b="1" i="0" u="none" strike="noStrike" kern="0" cap="none" spc="0" normalizeH="0" baseline="0" noProof="0">
                <a:ln>
                  <a:noFill/>
                </a:ln>
                <a:solidFill>
                  <a:schemeClr val="bg1"/>
                </a:solidFill>
                <a:effectLst/>
                <a:uLnTx/>
                <a:uFillTx/>
                <a:latin typeface="Marianne"/>
                <a:ea typeface="+mn-ea"/>
                <a:cs typeface="+mn-cs"/>
              </a:rPr>
              <a:t> </a:t>
            </a:r>
            <a:r>
              <a:rPr kumimoji="0" lang="fr-FR" sz="1600" b="0" i="0" u="none" strike="noStrike" kern="0" cap="none" spc="0" normalizeH="0" baseline="0" noProof="0">
                <a:ln>
                  <a:noFill/>
                </a:ln>
                <a:solidFill>
                  <a:schemeClr val="bg1"/>
                </a:solidFill>
                <a:effectLst/>
                <a:uLnTx/>
                <a:uFillTx/>
                <a:latin typeface="Marianne"/>
                <a:ea typeface="+mn-ea"/>
                <a:cs typeface="+mn-cs"/>
              </a:rPr>
              <a:t>profit des sollicitations de niveau 2</a:t>
            </a:r>
            <a:endParaRPr kumimoji="0" lang="en-GB" sz="1600" b="0" i="0" u="none" strike="noStrike" kern="0" cap="none" spc="0" normalizeH="0" baseline="0" noProof="0">
              <a:ln>
                <a:noFill/>
              </a:ln>
              <a:solidFill>
                <a:schemeClr val="bg1"/>
              </a:solidFill>
              <a:effectLst/>
              <a:uLnTx/>
              <a:uFillTx/>
              <a:latin typeface="Marianne"/>
              <a:ea typeface="+mn-ea"/>
              <a:cs typeface="+mn-cs"/>
            </a:endParaRPr>
          </a:p>
        </p:txBody>
      </p:sp>
      <p:sp>
        <p:nvSpPr>
          <p:cNvPr id="25" name="Rectangle: Rounded Corners 24">
            <a:extLst>
              <a:ext uri="{FF2B5EF4-FFF2-40B4-BE49-F238E27FC236}">
                <a16:creationId xmlns:a16="http://schemas.microsoft.com/office/drawing/2014/main" id="{47D877D9-10AC-06A0-34DF-AC265553573F}"/>
              </a:ext>
            </a:extLst>
          </p:cNvPr>
          <p:cNvSpPr/>
          <p:nvPr/>
        </p:nvSpPr>
        <p:spPr>
          <a:xfrm>
            <a:off x="457200" y="2456117"/>
            <a:ext cx="7384991" cy="3410393"/>
          </a:xfrm>
          <a:prstGeom prst="roundRect">
            <a:avLst>
              <a:gd name="adj" fmla="val 7034"/>
            </a:avLst>
          </a:prstGeom>
          <a:solidFill>
            <a:schemeClr val="accent2">
              <a:lumMod val="20000"/>
              <a:lumOff val="80000"/>
            </a:schemeClr>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chemeClr val="accent2">
                    <a:lumMod val="60000"/>
                    <a:lumOff val="40000"/>
                  </a:schemeClr>
                </a:solidFill>
                <a:effectLst/>
                <a:uLnTx/>
                <a:uFillTx/>
                <a:latin typeface="Marianne"/>
                <a:ea typeface="+mn-ea"/>
                <a:cs typeface="+mn-cs"/>
              </a:rPr>
              <a:t>La mise en œuvre est rendue possible par plusieurs actions…</a:t>
            </a:r>
            <a:endParaRPr kumimoji="0" lang="en-GB" sz="1600" b="1" i="0" u="none" strike="noStrike" kern="0" cap="none" spc="0" normalizeH="0" baseline="0" noProof="0">
              <a:ln>
                <a:noFill/>
              </a:ln>
              <a:solidFill>
                <a:schemeClr val="accent2">
                  <a:lumMod val="60000"/>
                  <a:lumOff val="40000"/>
                </a:schemeClr>
              </a:solidFill>
              <a:effectLst/>
              <a:uLnTx/>
              <a:uFillTx/>
              <a:latin typeface="Marianne"/>
              <a:ea typeface="+mn-ea"/>
              <a:cs typeface="+mn-cs"/>
            </a:endParaRPr>
          </a:p>
        </p:txBody>
      </p:sp>
      <p:sp>
        <p:nvSpPr>
          <p:cNvPr id="26" name="Rectangle: Rounded Corners 31">
            <a:extLst>
              <a:ext uri="{FF2B5EF4-FFF2-40B4-BE49-F238E27FC236}">
                <a16:creationId xmlns:a16="http://schemas.microsoft.com/office/drawing/2014/main" id="{A6C3208E-40E5-71A6-95C0-8E3143724466}"/>
              </a:ext>
            </a:extLst>
          </p:cNvPr>
          <p:cNvSpPr/>
          <p:nvPr/>
        </p:nvSpPr>
        <p:spPr>
          <a:xfrm>
            <a:off x="457199" y="2955848"/>
            <a:ext cx="7398673" cy="2469792"/>
          </a:xfrm>
          <a:prstGeom prst="roundRect">
            <a:avLst>
              <a:gd name="adj" fmla="val 7034"/>
            </a:avLst>
          </a:prstGeom>
          <a:solidFill>
            <a:schemeClr val="bg1">
              <a:lumMod val="95000"/>
            </a:schemeClr>
          </a:solidFill>
          <a:ln w="12700" cap="flat" cmpd="sng" algn="ctr">
            <a:noFill/>
            <a:prstDash val="solid"/>
            <a:miter lim="800000"/>
          </a:ln>
          <a:effectLst/>
        </p:spPr>
        <p:txBody>
          <a:bodyPr lIns="756000" tIns="0" rIns="90000" bIns="0" rtlCol="0" anchor="ctr"/>
          <a:lstStyle/>
          <a:p>
            <a:pPr marL="285750" indent="-285750">
              <a:spcBef>
                <a:spcPts val="1200"/>
              </a:spcBef>
              <a:buFont typeface="Wingdings" panose="05000000000000000000" pitchFamily="2" charset="2"/>
              <a:buChar char="§"/>
            </a:pPr>
            <a:r>
              <a:rPr lang="fr-FR" sz="1400" b="1" kern="0">
                <a:solidFill>
                  <a:srgbClr val="8E8ED5"/>
                </a:solidFill>
                <a:ea typeface="Calibri" panose="020F0502020204030204" pitchFamily="34" charset="0"/>
                <a:cs typeface="Times New Roman" panose="02020603050405020304" pitchFamily="18" charset="0"/>
              </a:rPr>
              <a:t>Formulaire de contact unique</a:t>
            </a:r>
            <a:r>
              <a:rPr lang="fr-FR" sz="1400" kern="0">
                <a:solidFill>
                  <a:srgbClr val="8E8ED5"/>
                </a:solidFill>
                <a:ea typeface="Calibri" panose="020F0502020204030204" pitchFamily="34" charset="0"/>
                <a:cs typeface="Times New Roman" panose="02020603050405020304" pitchFamily="18" charset="0"/>
              </a:rPr>
              <a:t> </a:t>
            </a:r>
            <a:r>
              <a:rPr lang="fr-FR" sz="1400" kern="0">
                <a:ea typeface="Calibri" panose="020F0502020204030204" pitchFamily="34" charset="0"/>
                <a:cs typeface="Times New Roman" panose="02020603050405020304" pitchFamily="18" charset="0"/>
              </a:rPr>
              <a:t>pour les utilisateurs du SI SIAO, permettant de catégoriser les sollicitations pour les router vers les bons interlocuteurs</a:t>
            </a:r>
          </a:p>
          <a:p>
            <a:pPr marL="285750" indent="-285750">
              <a:spcBef>
                <a:spcPts val="1200"/>
              </a:spcBef>
              <a:buFont typeface="Wingdings" panose="05000000000000000000" pitchFamily="2" charset="2"/>
              <a:buChar char="§"/>
            </a:pPr>
            <a:r>
              <a:rPr lang="fr-FR" sz="1400" b="1" kern="0">
                <a:solidFill>
                  <a:srgbClr val="8E8ED5"/>
                </a:solidFill>
                <a:ea typeface="Calibri" panose="020F0502020204030204" pitchFamily="34" charset="0"/>
                <a:cs typeface="Times New Roman" panose="02020603050405020304" pitchFamily="18" charset="0"/>
              </a:rPr>
              <a:t>Évolution de la base de connaissances</a:t>
            </a:r>
            <a:r>
              <a:rPr lang="fr-FR" sz="1400" kern="0">
                <a:solidFill>
                  <a:srgbClr val="8E8ED5"/>
                </a:solidFill>
                <a:ea typeface="Calibri" panose="020F0502020204030204" pitchFamily="34" charset="0"/>
                <a:cs typeface="Times New Roman" panose="02020603050405020304" pitchFamily="18" charset="0"/>
              </a:rPr>
              <a:t> </a:t>
            </a:r>
            <a:r>
              <a:rPr lang="fr-FR" sz="1400" kern="0">
                <a:ea typeface="Calibri" panose="020F0502020204030204" pitchFamily="34" charset="0"/>
                <a:cs typeface="Times New Roman" panose="02020603050405020304" pitchFamily="18" charset="0"/>
              </a:rPr>
              <a:t>pour renforcer les outils d’accompagnement à disposition des référents SI SIAO et rendre les utilisateurs plus autonomes</a:t>
            </a:r>
          </a:p>
          <a:p>
            <a:pPr marL="285750" indent="-285750">
              <a:spcBef>
                <a:spcPts val="1200"/>
              </a:spcBef>
              <a:buFont typeface="Wingdings" panose="05000000000000000000" pitchFamily="2" charset="2"/>
              <a:buChar char="§"/>
            </a:pPr>
            <a:r>
              <a:rPr lang="fr-FR" sz="1400" b="1" kern="0">
                <a:solidFill>
                  <a:srgbClr val="8E8ED5"/>
                </a:solidFill>
                <a:ea typeface="Calibri" panose="020F0502020204030204" pitchFamily="34" charset="0"/>
                <a:cs typeface="Times New Roman" panose="02020603050405020304" pitchFamily="18" charset="0"/>
              </a:rPr>
              <a:t>Centrage de l’assistance nationale sur les sujets complexes et le lien avec l’équipe projet de la refonte</a:t>
            </a:r>
            <a:r>
              <a:rPr lang="fr-FR" sz="1400" kern="0">
                <a:solidFill>
                  <a:srgbClr val="8E8ED5"/>
                </a:solidFill>
                <a:ea typeface="Calibri" panose="020F0502020204030204" pitchFamily="34" charset="0"/>
                <a:cs typeface="Times New Roman" panose="02020603050405020304" pitchFamily="18" charset="0"/>
              </a:rPr>
              <a:t> </a:t>
            </a:r>
            <a:r>
              <a:rPr lang="fr-FR" sz="1400" kern="0">
                <a:ea typeface="Calibri" panose="020F0502020204030204" pitchFamily="34" charset="0"/>
                <a:cs typeface="Times New Roman" panose="02020603050405020304" pitchFamily="18" charset="0"/>
              </a:rPr>
              <a:t>sur le traitement des corrections et évolutions</a:t>
            </a:r>
          </a:p>
        </p:txBody>
      </p:sp>
      <p:sp>
        <p:nvSpPr>
          <p:cNvPr id="28" name="Oval 29">
            <a:extLst>
              <a:ext uri="{FF2B5EF4-FFF2-40B4-BE49-F238E27FC236}">
                <a16:creationId xmlns:a16="http://schemas.microsoft.com/office/drawing/2014/main" id="{2162A52A-4CF1-6D74-A2D1-C4235574A04C}"/>
              </a:ext>
            </a:extLst>
          </p:cNvPr>
          <p:cNvSpPr/>
          <p:nvPr/>
        </p:nvSpPr>
        <p:spPr>
          <a:xfrm>
            <a:off x="-74428" y="2943975"/>
            <a:ext cx="1259300" cy="122715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Marianne"/>
              <a:ea typeface="+mn-ea"/>
              <a:cs typeface="+mn-cs"/>
            </a:endParaRPr>
          </a:p>
        </p:txBody>
      </p:sp>
      <p:grpSp>
        <p:nvGrpSpPr>
          <p:cNvPr id="29" name="Groupe 75">
            <a:extLst>
              <a:ext uri="{FF2B5EF4-FFF2-40B4-BE49-F238E27FC236}">
                <a16:creationId xmlns:a16="http://schemas.microsoft.com/office/drawing/2014/main" id="{4FED36EB-0C0B-C0FB-71CC-99B2C53E4AAE}"/>
              </a:ext>
            </a:extLst>
          </p:cNvPr>
          <p:cNvGrpSpPr/>
          <p:nvPr/>
        </p:nvGrpSpPr>
        <p:grpSpPr>
          <a:xfrm>
            <a:off x="10634" y="2986508"/>
            <a:ext cx="1087468" cy="1083406"/>
            <a:chOff x="1367624" y="2074546"/>
            <a:chExt cx="2708910" cy="2708909"/>
          </a:xfrm>
          <a:solidFill>
            <a:sysClr val="window" lastClr="FFFFFF">
              <a:lumMod val="85000"/>
            </a:sysClr>
          </a:solidFill>
        </p:grpSpPr>
        <p:sp>
          <p:nvSpPr>
            <p:cNvPr id="30" name="Forme libre : forme 54">
              <a:extLst>
                <a:ext uri="{FF2B5EF4-FFF2-40B4-BE49-F238E27FC236}">
                  <a16:creationId xmlns:a16="http://schemas.microsoft.com/office/drawing/2014/main" id="{2001F7F1-E6D1-9BB8-BCB0-49F2D6C0DD6B}"/>
                </a:ext>
              </a:extLst>
            </p:cNvPr>
            <p:cNvSpPr/>
            <p:nvPr/>
          </p:nvSpPr>
          <p:spPr>
            <a:xfrm rot="16200000">
              <a:off x="1365910" y="2076260"/>
              <a:ext cx="1752218" cy="1748790"/>
            </a:xfrm>
            <a:custGeom>
              <a:avLst/>
              <a:gdLst>
                <a:gd name="connsiteX0" fmla="*/ 1443609 w 1752218"/>
                <a:gd name="connsiteY0" fmla="*/ 308610 h 1748790"/>
                <a:gd name="connsiteX1" fmla="*/ 1409319 w 1752218"/>
                <a:gd name="connsiteY1" fmla="*/ 0 h 1748790"/>
                <a:gd name="connsiteX2" fmla="*/ 1032129 w 1752218"/>
                <a:gd name="connsiteY2" fmla="*/ 377190 h 1748790"/>
                <a:gd name="connsiteX3" fmla="*/ 1052703 w 1752218"/>
                <a:gd name="connsiteY3" fmla="*/ 555498 h 1748790"/>
                <a:gd name="connsiteX4" fmla="*/ 504063 w 1752218"/>
                <a:gd name="connsiteY4" fmla="*/ 1104138 h 1748790"/>
                <a:gd name="connsiteX5" fmla="*/ 342900 w 1752218"/>
                <a:gd name="connsiteY5" fmla="*/ 1062990 h 1748790"/>
                <a:gd name="connsiteX6" fmla="*/ 0 w 1752218"/>
                <a:gd name="connsiteY6" fmla="*/ 1405890 h 1748790"/>
                <a:gd name="connsiteX7" fmla="*/ 342900 w 1752218"/>
                <a:gd name="connsiteY7" fmla="*/ 1748790 h 1748790"/>
                <a:gd name="connsiteX8" fmla="*/ 685800 w 1752218"/>
                <a:gd name="connsiteY8" fmla="*/ 1405890 h 1748790"/>
                <a:gd name="connsiteX9" fmla="*/ 648081 w 1752218"/>
                <a:gd name="connsiteY9" fmla="*/ 1248156 h 1748790"/>
                <a:gd name="connsiteX10" fmla="*/ 1196721 w 1752218"/>
                <a:gd name="connsiteY10" fmla="*/ 699516 h 1748790"/>
                <a:gd name="connsiteX11" fmla="*/ 1375029 w 1752218"/>
                <a:gd name="connsiteY11" fmla="*/ 720090 h 1748790"/>
                <a:gd name="connsiteX12" fmla="*/ 1752219 w 1752218"/>
                <a:gd name="connsiteY12" fmla="*/ 342900 h 1748790"/>
                <a:gd name="connsiteX13" fmla="*/ 1443609 w 1752218"/>
                <a:gd name="connsiteY13" fmla="*/ 308610 h 174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2218" h="1748790">
                  <a:moveTo>
                    <a:pt x="1443609" y="308610"/>
                  </a:moveTo>
                  <a:lnTo>
                    <a:pt x="1409319" y="0"/>
                  </a:lnTo>
                  <a:lnTo>
                    <a:pt x="1032129" y="377190"/>
                  </a:lnTo>
                  <a:lnTo>
                    <a:pt x="1052703" y="555498"/>
                  </a:lnTo>
                  <a:lnTo>
                    <a:pt x="504063" y="1104138"/>
                  </a:lnTo>
                  <a:cubicBezTo>
                    <a:pt x="456057" y="1080135"/>
                    <a:pt x="401193" y="1062990"/>
                    <a:pt x="342900" y="1062990"/>
                  </a:cubicBezTo>
                  <a:cubicBezTo>
                    <a:pt x="154305" y="1062990"/>
                    <a:pt x="0" y="1217295"/>
                    <a:pt x="0" y="1405890"/>
                  </a:cubicBezTo>
                  <a:cubicBezTo>
                    <a:pt x="0" y="1594485"/>
                    <a:pt x="154305" y="1748790"/>
                    <a:pt x="342900" y="1748790"/>
                  </a:cubicBezTo>
                  <a:cubicBezTo>
                    <a:pt x="531495" y="1748790"/>
                    <a:pt x="685800" y="1594485"/>
                    <a:pt x="685800" y="1405890"/>
                  </a:cubicBezTo>
                  <a:cubicBezTo>
                    <a:pt x="685800" y="1347597"/>
                    <a:pt x="672084" y="1296162"/>
                    <a:pt x="648081" y="1248156"/>
                  </a:cubicBezTo>
                  <a:lnTo>
                    <a:pt x="1196721" y="699516"/>
                  </a:lnTo>
                  <a:lnTo>
                    <a:pt x="1375029" y="720090"/>
                  </a:lnTo>
                  <a:lnTo>
                    <a:pt x="1752219" y="342900"/>
                  </a:lnTo>
                  <a:lnTo>
                    <a:pt x="1443609" y="308610"/>
                  </a:lnTo>
                  <a:close/>
                </a:path>
              </a:pathLst>
            </a:custGeom>
            <a:grpFill/>
            <a:ln w="29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Marianne"/>
                <a:ea typeface="+mn-ea"/>
                <a:cs typeface="+mn-cs"/>
              </a:endParaRPr>
            </a:p>
          </p:txBody>
        </p:sp>
        <p:sp>
          <p:nvSpPr>
            <p:cNvPr id="31" name="Forme libre : forme 55">
              <a:extLst>
                <a:ext uri="{FF2B5EF4-FFF2-40B4-BE49-F238E27FC236}">
                  <a16:creationId xmlns:a16="http://schemas.microsoft.com/office/drawing/2014/main" id="{02280F84-D087-BA43-20D3-7B16073B724D}"/>
                </a:ext>
              </a:extLst>
            </p:cNvPr>
            <p:cNvSpPr/>
            <p:nvPr/>
          </p:nvSpPr>
          <p:spPr>
            <a:xfrm rot="16200000">
              <a:off x="1470494" y="2177415"/>
              <a:ext cx="2606040" cy="2606040"/>
            </a:xfrm>
            <a:custGeom>
              <a:avLst/>
              <a:gdLst>
                <a:gd name="connsiteX0" fmla="*/ 2427732 w 2606040"/>
                <a:gd name="connsiteY0" fmla="*/ 713232 h 2606040"/>
                <a:gd name="connsiteX1" fmla="*/ 2383155 w 2606040"/>
                <a:gd name="connsiteY1" fmla="*/ 761238 h 2606040"/>
                <a:gd name="connsiteX2" fmla="*/ 2318004 w 2606040"/>
                <a:gd name="connsiteY2" fmla="*/ 754380 h 2606040"/>
                <a:gd name="connsiteX3" fmla="*/ 2245995 w 2606040"/>
                <a:gd name="connsiteY3" fmla="*/ 744093 h 2606040"/>
                <a:gd name="connsiteX4" fmla="*/ 2400300 w 2606040"/>
                <a:gd name="connsiteY4" fmla="*/ 1303020 h 2606040"/>
                <a:gd name="connsiteX5" fmla="*/ 1303020 w 2606040"/>
                <a:gd name="connsiteY5" fmla="*/ 2400300 h 2606040"/>
                <a:gd name="connsiteX6" fmla="*/ 205740 w 2606040"/>
                <a:gd name="connsiteY6" fmla="*/ 1303020 h 2606040"/>
                <a:gd name="connsiteX7" fmla="*/ 1303020 w 2606040"/>
                <a:gd name="connsiteY7" fmla="*/ 205740 h 2606040"/>
                <a:gd name="connsiteX8" fmla="*/ 1861947 w 2606040"/>
                <a:gd name="connsiteY8" fmla="*/ 360045 h 2606040"/>
                <a:gd name="connsiteX9" fmla="*/ 1855089 w 2606040"/>
                <a:gd name="connsiteY9" fmla="*/ 291465 h 2606040"/>
                <a:gd name="connsiteX10" fmla="*/ 1844802 w 2606040"/>
                <a:gd name="connsiteY10" fmla="*/ 222885 h 2606040"/>
                <a:gd name="connsiteX11" fmla="*/ 1892808 w 2606040"/>
                <a:gd name="connsiteY11" fmla="*/ 174879 h 2606040"/>
                <a:gd name="connsiteX12" fmla="*/ 1916811 w 2606040"/>
                <a:gd name="connsiteY12" fmla="*/ 150876 h 2606040"/>
                <a:gd name="connsiteX13" fmla="*/ 1303020 w 2606040"/>
                <a:gd name="connsiteY13" fmla="*/ 0 h 2606040"/>
                <a:gd name="connsiteX14" fmla="*/ 0 w 2606040"/>
                <a:gd name="connsiteY14" fmla="*/ 1303020 h 2606040"/>
                <a:gd name="connsiteX15" fmla="*/ 1303020 w 2606040"/>
                <a:gd name="connsiteY15" fmla="*/ 2606040 h 2606040"/>
                <a:gd name="connsiteX16" fmla="*/ 2606040 w 2606040"/>
                <a:gd name="connsiteY16" fmla="*/ 1303020 h 2606040"/>
                <a:gd name="connsiteX17" fmla="*/ 2451735 w 2606040"/>
                <a:gd name="connsiteY17" fmla="*/ 692658 h 2606040"/>
                <a:gd name="connsiteX18" fmla="*/ 2427732 w 2606040"/>
                <a:gd name="connsiteY18" fmla="*/ 713232 h 26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6040" h="2606040">
                  <a:moveTo>
                    <a:pt x="2427732" y="713232"/>
                  </a:moveTo>
                  <a:lnTo>
                    <a:pt x="2383155" y="761238"/>
                  </a:lnTo>
                  <a:lnTo>
                    <a:pt x="2318004" y="754380"/>
                  </a:lnTo>
                  <a:lnTo>
                    <a:pt x="2245995" y="744093"/>
                  </a:lnTo>
                  <a:cubicBezTo>
                    <a:pt x="2342007" y="908685"/>
                    <a:pt x="2400300" y="1097280"/>
                    <a:pt x="2400300" y="1303020"/>
                  </a:cubicBezTo>
                  <a:cubicBezTo>
                    <a:pt x="2400300" y="1906524"/>
                    <a:pt x="1906524" y="2400300"/>
                    <a:pt x="1303020" y="2400300"/>
                  </a:cubicBezTo>
                  <a:cubicBezTo>
                    <a:pt x="699516" y="2400300"/>
                    <a:pt x="205740" y="1906524"/>
                    <a:pt x="205740" y="1303020"/>
                  </a:cubicBezTo>
                  <a:cubicBezTo>
                    <a:pt x="205740" y="699516"/>
                    <a:pt x="699516" y="205740"/>
                    <a:pt x="1303020" y="205740"/>
                  </a:cubicBezTo>
                  <a:cubicBezTo>
                    <a:pt x="1505331" y="205740"/>
                    <a:pt x="1697355" y="260604"/>
                    <a:pt x="1861947" y="360045"/>
                  </a:cubicBezTo>
                  <a:lnTo>
                    <a:pt x="1855089" y="291465"/>
                  </a:lnTo>
                  <a:lnTo>
                    <a:pt x="1844802" y="222885"/>
                  </a:lnTo>
                  <a:lnTo>
                    <a:pt x="1892808" y="174879"/>
                  </a:lnTo>
                  <a:lnTo>
                    <a:pt x="1916811" y="150876"/>
                  </a:lnTo>
                  <a:cubicBezTo>
                    <a:pt x="1731645" y="54864"/>
                    <a:pt x="1525905" y="0"/>
                    <a:pt x="1303020" y="0"/>
                  </a:cubicBezTo>
                  <a:cubicBezTo>
                    <a:pt x="582930" y="0"/>
                    <a:pt x="0" y="582930"/>
                    <a:pt x="0" y="1303020"/>
                  </a:cubicBezTo>
                  <a:cubicBezTo>
                    <a:pt x="0" y="2023110"/>
                    <a:pt x="582930" y="2606040"/>
                    <a:pt x="1303020" y="2606040"/>
                  </a:cubicBezTo>
                  <a:cubicBezTo>
                    <a:pt x="2023110" y="2606040"/>
                    <a:pt x="2606040" y="2023110"/>
                    <a:pt x="2606040" y="1303020"/>
                  </a:cubicBezTo>
                  <a:cubicBezTo>
                    <a:pt x="2606040" y="1080135"/>
                    <a:pt x="2551176" y="874395"/>
                    <a:pt x="2451735" y="692658"/>
                  </a:cubicBezTo>
                  <a:lnTo>
                    <a:pt x="2427732" y="713232"/>
                  </a:lnTo>
                  <a:close/>
                </a:path>
              </a:pathLst>
            </a:custGeom>
            <a:grpFill/>
            <a:ln w="29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Marianne"/>
                <a:ea typeface="+mn-ea"/>
                <a:cs typeface="+mn-cs"/>
              </a:endParaRPr>
            </a:p>
          </p:txBody>
        </p:sp>
        <p:sp>
          <p:nvSpPr>
            <p:cNvPr id="32" name="Forme libre : forme 56">
              <a:extLst>
                <a:ext uri="{FF2B5EF4-FFF2-40B4-BE49-F238E27FC236}">
                  <a16:creationId xmlns:a16="http://schemas.microsoft.com/office/drawing/2014/main" id="{FBE78AE4-8DF4-0350-3F09-936A5F9FB01B}"/>
                </a:ext>
              </a:extLst>
            </p:cNvPr>
            <p:cNvSpPr/>
            <p:nvPr/>
          </p:nvSpPr>
          <p:spPr>
            <a:xfrm rot="16200000">
              <a:off x="1950554" y="2657475"/>
              <a:ext cx="1645920" cy="1645920"/>
            </a:xfrm>
            <a:custGeom>
              <a:avLst/>
              <a:gdLst>
                <a:gd name="connsiteX0" fmla="*/ 1395603 w 1645920"/>
                <a:gd name="connsiteY0" fmla="*/ 589788 h 1645920"/>
                <a:gd name="connsiteX1" fmla="*/ 1440180 w 1645920"/>
                <a:gd name="connsiteY1" fmla="*/ 822960 h 1645920"/>
                <a:gd name="connsiteX2" fmla="*/ 822960 w 1645920"/>
                <a:gd name="connsiteY2" fmla="*/ 1440180 h 1645920"/>
                <a:gd name="connsiteX3" fmla="*/ 205740 w 1645920"/>
                <a:gd name="connsiteY3" fmla="*/ 822960 h 1645920"/>
                <a:gd name="connsiteX4" fmla="*/ 822960 w 1645920"/>
                <a:gd name="connsiteY4" fmla="*/ 205740 h 1645920"/>
                <a:gd name="connsiteX5" fmla="*/ 1056132 w 1645920"/>
                <a:gd name="connsiteY5" fmla="*/ 250317 h 1645920"/>
                <a:gd name="connsiteX6" fmla="*/ 1210437 w 1645920"/>
                <a:gd name="connsiteY6" fmla="*/ 96012 h 1645920"/>
                <a:gd name="connsiteX7" fmla="*/ 822960 w 1645920"/>
                <a:gd name="connsiteY7" fmla="*/ 0 h 1645920"/>
                <a:gd name="connsiteX8" fmla="*/ 0 w 1645920"/>
                <a:gd name="connsiteY8" fmla="*/ 822960 h 1645920"/>
                <a:gd name="connsiteX9" fmla="*/ 822960 w 1645920"/>
                <a:gd name="connsiteY9" fmla="*/ 1645920 h 1645920"/>
                <a:gd name="connsiteX10" fmla="*/ 1645920 w 1645920"/>
                <a:gd name="connsiteY10" fmla="*/ 822960 h 1645920"/>
                <a:gd name="connsiteX11" fmla="*/ 1549908 w 1645920"/>
                <a:gd name="connsiteY11" fmla="*/ 435483 h 1645920"/>
                <a:gd name="connsiteX12" fmla="*/ 1395603 w 1645920"/>
                <a:gd name="connsiteY12" fmla="*/ 589788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1645920">
                  <a:moveTo>
                    <a:pt x="1395603" y="589788"/>
                  </a:moveTo>
                  <a:cubicBezTo>
                    <a:pt x="1426464" y="661797"/>
                    <a:pt x="1440180" y="740664"/>
                    <a:pt x="1440180" y="822960"/>
                  </a:cubicBezTo>
                  <a:cubicBezTo>
                    <a:pt x="1440180" y="1162431"/>
                    <a:pt x="1162431" y="1440180"/>
                    <a:pt x="822960" y="1440180"/>
                  </a:cubicBezTo>
                  <a:cubicBezTo>
                    <a:pt x="483489" y="1440180"/>
                    <a:pt x="205740" y="1162431"/>
                    <a:pt x="205740" y="822960"/>
                  </a:cubicBezTo>
                  <a:cubicBezTo>
                    <a:pt x="205740" y="483489"/>
                    <a:pt x="483489" y="205740"/>
                    <a:pt x="822960" y="205740"/>
                  </a:cubicBezTo>
                  <a:cubicBezTo>
                    <a:pt x="905256" y="205740"/>
                    <a:pt x="984123" y="222885"/>
                    <a:pt x="1056132" y="250317"/>
                  </a:cubicBezTo>
                  <a:lnTo>
                    <a:pt x="1210437" y="96012"/>
                  </a:lnTo>
                  <a:cubicBezTo>
                    <a:pt x="1093851" y="34290"/>
                    <a:pt x="963549" y="0"/>
                    <a:pt x="822960" y="0"/>
                  </a:cubicBezTo>
                  <a:cubicBezTo>
                    <a:pt x="370332" y="0"/>
                    <a:pt x="0" y="370332"/>
                    <a:pt x="0" y="822960"/>
                  </a:cubicBezTo>
                  <a:cubicBezTo>
                    <a:pt x="0" y="1275588"/>
                    <a:pt x="370332" y="1645920"/>
                    <a:pt x="822960" y="1645920"/>
                  </a:cubicBezTo>
                  <a:cubicBezTo>
                    <a:pt x="1275588" y="1645920"/>
                    <a:pt x="1645920" y="1275588"/>
                    <a:pt x="1645920" y="822960"/>
                  </a:cubicBezTo>
                  <a:cubicBezTo>
                    <a:pt x="1645920" y="682371"/>
                    <a:pt x="1611630" y="552069"/>
                    <a:pt x="1549908" y="435483"/>
                  </a:cubicBezTo>
                  <a:lnTo>
                    <a:pt x="1395603" y="589788"/>
                  </a:lnTo>
                  <a:close/>
                </a:path>
              </a:pathLst>
            </a:custGeom>
            <a:grpFill/>
            <a:ln w="29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Marianne"/>
                <a:ea typeface="+mn-ea"/>
                <a:cs typeface="+mn-cs"/>
              </a:endParaRPr>
            </a:p>
          </p:txBody>
        </p:sp>
      </p:grpSp>
      <p:sp>
        <p:nvSpPr>
          <p:cNvPr id="33" name="Rectangle: Rounded Corners 33">
            <a:extLst>
              <a:ext uri="{FF2B5EF4-FFF2-40B4-BE49-F238E27FC236}">
                <a16:creationId xmlns:a16="http://schemas.microsoft.com/office/drawing/2014/main" id="{0DD03D52-1553-23CB-A305-E6354A1F63CB}"/>
              </a:ext>
            </a:extLst>
          </p:cNvPr>
          <p:cNvSpPr/>
          <p:nvPr/>
        </p:nvSpPr>
        <p:spPr>
          <a:xfrm>
            <a:off x="8156907" y="2456117"/>
            <a:ext cx="3539793" cy="3410394"/>
          </a:xfrm>
          <a:prstGeom prst="roundRect">
            <a:avLst>
              <a:gd name="adj" fmla="val 7034"/>
            </a:avLst>
          </a:prstGeom>
          <a:solidFill>
            <a:srgbClr val="80C5A3">
              <a:lumMod val="60000"/>
              <a:lumOff val="40000"/>
            </a:srgbClr>
          </a:solidFill>
          <a:ln w="12700" cap="flat" cmpd="sng" algn="ctr">
            <a:noFill/>
            <a:prstDash val="solid"/>
            <a:miter lim="800000"/>
          </a:ln>
          <a:effectLst/>
        </p:spPr>
        <p:txBody>
          <a:bodyPr lIns="0" r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chemeClr val="accent1">
                    <a:lumMod val="90000"/>
                    <a:lumOff val="10000"/>
                  </a:schemeClr>
                </a:solidFill>
                <a:effectLst/>
                <a:uLnTx/>
                <a:uFillTx/>
                <a:latin typeface="Marianne"/>
                <a:ea typeface="+mn-ea"/>
                <a:cs typeface="+mn-cs"/>
              </a:rPr>
              <a:t>… et une transition accompagnée</a:t>
            </a:r>
            <a:endParaRPr kumimoji="0" lang="en-GB" sz="1600" b="1" i="0" u="none" strike="noStrike" kern="0" cap="none" spc="0" normalizeH="0" baseline="0" noProof="0">
              <a:ln>
                <a:noFill/>
              </a:ln>
              <a:solidFill>
                <a:schemeClr val="accent1">
                  <a:lumMod val="90000"/>
                  <a:lumOff val="10000"/>
                </a:schemeClr>
              </a:solidFill>
              <a:effectLst/>
              <a:uLnTx/>
              <a:uFillTx/>
              <a:latin typeface="Marianne"/>
              <a:ea typeface="+mn-ea"/>
              <a:cs typeface="+mn-cs"/>
            </a:endParaRPr>
          </a:p>
        </p:txBody>
      </p:sp>
      <p:sp>
        <p:nvSpPr>
          <p:cNvPr id="34" name="Rectangle: Rounded Corners 34">
            <a:extLst>
              <a:ext uri="{FF2B5EF4-FFF2-40B4-BE49-F238E27FC236}">
                <a16:creationId xmlns:a16="http://schemas.microsoft.com/office/drawing/2014/main" id="{BAE53929-6EB7-13B9-6F46-028A3EDFE102}"/>
              </a:ext>
            </a:extLst>
          </p:cNvPr>
          <p:cNvSpPr/>
          <p:nvPr/>
        </p:nvSpPr>
        <p:spPr>
          <a:xfrm>
            <a:off x="8156907" y="2955848"/>
            <a:ext cx="3539793" cy="2469792"/>
          </a:xfrm>
          <a:prstGeom prst="roundRect">
            <a:avLst>
              <a:gd name="adj" fmla="val 7034"/>
            </a:avLst>
          </a:prstGeom>
          <a:solidFill>
            <a:schemeClr val="bg1">
              <a:lumMod val="95000"/>
            </a:schemeClr>
          </a:solidFill>
          <a:ln w="12700" cap="flat" cmpd="sng" algn="ctr">
            <a:noFill/>
            <a:prstDash val="solid"/>
            <a:miter lim="800000"/>
          </a:ln>
          <a:effectLst/>
        </p:spPr>
        <p:txBody>
          <a:bodyPr rtlCol="0" anchor="ctr"/>
          <a:lstStyle/>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fr-FR" sz="1400" b="1" i="0" u="none" strike="noStrike" kern="0" cap="none" spc="0" normalizeH="0" baseline="0" noProof="0">
                <a:ln>
                  <a:noFill/>
                </a:ln>
                <a:solidFill>
                  <a:schemeClr val="accent1">
                    <a:lumMod val="90000"/>
                    <a:lumOff val="10000"/>
                  </a:schemeClr>
                </a:solidFill>
                <a:effectLst/>
                <a:uLnTx/>
                <a:uFillTx/>
                <a:latin typeface="Marianne"/>
                <a:ea typeface="+mn-ea"/>
                <a:cs typeface="+mn-cs"/>
              </a:rPr>
              <a:t>Plan d’accompagnement structuré </a:t>
            </a:r>
            <a:r>
              <a:rPr kumimoji="0" lang="fr-FR" sz="1400" b="0" i="0" u="none" strike="noStrike" kern="0" cap="none" spc="0" normalizeH="0" baseline="0" noProof="0">
                <a:ln>
                  <a:noFill/>
                </a:ln>
                <a:solidFill>
                  <a:schemeClr val="accent1">
                    <a:lumMod val="90000"/>
                    <a:lumOff val="10000"/>
                  </a:schemeClr>
                </a:solidFill>
                <a:effectLst/>
                <a:uLnTx/>
                <a:uFillTx/>
                <a:latin typeface="Marianne"/>
                <a:ea typeface="+mn-ea"/>
                <a:cs typeface="+mn-cs"/>
              </a:rPr>
              <a:t>: </a:t>
            </a:r>
            <a:r>
              <a:rPr kumimoji="0" lang="fr-FR" sz="1400" b="0" i="0" u="none" strike="noStrike" kern="0" cap="none" spc="0" normalizeH="0" baseline="0" noProof="0">
                <a:ln>
                  <a:noFill/>
                </a:ln>
                <a:effectLst/>
                <a:uLnTx/>
                <a:uFillTx/>
                <a:latin typeface="Marianne"/>
                <a:ea typeface="+mn-ea"/>
                <a:cs typeface="+mn-cs"/>
              </a:rPr>
              <a:t>sessions de formation, boîte à outils, livret d’accompagnement, outil de suivi</a:t>
            </a: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fr-FR" sz="1400" b="1" i="0" u="none" strike="noStrike" kern="0" cap="none" spc="0" normalizeH="0" baseline="0" noProof="0">
                <a:ln>
                  <a:noFill/>
                </a:ln>
                <a:solidFill>
                  <a:schemeClr val="accent1">
                    <a:lumMod val="90000"/>
                    <a:lumOff val="10000"/>
                  </a:schemeClr>
                </a:solidFill>
                <a:effectLst/>
                <a:uLnTx/>
                <a:uFillTx/>
                <a:latin typeface="Marianne"/>
                <a:ea typeface="+mn-ea"/>
                <a:cs typeface="+mn-cs"/>
              </a:rPr>
              <a:t>Suivi après déploiement :</a:t>
            </a:r>
            <a:r>
              <a:rPr kumimoji="0" lang="fr-FR" sz="1400" b="0" i="0" u="none" strike="noStrike" kern="0" cap="none" spc="0" normalizeH="0" baseline="0" noProof="0">
                <a:ln>
                  <a:noFill/>
                </a:ln>
                <a:solidFill>
                  <a:schemeClr val="accent1">
                    <a:lumMod val="90000"/>
                    <a:lumOff val="10000"/>
                  </a:schemeClr>
                </a:solidFill>
                <a:effectLst/>
                <a:uLnTx/>
                <a:uFillTx/>
                <a:latin typeface="Marianne"/>
                <a:ea typeface="+mn-ea"/>
                <a:cs typeface="+mn-cs"/>
              </a:rPr>
              <a:t> </a:t>
            </a:r>
            <a:r>
              <a:rPr kumimoji="0" lang="fr-FR" sz="1400" b="0" i="0" u="none" strike="noStrike" kern="0" cap="none" spc="0" normalizeH="0" baseline="0" noProof="0">
                <a:ln>
                  <a:noFill/>
                </a:ln>
                <a:effectLst/>
                <a:uLnTx/>
                <a:uFillTx/>
                <a:latin typeface="Marianne"/>
                <a:ea typeface="+mn-ea"/>
                <a:cs typeface="+mn-cs"/>
              </a:rPr>
              <a:t>sessions de suivi, FAQ, points réguliers pour ajuster l’organisation</a:t>
            </a:r>
            <a:endParaRPr kumimoji="0" lang="en-GB" sz="1400" b="0" i="0" u="none" strike="noStrike" kern="0" cap="none" spc="0" normalizeH="0" baseline="0" noProof="0">
              <a:ln>
                <a:noFill/>
              </a:ln>
              <a:effectLst/>
              <a:uLnTx/>
              <a:uFillTx/>
              <a:latin typeface="Marianne"/>
              <a:ea typeface="+mn-ea"/>
              <a:cs typeface="+mn-cs"/>
            </a:endParaRPr>
          </a:p>
        </p:txBody>
      </p:sp>
    </p:spTree>
    <p:extLst>
      <p:ext uri="{BB962C8B-B14F-4D97-AF65-F5344CB8AC3E}">
        <p14:creationId xmlns:p14="http://schemas.microsoft.com/office/powerpoint/2010/main" val="861175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0A5AFAB-9BE5-0F3D-4604-29E280A384A6}"/>
              </a:ext>
            </a:extLst>
          </p:cNvPr>
          <p:cNvSpPr>
            <a:spLocks noGrp="1"/>
          </p:cNvSpPr>
          <p:nvPr>
            <p:ph type="title"/>
          </p:nvPr>
        </p:nvSpPr>
        <p:spPr/>
        <p:txBody>
          <a:bodyPr/>
          <a:lstStyle/>
          <a:p>
            <a:r>
              <a:rPr lang="fr-FR" sz="2000"/>
              <a:t>Nous avons décidé de hiérarchiser les sollicitations en deux niveaux, en fonction de la complexité des demandes</a:t>
            </a:r>
          </a:p>
        </p:txBody>
      </p:sp>
      <p:sp>
        <p:nvSpPr>
          <p:cNvPr id="15" name="ZoneTexte 27">
            <a:extLst>
              <a:ext uri="{FF2B5EF4-FFF2-40B4-BE49-F238E27FC236}">
                <a16:creationId xmlns:a16="http://schemas.microsoft.com/office/drawing/2014/main" id="{1CF591FB-3656-14FB-8C41-F965F58DB14E}"/>
              </a:ext>
            </a:extLst>
          </p:cNvPr>
          <p:cNvSpPr txBox="1"/>
          <p:nvPr/>
        </p:nvSpPr>
        <p:spPr>
          <a:xfrm>
            <a:off x="6395406" y="2226740"/>
            <a:ext cx="5042971" cy="2201876"/>
          </a:xfrm>
          <a:prstGeom prst="rect">
            <a:avLst/>
          </a:prstGeom>
          <a:noFill/>
          <a:ln w="28575">
            <a:solidFill>
              <a:schemeClr val="tx2"/>
            </a:solidFill>
            <a:prstDash val="sysDash"/>
          </a:ln>
        </p:spPr>
        <p:txBody>
          <a:bodyPr wrap="square" rtlCol="0" anchor="ctr">
            <a:noAutofit/>
          </a:bodyPr>
          <a:lstStyle/>
          <a:p>
            <a:pPr algn="ctr">
              <a:defRPr/>
            </a:pPr>
            <a:r>
              <a:rPr lang="fr-FR" sz="1600">
                <a:latin typeface="Marianne" panose="02000000000000000000"/>
              </a:rPr>
              <a:t>Les sollicitations de niveau 2 concernent des </a:t>
            </a:r>
            <a:r>
              <a:rPr lang="fr-FR" sz="1600" b="1">
                <a:latin typeface="Marianne" panose="02000000000000000000"/>
              </a:rPr>
              <a:t>sujets plus techniques, la mise en place de d’évolution, la gestion des données, la communication </a:t>
            </a:r>
            <a:r>
              <a:rPr lang="fr-FR" sz="1600">
                <a:latin typeface="Marianne" panose="02000000000000000000"/>
              </a:rPr>
              <a:t>qui nécessitent une action spécifique, souvent via la création d’un ticket et donc l’</a:t>
            </a:r>
            <a:r>
              <a:rPr lang="fr-FR" sz="1600" b="1">
                <a:latin typeface="Marianne" panose="02000000000000000000"/>
              </a:rPr>
              <a:t>intervention de l’équipe nationale</a:t>
            </a:r>
            <a:endParaRPr kumimoji="0" lang="fr-FR" sz="1100" b="1" i="0" u="none" strike="noStrike" kern="1200" cap="none" spc="0" normalizeH="0" baseline="0" noProof="0">
              <a:ln>
                <a:noFill/>
              </a:ln>
              <a:effectLst/>
              <a:uLnTx/>
              <a:uFillTx/>
              <a:latin typeface="Marianne"/>
              <a:ea typeface="+mn-ea"/>
              <a:cs typeface="+mn-cs"/>
            </a:endParaRPr>
          </a:p>
        </p:txBody>
      </p:sp>
      <p:sp>
        <p:nvSpPr>
          <p:cNvPr id="14" name="Rectangle 13">
            <a:extLst>
              <a:ext uri="{FF2B5EF4-FFF2-40B4-BE49-F238E27FC236}">
                <a16:creationId xmlns:a16="http://schemas.microsoft.com/office/drawing/2014/main" id="{D3B23B0C-3F17-F553-D18D-B621EAC9FC47}"/>
              </a:ext>
            </a:extLst>
          </p:cNvPr>
          <p:cNvSpPr/>
          <p:nvPr/>
        </p:nvSpPr>
        <p:spPr>
          <a:xfrm>
            <a:off x="753622" y="2226740"/>
            <a:ext cx="5042973" cy="2201876"/>
          </a:xfrm>
          <a:prstGeom prst="rect">
            <a:avLst/>
          </a:prstGeom>
          <a:no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solidFill>
                  <a:schemeClr val="tx1"/>
                </a:solidFill>
                <a:latin typeface="Marianne" panose="02000000000000000000"/>
              </a:rPr>
              <a:t>Les sollicitations de niveau 1 regroupent les </a:t>
            </a:r>
            <a:r>
              <a:rPr lang="fr-FR" sz="1600" b="1">
                <a:solidFill>
                  <a:schemeClr val="tx1"/>
                </a:solidFill>
                <a:latin typeface="Marianne" panose="02000000000000000000"/>
              </a:rPr>
              <a:t>sujets peu techniques et peuvent être traités localement par un opérateur SI SIAO formé. </a:t>
            </a:r>
            <a:r>
              <a:rPr lang="fr-FR" sz="1600">
                <a:solidFill>
                  <a:schemeClr val="tx1"/>
                </a:solidFill>
                <a:latin typeface="Marianne" panose="02000000000000000000"/>
              </a:rPr>
              <a:t>Elles concernent essentiellement des questions de fonctionnalités et d’accès au SI SIAO</a:t>
            </a:r>
            <a:endParaRPr lang="en-GB">
              <a:solidFill>
                <a:schemeClr val="tx1"/>
              </a:solidFill>
              <a:latin typeface="Marianne" panose="02000000000000000000"/>
            </a:endParaRPr>
          </a:p>
        </p:txBody>
      </p:sp>
      <p:sp>
        <p:nvSpPr>
          <p:cNvPr id="16" name="TextBox 15">
            <a:extLst>
              <a:ext uri="{FF2B5EF4-FFF2-40B4-BE49-F238E27FC236}">
                <a16:creationId xmlns:a16="http://schemas.microsoft.com/office/drawing/2014/main" id="{293BF752-ED6F-8AB2-3478-E368A5610C1A}"/>
              </a:ext>
            </a:extLst>
          </p:cNvPr>
          <p:cNvSpPr txBox="1"/>
          <p:nvPr/>
        </p:nvSpPr>
        <p:spPr>
          <a:xfrm>
            <a:off x="1731445" y="2026684"/>
            <a:ext cx="3087329" cy="400110"/>
          </a:xfrm>
          <a:prstGeom prst="rect">
            <a:avLst/>
          </a:prstGeom>
          <a:noFill/>
          <a:ln>
            <a:noFill/>
          </a:ln>
        </p:spPr>
        <p:txBody>
          <a:bodyPr wrap="square">
            <a:spAutoFit/>
          </a:bodyPr>
          <a:lstStyle/>
          <a:p>
            <a:pPr algn="ctr" defTabSz="914377"/>
            <a:r>
              <a:rPr lang="fr-FR" sz="2000" b="1">
                <a:solidFill>
                  <a:schemeClr val="tx2"/>
                </a:solidFill>
                <a:highlight>
                  <a:srgbClr val="FFFFFF"/>
                </a:highlight>
                <a:latin typeface="Marianne" panose="02000000000000000000"/>
              </a:rPr>
              <a:t>NIVEAU 1</a:t>
            </a:r>
          </a:p>
        </p:txBody>
      </p:sp>
      <p:sp>
        <p:nvSpPr>
          <p:cNvPr id="17" name="TextBox 16">
            <a:extLst>
              <a:ext uri="{FF2B5EF4-FFF2-40B4-BE49-F238E27FC236}">
                <a16:creationId xmlns:a16="http://schemas.microsoft.com/office/drawing/2014/main" id="{C7E50126-2A09-ACB6-4EF6-8304067DD024}"/>
              </a:ext>
            </a:extLst>
          </p:cNvPr>
          <p:cNvSpPr txBox="1"/>
          <p:nvPr/>
        </p:nvSpPr>
        <p:spPr>
          <a:xfrm>
            <a:off x="7373228" y="2035911"/>
            <a:ext cx="3087329" cy="400110"/>
          </a:xfrm>
          <a:prstGeom prst="rect">
            <a:avLst/>
          </a:prstGeom>
          <a:noFill/>
          <a:ln>
            <a:noFill/>
          </a:ln>
        </p:spPr>
        <p:txBody>
          <a:bodyPr wrap="square">
            <a:spAutoFit/>
          </a:bodyPr>
          <a:lstStyle/>
          <a:p>
            <a:pPr algn="ctr" defTabSz="914377"/>
            <a:r>
              <a:rPr lang="fr-FR" sz="2000" b="1">
                <a:solidFill>
                  <a:schemeClr val="tx2"/>
                </a:solidFill>
                <a:highlight>
                  <a:srgbClr val="FFFFFF"/>
                </a:highlight>
                <a:latin typeface="Marianne" panose="02000000000000000000"/>
              </a:rPr>
              <a:t>NIVEAU 2</a:t>
            </a:r>
          </a:p>
        </p:txBody>
      </p:sp>
      <p:sp>
        <p:nvSpPr>
          <p:cNvPr id="28" name="ZoneTexte 27">
            <a:extLst>
              <a:ext uri="{FF2B5EF4-FFF2-40B4-BE49-F238E27FC236}">
                <a16:creationId xmlns:a16="http://schemas.microsoft.com/office/drawing/2014/main" id="{A10E107D-9685-9588-F96D-1E366CF146FD}"/>
              </a:ext>
            </a:extLst>
          </p:cNvPr>
          <p:cNvSpPr txBox="1"/>
          <p:nvPr/>
        </p:nvSpPr>
        <p:spPr>
          <a:xfrm>
            <a:off x="11009491" y="-30927"/>
            <a:ext cx="1047635" cy="338554"/>
          </a:xfrm>
          <a:prstGeom prst="rect">
            <a:avLst/>
          </a:prstGeom>
          <a:noFill/>
        </p:spPr>
        <p:txBody>
          <a:bodyPr wrap="square" rtlCol="0">
            <a:spAutoFit/>
          </a:bodyPr>
          <a:lstStyle/>
          <a:p>
            <a:pPr algn="ctr"/>
            <a:r>
              <a:rPr lang="fr-FR" sz="800">
                <a:solidFill>
                  <a:schemeClr val="bg1"/>
                </a:solidFill>
                <a:latin typeface="Marianne" panose="02000000000000000000"/>
              </a:rPr>
              <a:t>Prochaines étapes</a:t>
            </a:r>
          </a:p>
        </p:txBody>
      </p:sp>
      <p:sp>
        <p:nvSpPr>
          <p:cNvPr id="31" name="Flèche : chevron 30">
            <a:extLst>
              <a:ext uri="{FF2B5EF4-FFF2-40B4-BE49-F238E27FC236}">
                <a16:creationId xmlns:a16="http://schemas.microsoft.com/office/drawing/2014/main" id="{D3FA6D11-A4A3-2EB2-02D6-9FD483125D41}"/>
              </a:ext>
            </a:extLst>
          </p:cNvPr>
          <p:cNvSpPr/>
          <p:nvPr/>
        </p:nvSpPr>
        <p:spPr>
          <a:xfrm>
            <a:off x="105764" y="5639175"/>
            <a:ext cx="182880" cy="58979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latin typeface="Marianne" panose="02000000000000000000"/>
            </a:endParaRPr>
          </a:p>
        </p:txBody>
      </p:sp>
      <p:sp>
        <p:nvSpPr>
          <p:cNvPr id="32" name="Flèche : chevron 31">
            <a:extLst>
              <a:ext uri="{FF2B5EF4-FFF2-40B4-BE49-F238E27FC236}">
                <a16:creationId xmlns:a16="http://schemas.microsoft.com/office/drawing/2014/main" id="{781E4D3E-FF80-FCDC-44F8-2720B1576C54}"/>
              </a:ext>
            </a:extLst>
          </p:cNvPr>
          <p:cNvSpPr/>
          <p:nvPr/>
        </p:nvSpPr>
        <p:spPr>
          <a:xfrm>
            <a:off x="235304" y="5639175"/>
            <a:ext cx="182880" cy="58979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latin typeface="Marianne" panose="02000000000000000000"/>
            </a:endParaRPr>
          </a:p>
        </p:txBody>
      </p:sp>
    </p:spTree>
    <p:extLst>
      <p:ext uri="{BB962C8B-B14F-4D97-AF65-F5344CB8AC3E}">
        <p14:creationId xmlns:p14="http://schemas.microsoft.com/office/powerpoint/2010/main" val="139786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30773-FB53-5A67-AE7C-E91B47FF371E}"/>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7EC5016B-FECE-4A0F-FFE6-A66C935264D8}"/>
              </a:ext>
            </a:extLst>
          </p:cNvPr>
          <p:cNvSpPr>
            <a:spLocks noGrp="1"/>
          </p:cNvSpPr>
          <p:nvPr>
            <p:ph type="title"/>
          </p:nvPr>
        </p:nvSpPr>
        <p:spPr/>
        <p:txBody>
          <a:bodyPr/>
          <a:lstStyle/>
          <a:p>
            <a:r>
              <a:rPr lang="fr-FR" sz="2000">
                <a:latin typeface="Marianne" panose="02000000000000000000" pitchFamily="50" charset="0"/>
                <a:cs typeface="Arial" panose="020B0604020202020204" pitchFamily="34" charset="0"/>
              </a:rPr>
              <a:t>Cette nouvelle nomenclature a pour objectif de simplifier le traitement des sollicitations tant de niveau 1 que de niveau 2</a:t>
            </a:r>
            <a:endParaRPr lang="fr-FR" sz="2000"/>
          </a:p>
        </p:txBody>
      </p:sp>
      <p:sp>
        <p:nvSpPr>
          <p:cNvPr id="54" name="Rectangle 53">
            <a:extLst>
              <a:ext uri="{FF2B5EF4-FFF2-40B4-BE49-F238E27FC236}">
                <a16:creationId xmlns:a16="http://schemas.microsoft.com/office/drawing/2014/main" id="{8A44692C-4A09-DF40-8820-15107A2EAA0A}"/>
              </a:ext>
            </a:extLst>
          </p:cNvPr>
          <p:cNvSpPr/>
          <p:nvPr/>
        </p:nvSpPr>
        <p:spPr>
          <a:xfrm>
            <a:off x="5487989" y="1381628"/>
            <a:ext cx="6335344" cy="4355028"/>
          </a:xfrm>
          <a:prstGeom prst="rect">
            <a:avLst/>
          </a:prstGeom>
          <a:solidFill>
            <a:srgbClr val="FFFFFF"/>
          </a:solidFill>
          <a:ln w="9525" cap="flat" cmpd="sng" algn="ctr">
            <a:solidFill>
              <a:schemeClr val="tx2"/>
            </a:solidFill>
            <a:prstDash val="dash"/>
          </a:ln>
          <a:effectLst/>
        </p:spPr>
        <p:txBody>
          <a:bodyPr lIns="216000" tIns="108000" rIns="288000" bIns="60960" anchor="t"/>
          <a:lstStyle/>
          <a:p>
            <a:pPr marL="552450" indent="-285750">
              <a:spcBef>
                <a:spcPts val="1800"/>
              </a:spcBef>
              <a:spcAft>
                <a:spcPts val="600"/>
              </a:spcAft>
              <a:buFont typeface="Wingdings" panose="05000000000000000000" pitchFamily="2" charset="2"/>
              <a:buChar char="§"/>
            </a:pPr>
            <a:endParaRPr lang="fr-FR" sz="1400" b="1" kern="0">
              <a:cs typeface="Arial"/>
            </a:endParaRPr>
          </a:p>
        </p:txBody>
      </p:sp>
      <p:sp>
        <p:nvSpPr>
          <p:cNvPr id="63" name="Rectangle 62">
            <a:extLst>
              <a:ext uri="{FF2B5EF4-FFF2-40B4-BE49-F238E27FC236}">
                <a16:creationId xmlns:a16="http://schemas.microsoft.com/office/drawing/2014/main" id="{290CC694-E4E5-A02F-A5BD-20F94451409F}"/>
              </a:ext>
            </a:extLst>
          </p:cNvPr>
          <p:cNvSpPr/>
          <p:nvPr/>
        </p:nvSpPr>
        <p:spPr>
          <a:xfrm>
            <a:off x="825869" y="1381628"/>
            <a:ext cx="4423011" cy="4355028"/>
          </a:xfrm>
          <a:prstGeom prst="rect">
            <a:avLst/>
          </a:prstGeom>
          <a:solidFill>
            <a:srgbClr val="FFFFFF"/>
          </a:solidFill>
          <a:ln w="9525" cap="flat" cmpd="sng" algn="ctr">
            <a:solidFill>
              <a:schemeClr val="tx2"/>
            </a:solidFill>
            <a:prstDash val="dash"/>
          </a:ln>
          <a:effectLst/>
        </p:spPr>
        <p:txBody>
          <a:bodyPr lIns="216000" tIns="108000" rIns="288000" bIns="60960" anchor="t"/>
          <a:lstStyle/>
          <a:p>
            <a:pPr marL="0" marR="0" lvl="1" indent="0" algn="ctr" defTabSz="809605" eaLnBrk="1" fontAlgn="auto" latinLnBrk="0" hangingPunct="1">
              <a:lnSpc>
                <a:spcPct val="100000"/>
              </a:lnSpc>
              <a:spcBef>
                <a:spcPts val="0"/>
              </a:spcBef>
              <a:spcAft>
                <a:spcPts val="600"/>
              </a:spcAft>
              <a:buClrTx/>
              <a:buSzTx/>
              <a:buFontTx/>
              <a:buNone/>
              <a:tabLst>
                <a:tab pos="1438239" algn="l"/>
                <a:tab pos="1523962" algn="l"/>
                <a:tab pos="2066874" algn="l"/>
              </a:tabLst>
              <a:defRPr/>
            </a:pPr>
            <a:r>
              <a:rPr kumimoji="0" lang="fr-FR" sz="1600" b="1" i="1" u="none" strike="noStrike" kern="0" cap="none" spc="0" normalizeH="0" baseline="0" noProof="0">
                <a:ln>
                  <a:noFill/>
                </a:ln>
                <a:solidFill>
                  <a:schemeClr val="tx2"/>
                </a:solidFill>
                <a:effectLst/>
                <a:uLnTx/>
                <a:uFillTx/>
              </a:rPr>
              <a:t>Pourquoi router les demandes selon cette nouvelle nomenclature ?</a:t>
            </a:r>
            <a:endParaRPr kumimoji="0" lang="fr-FR" sz="1400" b="1" i="1" u="none" strike="noStrike" kern="0" cap="none" spc="0" normalizeH="0" baseline="0" noProof="0">
              <a:ln>
                <a:noFill/>
              </a:ln>
              <a:solidFill>
                <a:schemeClr val="tx2"/>
              </a:solidFill>
              <a:effectLst/>
              <a:uLnTx/>
              <a:uFillTx/>
              <a:cs typeface="Arial"/>
            </a:endParaRPr>
          </a:p>
          <a:p>
            <a:pPr marL="552450" marR="0" lvl="0" indent="-285750" defTabSz="914400" eaLnBrk="1" fontAlgn="auto" latinLnBrk="0" hangingPunct="1">
              <a:lnSpc>
                <a:spcPct val="100000"/>
              </a:lnSpc>
              <a:spcBef>
                <a:spcPts val="1800"/>
              </a:spcBef>
              <a:spcAft>
                <a:spcPts val="600"/>
              </a:spcAft>
              <a:buClrTx/>
              <a:buSzTx/>
              <a:buFont typeface="Wingdings" panose="05000000000000000000" pitchFamily="2" charset="2"/>
              <a:buChar char="§"/>
              <a:tabLst/>
              <a:defRPr/>
            </a:pPr>
            <a:r>
              <a:rPr kumimoji="0" lang="fr-FR" sz="1400" b="1" i="0" u="none" strike="noStrike" kern="0" cap="none" spc="0" normalizeH="0" baseline="0" noProof="0">
                <a:ln>
                  <a:noFill/>
                </a:ln>
                <a:effectLst/>
                <a:uLnTx/>
                <a:uFillTx/>
                <a:cs typeface="Arial"/>
              </a:rPr>
              <a:t>Structurer le suivi des demandes d’assistance </a:t>
            </a:r>
            <a:r>
              <a:rPr kumimoji="0" lang="fr-FR" sz="1400" b="0" i="0" u="none" strike="noStrike" kern="0" cap="none" spc="0" normalizeH="0" baseline="0" noProof="0">
                <a:ln>
                  <a:noFill/>
                </a:ln>
                <a:effectLst/>
                <a:uLnTx/>
                <a:uFillTx/>
                <a:cs typeface="Arial"/>
              </a:rPr>
              <a:t>de manière homogène sur tout le territoire</a:t>
            </a:r>
          </a:p>
          <a:p>
            <a:pPr marL="552450" marR="0" lvl="0" indent="-285750" defTabSz="914400" eaLnBrk="1" fontAlgn="auto" latinLnBrk="0" hangingPunct="1">
              <a:lnSpc>
                <a:spcPct val="100000"/>
              </a:lnSpc>
              <a:spcBef>
                <a:spcPts val="1800"/>
              </a:spcBef>
              <a:spcAft>
                <a:spcPts val="600"/>
              </a:spcAft>
              <a:buClrTx/>
              <a:buSzTx/>
              <a:buFont typeface="Wingdings" panose="05000000000000000000" pitchFamily="2" charset="2"/>
              <a:buChar char="§"/>
              <a:tabLst/>
              <a:defRPr/>
            </a:pPr>
            <a:r>
              <a:rPr kumimoji="0" lang="fr-FR" sz="1400" b="1" i="0" u="none" strike="noStrike" kern="0" cap="none" spc="0" normalizeH="0" baseline="0" noProof="0">
                <a:ln>
                  <a:noFill/>
                </a:ln>
                <a:effectLst/>
                <a:uLnTx/>
                <a:uFillTx/>
                <a:cs typeface="Arial"/>
              </a:rPr>
              <a:t>Mieux comprendre les besoins utilisateurs </a:t>
            </a:r>
            <a:r>
              <a:rPr kumimoji="0" lang="fr-FR" sz="1400" b="0" i="0" u="none" strike="noStrike" kern="0" cap="none" spc="0" normalizeH="0" baseline="0" noProof="0">
                <a:ln>
                  <a:noFill/>
                </a:ln>
                <a:effectLst/>
                <a:uLnTx/>
                <a:uFillTx/>
                <a:cs typeface="Arial"/>
              </a:rPr>
              <a:t>et prioriser les actions à l’échelle nationale</a:t>
            </a:r>
          </a:p>
          <a:p>
            <a:pPr marL="552450" marR="0" lvl="0" indent="-285750" defTabSz="914400" eaLnBrk="1" fontAlgn="auto" latinLnBrk="0" hangingPunct="1">
              <a:lnSpc>
                <a:spcPct val="100000"/>
              </a:lnSpc>
              <a:spcBef>
                <a:spcPts val="1800"/>
              </a:spcBef>
              <a:spcAft>
                <a:spcPts val="600"/>
              </a:spcAft>
              <a:buClrTx/>
              <a:buSzTx/>
              <a:buFont typeface="Wingdings" panose="05000000000000000000" pitchFamily="2" charset="2"/>
              <a:buChar char="§"/>
              <a:tabLst/>
              <a:defRPr/>
            </a:pPr>
            <a:r>
              <a:rPr kumimoji="0" lang="fr-FR" sz="1400" b="1" i="0" u="none" strike="noStrike" kern="0" cap="none" spc="0" normalizeH="0" baseline="0" noProof="0">
                <a:ln>
                  <a:noFill/>
                </a:ln>
                <a:effectLst/>
                <a:uLnTx/>
                <a:uFillTx/>
                <a:cs typeface="Arial"/>
              </a:rPr>
              <a:t>Fluidifier les escalades </a:t>
            </a:r>
            <a:r>
              <a:rPr kumimoji="0" lang="fr-FR" sz="1400" b="0" i="0" u="none" strike="noStrike" kern="0" cap="none" spc="0" normalizeH="0" baseline="0" noProof="0">
                <a:ln>
                  <a:noFill/>
                </a:ln>
                <a:effectLst/>
                <a:uLnTx/>
                <a:uFillTx/>
                <a:cs typeface="Arial"/>
              </a:rPr>
              <a:t>vers le niveau 2 en apportant un contexte clair</a:t>
            </a:r>
          </a:p>
          <a:p>
            <a:pPr marL="552450" marR="0" lvl="0" indent="-285750" defTabSz="914400" eaLnBrk="1" fontAlgn="auto" latinLnBrk="0" hangingPunct="1">
              <a:lnSpc>
                <a:spcPct val="100000"/>
              </a:lnSpc>
              <a:spcBef>
                <a:spcPts val="1800"/>
              </a:spcBef>
              <a:spcAft>
                <a:spcPts val="600"/>
              </a:spcAft>
              <a:buClrTx/>
              <a:buSzTx/>
              <a:buFont typeface="Wingdings" panose="05000000000000000000" pitchFamily="2" charset="2"/>
              <a:buChar char="§"/>
              <a:tabLst/>
              <a:defRPr/>
            </a:pPr>
            <a:r>
              <a:rPr kumimoji="0" lang="fr-FR" sz="1400" b="1" i="0" u="none" strike="noStrike" kern="0" cap="none" spc="0" normalizeH="0" baseline="0" noProof="0">
                <a:ln>
                  <a:noFill/>
                </a:ln>
                <a:effectLst/>
                <a:uLnTx/>
                <a:uFillTx/>
                <a:cs typeface="Arial"/>
              </a:rPr>
              <a:t>Accélérer les réponses d’assistance </a:t>
            </a:r>
            <a:r>
              <a:rPr kumimoji="0" lang="fr-FR" sz="1400" b="0" i="0" u="none" strike="noStrike" kern="0" cap="none" spc="0" normalizeH="0" baseline="0" noProof="0">
                <a:ln>
                  <a:noFill/>
                </a:ln>
                <a:effectLst/>
                <a:uLnTx/>
                <a:uFillTx/>
                <a:cs typeface="Arial"/>
              </a:rPr>
              <a:t>grâce à une grande précision des informations relatives aux demandes</a:t>
            </a:r>
          </a:p>
        </p:txBody>
      </p:sp>
      <p:sp>
        <p:nvSpPr>
          <p:cNvPr id="65" name="ZoneTexte 11">
            <a:extLst>
              <a:ext uri="{FF2B5EF4-FFF2-40B4-BE49-F238E27FC236}">
                <a16:creationId xmlns:a16="http://schemas.microsoft.com/office/drawing/2014/main" id="{457B567F-C23F-FD88-716A-F9218681FAA3}"/>
              </a:ext>
            </a:extLst>
          </p:cNvPr>
          <p:cNvSpPr txBox="1"/>
          <p:nvPr/>
        </p:nvSpPr>
        <p:spPr>
          <a:xfrm>
            <a:off x="6184119" y="1423383"/>
            <a:ext cx="4943084" cy="338552"/>
          </a:xfrm>
          <a:prstGeom prst="rect">
            <a:avLst/>
          </a:prstGeom>
          <a:noFill/>
        </p:spPr>
        <p:txBody>
          <a:bodyPr wrap="square" lIns="91424" tIns="45719" rIns="91424" bIns="45719" rtlCol="0">
            <a:spAutoFit/>
          </a:bodyPr>
          <a:lstStyle/>
          <a:p>
            <a:pPr marL="0" marR="0" lvl="0" indent="0" algn="ctr" defTabSz="914196" eaLnBrk="1" fontAlgn="auto" latinLnBrk="0" hangingPunct="1">
              <a:lnSpc>
                <a:spcPct val="100000"/>
              </a:lnSpc>
              <a:spcBef>
                <a:spcPts val="0"/>
              </a:spcBef>
              <a:spcAft>
                <a:spcPts val="0"/>
              </a:spcAft>
              <a:buClrTx/>
              <a:buSzTx/>
              <a:buFontTx/>
              <a:buNone/>
              <a:tabLst/>
              <a:defRPr/>
            </a:pPr>
            <a:r>
              <a:rPr lang="fr-FR" sz="1600" b="1" i="1" kern="0">
                <a:solidFill>
                  <a:schemeClr val="tx2"/>
                </a:solidFill>
              </a:rPr>
              <a:t>Une nouvelle nomenclature qui permet : </a:t>
            </a:r>
          </a:p>
        </p:txBody>
      </p:sp>
      <p:sp>
        <p:nvSpPr>
          <p:cNvPr id="5" name="Rectangle : coins arrondis 9">
            <a:extLst>
              <a:ext uri="{FF2B5EF4-FFF2-40B4-BE49-F238E27FC236}">
                <a16:creationId xmlns:a16="http://schemas.microsoft.com/office/drawing/2014/main" id="{E416E116-0479-196A-6559-4AC1FCFF80D6}"/>
              </a:ext>
            </a:extLst>
          </p:cNvPr>
          <p:cNvSpPr/>
          <p:nvPr/>
        </p:nvSpPr>
        <p:spPr>
          <a:xfrm>
            <a:off x="5781593" y="2188500"/>
            <a:ext cx="5748168" cy="1440000"/>
          </a:xfrm>
          <a:prstGeom prst="rect">
            <a:avLst/>
          </a:prstGeom>
          <a:solidFill>
            <a:schemeClr val="accent5">
              <a:lumMod val="40000"/>
              <a:lumOff val="60000"/>
            </a:schemeClr>
          </a:solidFill>
          <a:ln w="12700" cap="flat" cmpd="sng" algn="ctr">
            <a:noFill/>
            <a:prstDash val="solid"/>
            <a:miter lim="800000"/>
          </a:ln>
          <a:effectLst/>
        </p:spPr>
        <p:txBody>
          <a:bodyPr lIns="91424" tIns="45719" rIns="91424" bIns="45719" rtlCol="0" anchor="ctr"/>
          <a:lstStyle/>
          <a:p>
            <a:pPr marL="285750" marR="0" lvl="0" indent="-285750" defTabSz="914196" eaLnBrk="1" fontAlgn="auto" latinLnBrk="0" hangingPunct="1">
              <a:lnSpc>
                <a:spcPct val="100000"/>
              </a:lnSpc>
              <a:spcBef>
                <a:spcPts val="600"/>
              </a:spcBef>
              <a:buClrTx/>
              <a:buSzTx/>
              <a:buFont typeface="Wingdings" panose="05000000000000000000" pitchFamily="2" charset="2"/>
              <a:buChar char="§"/>
              <a:tabLst/>
              <a:defRPr/>
            </a:pPr>
            <a:r>
              <a:rPr kumimoji="0" lang="fr-FR" sz="1400" b="0" i="0" u="none" strike="noStrike" kern="0" cap="none" spc="0" normalizeH="0" baseline="0" noProof="0">
                <a:ln>
                  <a:noFill/>
                </a:ln>
                <a:solidFill>
                  <a:schemeClr val="bg1"/>
                </a:solidFill>
                <a:effectLst/>
                <a:uLnTx/>
                <a:uFillTx/>
                <a:latin typeface="Marianne"/>
                <a:ea typeface="+mn-ea"/>
                <a:cs typeface="+mn-cs"/>
              </a:rPr>
              <a:t>Traiter plus rapidement les demandes</a:t>
            </a:r>
          </a:p>
          <a:p>
            <a:pPr marL="285750" marR="0" lvl="0" indent="-285750" defTabSz="914196" eaLnBrk="1" fontAlgn="auto" latinLnBrk="0" hangingPunct="1">
              <a:lnSpc>
                <a:spcPct val="100000"/>
              </a:lnSpc>
              <a:spcBef>
                <a:spcPts val="600"/>
              </a:spcBef>
              <a:buClrTx/>
              <a:buSzTx/>
              <a:buFont typeface="Wingdings" panose="05000000000000000000" pitchFamily="2" charset="2"/>
              <a:buChar char="§"/>
              <a:tabLst/>
              <a:defRPr/>
            </a:pPr>
            <a:r>
              <a:rPr kumimoji="0" lang="fr-FR" sz="1400" b="0" i="0" u="none" strike="noStrike" kern="0" cap="none" spc="0" normalizeH="0" baseline="0" noProof="0">
                <a:ln>
                  <a:noFill/>
                </a:ln>
                <a:solidFill>
                  <a:schemeClr val="bg1"/>
                </a:solidFill>
                <a:effectLst/>
                <a:uLnTx/>
                <a:uFillTx/>
                <a:latin typeface="Marianne"/>
                <a:ea typeface="+mn-ea"/>
                <a:cs typeface="+mn-cs"/>
              </a:rPr>
              <a:t>Orienter plus efficacement les formulaires vers le bon niveau d’assistance grâce à la complétude des motifs et sous motifs associés</a:t>
            </a:r>
          </a:p>
        </p:txBody>
      </p:sp>
      <p:sp>
        <p:nvSpPr>
          <p:cNvPr id="6" name="ZoneTexte 14">
            <a:extLst>
              <a:ext uri="{FF2B5EF4-FFF2-40B4-BE49-F238E27FC236}">
                <a16:creationId xmlns:a16="http://schemas.microsoft.com/office/drawing/2014/main" id="{5C90A4A9-87A2-5770-E86B-3E662F4AD390}"/>
              </a:ext>
            </a:extLst>
          </p:cNvPr>
          <p:cNvSpPr txBox="1"/>
          <p:nvPr/>
        </p:nvSpPr>
        <p:spPr>
          <a:xfrm>
            <a:off x="5781593" y="1881815"/>
            <a:ext cx="3055354" cy="338552"/>
          </a:xfrm>
          <a:prstGeom prst="rect">
            <a:avLst/>
          </a:prstGeom>
          <a:noFill/>
        </p:spPr>
        <p:txBody>
          <a:bodyPr wrap="square" lIns="91424" tIns="45719" rIns="91424" bIns="45719">
            <a:spAutoFit/>
          </a:bodyPr>
          <a:lstStyle/>
          <a:p>
            <a:pPr marL="0" marR="0" lvl="0" indent="0" defTabSz="914196" eaLnBrk="1" fontAlgn="auto" latinLnBrk="0" hangingPunct="1">
              <a:lnSpc>
                <a:spcPct val="100000"/>
              </a:lnSpc>
              <a:spcBef>
                <a:spcPts val="0"/>
              </a:spcBef>
              <a:spcAft>
                <a:spcPts val="0"/>
              </a:spcAft>
              <a:buClrTx/>
              <a:buSzTx/>
              <a:buFontTx/>
              <a:buNone/>
              <a:tabLst/>
              <a:defRPr/>
            </a:pPr>
            <a:r>
              <a:rPr kumimoji="0" lang="fr-FR" sz="1600" b="1" i="0" u="none" strike="noStrike" kern="0" spc="0" normalizeH="0" baseline="0" noProof="0">
                <a:ln>
                  <a:noFill/>
                </a:ln>
                <a:solidFill>
                  <a:schemeClr val="accent5">
                    <a:lumMod val="60000"/>
                    <a:lumOff val="40000"/>
                  </a:schemeClr>
                </a:solidFill>
                <a:effectLst/>
                <a:uLnTx/>
                <a:uFillTx/>
              </a:rPr>
              <a:t> A l’assistance nationale</a:t>
            </a:r>
          </a:p>
        </p:txBody>
      </p:sp>
      <p:sp>
        <p:nvSpPr>
          <p:cNvPr id="7" name="Rectangle : coins arrondis 9">
            <a:extLst>
              <a:ext uri="{FF2B5EF4-FFF2-40B4-BE49-F238E27FC236}">
                <a16:creationId xmlns:a16="http://schemas.microsoft.com/office/drawing/2014/main" id="{DD918E9C-5EFA-167E-19F2-76DED55DE7EF}"/>
              </a:ext>
            </a:extLst>
          </p:cNvPr>
          <p:cNvSpPr/>
          <p:nvPr/>
        </p:nvSpPr>
        <p:spPr>
          <a:xfrm>
            <a:off x="5781593" y="4113250"/>
            <a:ext cx="5748168" cy="1440000"/>
          </a:xfrm>
          <a:prstGeom prst="rect">
            <a:avLst/>
          </a:prstGeom>
          <a:solidFill>
            <a:schemeClr val="accent1">
              <a:lumMod val="25000"/>
              <a:lumOff val="75000"/>
            </a:schemeClr>
          </a:solidFill>
          <a:ln w="12700" cap="flat" cmpd="sng" algn="ctr">
            <a:noFill/>
            <a:prstDash val="solid"/>
            <a:miter lim="800000"/>
          </a:ln>
          <a:effectLst/>
        </p:spPr>
        <p:txBody>
          <a:bodyPr lIns="91424" tIns="45719" rIns="91424" bIns="45719" rtlCol="0" anchor="ctr"/>
          <a:lstStyle/>
          <a:p>
            <a:pPr marL="285750" marR="0" lvl="0" indent="-285750" defTabSz="914196" eaLnBrk="1" fontAlgn="auto" latinLnBrk="0" hangingPunct="1">
              <a:lnSpc>
                <a:spcPct val="100000"/>
              </a:lnSpc>
              <a:spcBef>
                <a:spcPts val="600"/>
              </a:spcBef>
              <a:buClrTx/>
              <a:buSzTx/>
              <a:buFont typeface="Wingdings" panose="05000000000000000000" pitchFamily="2" charset="2"/>
              <a:buChar char="§"/>
              <a:tabLst/>
              <a:defRPr/>
            </a:pPr>
            <a:r>
              <a:rPr kumimoji="0" lang="fr-FR" sz="1400" b="0" i="0" u="none" strike="noStrike" kern="0" cap="none" spc="0" normalizeH="0" baseline="0" noProof="0">
                <a:ln>
                  <a:noFill/>
                </a:ln>
                <a:solidFill>
                  <a:schemeClr val="accent2"/>
                </a:solidFill>
                <a:effectLst/>
                <a:uLnTx/>
                <a:uFillTx/>
                <a:latin typeface="Marianne"/>
                <a:ea typeface="+mn-ea"/>
                <a:cs typeface="+mn-cs"/>
              </a:rPr>
              <a:t>Qualifier les demandes reçues localement</a:t>
            </a:r>
          </a:p>
          <a:p>
            <a:pPr marL="285750" marR="0" lvl="0" indent="-285750" defTabSz="914196" eaLnBrk="1" fontAlgn="auto" latinLnBrk="0" hangingPunct="1">
              <a:lnSpc>
                <a:spcPct val="100000"/>
              </a:lnSpc>
              <a:spcBef>
                <a:spcPts val="600"/>
              </a:spcBef>
              <a:buClrTx/>
              <a:buSzTx/>
              <a:buFont typeface="Wingdings" panose="05000000000000000000" pitchFamily="2" charset="2"/>
              <a:buChar char="§"/>
              <a:tabLst/>
              <a:defRPr/>
            </a:pPr>
            <a:r>
              <a:rPr kumimoji="0" lang="fr-FR" sz="1400" b="0" i="0" u="none" strike="noStrike" kern="0" cap="none" spc="0" normalizeH="0" baseline="0" noProof="0">
                <a:ln>
                  <a:noFill/>
                </a:ln>
                <a:solidFill>
                  <a:schemeClr val="accent2"/>
                </a:solidFill>
                <a:effectLst/>
                <a:uLnTx/>
                <a:uFillTx/>
                <a:latin typeface="Marianne"/>
                <a:ea typeface="+mn-ea"/>
                <a:cs typeface="+mn-cs"/>
              </a:rPr>
              <a:t>Réaliser un suivi local lisible et assurer un </a:t>
            </a:r>
            <a:r>
              <a:rPr kumimoji="0" lang="fr-FR" sz="1400" b="0" i="0" u="none" strike="noStrike" kern="0" cap="none" spc="0" normalizeH="0" baseline="0" noProof="0" err="1">
                <a:ln>
                  <a:noFill/>
                </a:ln>
                <a:solidFill>
                  <a:schemeClr val="accent2"/>
                </a:solidFill>
                <a:effectLst/>
                <a:uLnTx/>
                <a:uFillTx/>
                <a:latin typeface="Marianne"/>
                <a:ea typeface="+mn-ea"/>
                <a:cs typeface="+mn-cs"/>
              </a:rPr>
              <a:t>reporting</a:t>
            </a:r>
            <a:r>
              <a:rPr kumimoji="0" lang="fr-FR" sz="1400" b="0" i="0" u="none" strike="noStrike" kern="0" cap="none" spc="0" normalizeH="0" baseline="0" noProof="0">
                <a:ln>
                  <a:noFill/>
                </a:ln>
                <a:solidFill>
                  <a:schemeClr val="accent2"/>
                </a:solidFill>
                <a:effectLst/>
                <a:uLnTx/>
                <a:uFillTx/>
                <a:latin typeface="Marianne"/>
                <a:ea typeface="+mn-ea"/>
                <a:cs typeface="+mn-cs"/>
              </a:rPr>
              <a:t> uniforme à transmettre à la DIHAL</a:t>
            </a:r>
          </a:p>
          <a:p>
            <a:pPr marL="285750" marR="0" lvl="0" indent="-285750" defTabSz="914196" eaLnBrk="1" fontAlgn="auto" latinLnBrk="0" hangingPunct="1">
              <a:lnSpc>
                <a:spcPct val="100000"/>
              </a:lnSpc>
              <a:spcBef>
                <a:spcPts val="600"/>
              </a:spcBef>
              <a:buClrTx/>
              <a:buSzTx/>
              <a:buFont typeface="Wingdings" panose="05000000000000000000" pitchFamily="2" charset="2"/>
              <a:buChar char="§"/>
              <a:tabLst/>
              <a:defRPr/>
            </a:pPr>
            <a:r>
              <a:rPr kumimoji="0" lang="fr-FR" sz="1400" b="0" i="0" u="none" strike="noStrike" kern="0" cap="none" spc="0" normalizeH="0" baseline="0" noProof="0">
                <a:ln>
                  <a:noFill/>
                </a:ln>
                <a:solidFill>
                  <a:schemeClr val="accent2"/>
                </a:solidFill>
                <a:effectLst/>
                <a:uLnTx/>
                <a:uFillTx/>
                <a:latin typeface="Marianne"/>
                <a:ea typeface="+mn-ea"/>
                <a:cs typeface="+mn-cs"/>
              </a:rPr>
              <a:t>Suivre l’évolution du volume et des typologies de demandes dans le temps</a:t>
            </a:r>
          </a:p>
        </p:txBody>
      </p:sp>
      <p:sp>
        <p:nvSpPr>
          <p:cNvPr id="8" name="ZoneTexte 14">
            <a:extLst>
              <a:ext uri="{FF2B5EF4-FFF2-40B4-BE49-F238E27FC236}">
                <a16:creationId xmlns:a16="http://schemas.microsoft.com/office/drawing/2014/main" id="{81E3B53F-A917-8BD4-3C81-886A1FCD50E5}"/>
              </a:ext>
            </a:extLst>
          </p:cNvPr>
          <p:cNvSpPr txBox="1"/>
          <p:nvPr/>
        </p:nvSpPr>
        <p:spPr>
          <a:xfrm>
            <a:off x="5781593" y="3821120"/>
            <a:ext cx="2696774" cy="338552"/>
          </a:xfrm>
          <a:prstGeom prst="rect">
            <a:avLst/>
          </a:prstGeom>
          <a:noFill/>
        </p:spPr>
        <p:txBody>
          <a:bodyPr wrap="square" lIns="91424" tIns="45719" rIns="91424" bIns="45719">
            <a:spAutoFit/>
          </a:bodyPr>
          <a:lstStyle/>
          <a:p>
            <a:pPr marL="0" marR="0" lvl="0" indent="0" defTabSz="914196" eaLnBrk="1" fontAlgn="auto" latinLnBrk="0" hangingPunct="1">
              <a:lnSpc>
                <a:spcPct val="100000"/>
              </a:lnSpc>
              <a:spcBef>
                <a:spcPts val="0"/>
              </a:spcBef>
              <a:spcAft>
                <a:spcPts val="0"/>
              </a:spcAft>
              <a:buClrTx/>
              <a:buSzTx/>
              <a:buFontTx/>
              <a:buNone/>
              <a:tabLst/>
              <a:defRPr/>
            </a:pPr>
            <a:r>
              <a:rPr kumimoji="0" lang="fr-FR" sz="1600" b="1" i="0" u="none" strike="noStrike" kern="0" spc="0" normalizeH="0" baseline="0" noProof="0">
                <a:ln>
                  <a:noFill/>
                </a:ln>
                <a:solidFill>
                  <a:schemeClr val="accent1">
                    <a:lumMod val="90000"/>
                    <a:lumOff val="10000"/>
                  </a:schemeClr>
                </a:solidFill>
                <a:effectLst/>
                <a:uLnTx/>
                <a:uFillTx/>
              </a:rPr>
              <a:t> Aux référents locaux SI</a:t>
            </a:r>
          </a:p>
        </p:txBody>
      </p:sp>
    </p:spTree>
    <p:extLst>
      <p:ext uri="{BB962C8B-B14F-4D97-AF65-F5344CB8AC3E}">
        <p14:creationId xmlns:p14="http://schemas.microsoft.com/office/powerpoint/2010/main" val="683268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F970F2-458B-06D1-4262-86B81699DC3C}"/>
              </a:ext>
            </a:extLst>
          </p:cNvPr>
          <p:cNvSpPr>
            <a:spLocks noGrp="1"/>
          </p:cNvSpPr>
          <p:nvPr>
            <p:ph type="title"/>
          </p:nvPr>
        </p:nvSpPr>
        <p:spPr/>
        <p:txBody>
          <a:bodyPr/>
          <a:lstStyle/>
          <a:p>
            <a:r>
              <a:rPr lang="fr-FR" sz="2000"/>
              <a:t>Comment faut-il comprendre la nomenclature ? </a:t>
            </a:r>
          </a:p>
        </p:txBody>
      </p:sp>
      <p:sp>
        <p:nvSpPr>
          <p:cNvPr id="3" name="ZoneTexte 2">
            <a:extLst>
              <a:ext uri="{FF2B5EF4-FFF2-40B4-BE49-F238E27FC236}">
                <a16:creationId xmlns:a16="http://schemas.microsoft.com/office/drawing/2014/main" id="{0ECFD38C-0524-3A93-A743-8CDCD822AA2A}"/>
              </a:ext>
            </a:extLst>
          </p:cNvPr>
          <p:cNvSpPr txBox="1"/>
          <p:nvPr/>
        </p:nvSpPr>
        <p:spPr>
          <a:xfrm>
            <a:off x="1648351" y="1421301"/>
            <a:ext cx="3878688" cy="3717372"/>
          </a:xfrm>
          <a:prstGeom prst="rect">
            <a:avLst/>
          </a:prstGeom>
          <a:noFill/>
          <a:ln>
            <a:solidFill>
              <a:schemeClr val="bg1"/>
            </a:solidFill>
          </a:ln>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a:ln>
                  <a:noFill/>
                </a:ln>
                <a:solidFill>
                  <a:schemeClr val="tx2">
                    <a:lumMod val="50000"/>
                  </a:schemeClr>
                </a:solidFill>
                <a:effectLst/>
                <a:uLnTx/>
                <a:uFillTx/>
              </a:rPr>
              <a:t>ACCÈS ET AUTHENTIFICATION</a:t>
            </a:r>
          </a:p>
        </p:txBody>
      </p:sp>
      <p:graphicFrame>
        <p:nvGraphicFramePr>
          <p:cNvPr id="4" name="Tableau 3">
            <a:extLst>
              <a:ext uri="{FF2B5EF4-FFF2-40B4-BE49-F238E27FC236}">
                <a16:creationId xmlns:a16="http://schemas.microsoft.com/office/drawing/2014/main" id="{F9DFF429-F98A-3DCC-250E-9B48D2E4438E}"/>
              </a:ext>
            </a:extLst>
          </p:cNvPr>
          <p:cNvGraphicFramePr>
            <a:graphicFrameLocks noGrp="1"/>
          </p:cNvGraphicFramePr>
          <p:nvPr/>
        </p:nvGraphicFramePr>
        <p:xfrm>
          <a:off x="1884314" y="2338519"/>
          <a:ext cx="3406761" cy="2644371"/>
        </p:xfrm>
        <a:graphic>
          <a:graphicData uri="http://schemas.openxmlformats.org/drawingml/2006/table">
            <a:tbl>
              <a:tblPr firstRow="1" bandRow="1"/>
              <a:tblGrid>
                <a:gridCol w="3406761">
                  <a:extLst>
                    <a:ext uri="{9D8B030D-6E8A-4147-A177-3AD203B41FA5}">
                      <a16:colId xmlns:a16="http://schemas.microsoft.com/office/drawing/2014/main" val="806111593"/>
                    </a:ext>
                  </a:extLst>
                </a:gridCol>
              </a:tblGrid>
              <a:tr h="1028367">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1800" b="1" kern="1200">
                          <a:solidFill>
                            <a:schemeClr val="lt1"/>
                          </a:solidFill>
                          <a:latin typeface="+mj-lt"/>
                          <a:ea typeface="+mn-ea"/>
                          <a:cs typeface="+mn-cs"/>
                        </a:rPr>
                        <a:t>Problème de connexion au SI SIAO </a:t>
                      </a:r>
                      <a:endParaRPr lang="fr-FR" sz="1800">
                        <a:latin typeface="+mj-lt"/>
                      </a:endParaRPr>
                    </a:p>
                  </a:txBody>
                  <a:tcPr marL="36000" marR="360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r h="538668">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mj-lt"/>
                          <a:ea typeface="+mn-ea"/>
                          <a:cs typeface="+mn-cs"/>
                        </a:rPr>
                        <a:t>Accès au compte</a:t>
                      </a:r>
                    </a:p>
                  </a:txBody>
                  <a:tcPr marL="36000" marR="3600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48">
                        <a:alpha val="10196"/>
                      </a:srgbClr>
                    </a:solidFill>
                  </a:tcPr>
                </a:tc>
                <a:extLst>
                  <a:ext uri="{0D108BD9-81ED-4DB2-BD59-A6C34878D82A}">
                    <a16:rowId xmlns:a16="http://schemas.microsoft.com/office/drawing/2014/main" val="356876717"/>
                  </a:ext>
                </a:extLst>
              </a:tr>
              <a:tr h="538668">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mj-lt"/>
                          <a:ea typeface="+mn-ea"/>
                          <a:cs typeface="+mn-cs"/>
                        </a:rPr>
                        <a:t>Lien de connexion non reçu</a:t>
                      </a:r>
                    </a:p>
                  </a:txBody>
                  <a:tcPr marL="36000" marR="36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48">
                        <a:alpha val="10196"/>
                      </a:srgbClr>
                    </a:solidFill>
                  </a:tcPr>
                </a:tc>
                <a:extLst>
                  <a:ext uri="{0D108BD9-81ED-4DB2-BD59-A6C34878D82A}">
                    <a16:rowId xmlns:a16="http://schemas.microsoft.com/office/drawing/2014/main" val="3715125596"/>
                  </a:ext>
                </a:extLst>
              </a:tr>
              <a:tr h="538668">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mj-lt"/>
                          <a:ea typeface="+mn-ea"/>
                          <a:cs typeface="+mn-cs"/>
                        </a:rPr>
                        <a:t>Réinitialisation mot de passe</a:t>
                      </a:r>
                      <a:endParaRPr lang="fr-FR" sz="1600">
                        <a:latin typeface="+mj-lt"/>
                      </a:endParaRPr>
                    </a:p>
                  </a:txBody>
                  <a:tcPr marL="36000" marR="36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48">
                        <a:alpha val="10196"/>
                      </a:srgbClr>
                    </a:solidFill>
                  </a:tcPr>
                </a:tc>
                <a:extLst>
                  <a:ext uri="{0D108BD9-81ED-4DB2-BD59-A6C34878D82A}">
                    <a16:rowId xmlns:a16="http://schemas.microsoft.com/office/drawing/2014/main" val="722850625"/>
                  </a:ext>
                </a:extLst>
              </a:tr>
            </a:tbl>
          </a:graphicData>
        </a:graphic>
      </p:graphicFrame>
      <p:cxnSp>
        <p:nvCxnSpPr>
          <p:cNvPr id="6" name="Connecteur droit avec flèche 5">
            <a:extLst>
              <a:ext uri="{FF2B5EF4-FFF2-40B4-BE49-F238E27FC236}">
                <a16:creationId xmlns:a16="http://schemas.microsoft.com/office/drawing/2014/main" id="{94A28244-AA62-0757-39F3-D327C55D674C}"/>
              </a:ext>
            </a:extLst>
          </p:cNvPr>
          <p:cNvCxnSpPr>
            <a:cxnSpLocks/>
            <a:endCxn id="8" idx="1"/>
          </p:cNvCxnSpPr>
          <p:nvPr/>
        </p:nvCxnSpPr>
        <p:spPr>
          <a:xfrm>
            <a:off x="5019039" y="1799425"/>
            <a:ext cx="283464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B32F793-9B09-9FFF-3F45-7C11B85A6085}"/>
              </a:ext>
            </a:extLst>
          </p:cNvPr>
          <p:cNvSpPr txBox="1"/>
          <p:nvPr/>
        </p:nvSpPr>
        <p:spPr>
          <a:xfrm>
            <a:off x="7853680" y="1614759"/>
            <a:ext cx="19642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b="1" kern="0">
                <a:solidFill>
                  <a:schemeClr val="tx2"/>
                </a:solidFill>
              </a:rPr>
              <a:t>THÉMATIQUE</a:t>
            </a:r>
            <a:endParaRPr kumimoji="0" lang="fr-FR" sz="1800" b="1" i="0" u="none" strike="noStrike" kern="0" cap="none" spc="0" normalizeH="0" baseline="0" noProof="0">
              <a:ln>
                <a:noFill/>
              </a:ln>
              <a:solidFill>
                <a:schemeClr val="tx2"/>
              </a:solidFill>
              <a:effectLst/>
              <a:uLnTx/>
              <a:uFillTx/>
            </a:endParaRPr>
          </a:p>
        </p:txBody>
      </p:sp>
      <p:cxnSp>
        <p:nvCxnSpPr>
          <p:cNvPr id="9" name="Connecteur droit avec flèche 8">
            <a:extLst>
              <a:ext uri="{FF2B5EF4-FFF2-40B4-BE49-F238E27FC236}">
                <a16:creationId xmlns:a16="http://schemas.microsoft.com/office/drawing/2014/main" id="{C3AFCEBE-318E-54CA-4B47-E2BD2E3D8E69}"/>
              </a:ext>
            </a:extLst>
          </p:cNvPr>
          <p:cNvCxnSpPr>
            <a:cxnSpLocks/>
            <a:endCxn id="10" idx="1"/>
          </p:cNvCxnSpPr>
          <p:nvPr/>
        </p:nvCxnSpPr>
        <p:spPr>
          <a:xfrm>
            <a:off x="5306906" y="2805265"/>
            <a:ext cx="254677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613B7475-ACEF-A338-CAC7-B035D2802F7D}"/>
              </a:ext>
            </a:extLst>
          </p:cNvPr>
          <p:cNvSpPr txBox="1"/>
          <p:nvPr/>
        </p:nvSpPr>
        <p:spPr>
          <a:xfrm>
            <a:off x="7853680" y="2620599"/>
            <a:ext cx="19642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b="1" kern="0">
                <a:solidFill>
                  <a:schemeClr val="tx2"/>
                </a:solidFill>
              </a:rPr>
              <a:t>MOTIF</a:t>
            </a:r>
            <a:endParaRPr kumimoji="0" lang="fr-FR" sz="1800" b="1" i="0" u="none" strike="noStrike" kern="0" cap="none" spc="0" normalizeH="0" baseline="0" noProof="0">
              <a:ln>
                <a:noFill/>
              </a:ln>
              <a:solidFill>
                <a:schemeClr val="tx2"/>
              </a:solidFill>
              <a:effectLst/>
              <a:uLnTx/>
              <a:uFillTx/>
            </a:endParaRPr>
          </a:p>
        </p:txBody>
      </p:sp>
      <p:cxnSp>
        <p:nvCxnSpPr>
          <p:cNvPr id="13" name="Connecteur droit avec flèche 12">
            <a:extLst>
              <a:ext uri="{FF2B5EF4-FFF2-40B4-BE49-F238E27FC236}">
                <a16:creationId xmlns:a16="http://schemas.microsoft.com/office/drawing/2014/main" id="{256BF9D0-4115-AE83-6EB6-1035BEF6AF94}"/>
              </a:ext>
            </a:extLst>
          </p:cNvPr>
          <p:cNvCxnSpPr>
            <a:cxnSpLocks/>
            <a:endCxn id="14" idx="1"/>
          </p:cNvCxnSpPr>
          <p:nvPr/>
        </p:nvCxnSpPr>
        <p:spPr>
          <a:xfrm>
            <a:off x="5587999" y="4177253"/>
            <a:ext cx="226568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93D2652D-AE2C-38E6-0ECB-7A1A461D04DF}"/>
              </a:ext>
            </a:extLst>
          </p:cNvPr>
          <p:cNvSpPr txBox="1"/>
          <p:nvPr/>
        </p:nvSpPr>
        <p:spPr>
          <a:xfrm>
            <a:off x="7853680" y="3992587"/>
            <a:ext cx="19642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b="1" kern="0">
                <a:solidFill>
                  <a:schemeClr val="tx2"/>
                </a:solidFill>
              </a:rPr>
              <a:t>SOUS-MOTIF</a:t>
            </a:r>
            <a:endParaRPr kumimoji="0" lang="fr-FR" sz="1800" b="1" i="0" u="none" strike="noStrike" kern="0" cap="none" spc="0" normalizeH="0" baseline="0" noProof="0">
              <a:ln>
                <a:noFill/>
              </a:ln>
              <a:solidFill>
                <a:schemeClr val="tx2"/>
              </a:solidFill>
              <a:effectLst/>
              <a:uLnTx/>
              <a:uFillTx/>
            </a:endParaRPr>
          </a:p>
        </p:txBody>
      </p:sp>
      <p:sp>
        <p:nvSpPr>
          <p:cNvPr id="16" name="Accolade fermante 15">
            <a:extLst>
              <a:ext uri="{FF2B5EF4-FFF2-40B4-BE49-F238E27FC236}">
                <a16:creationId xmlns:a16="http://schemas.microsoft.com/office/drawing/2014/main" id="{A675410C-B1E7-3223-C8CF-468007F411BE}"/>
              </a:ext>
            </a:extLst>
          </p:cNvPr>
          <p:cNvSpPr/>
          <p:nvPr/>
        </p:nvSpPr>
        <p:spPr>
          <a:xfrm>
            <a:off x="5334552" y="3400109"/>
            <a:ext cx="310469" cy="1557864"/>
          </a:xfrm>
          <a:prstGeom prst="rightBrace">
            <a:avLst>
              <a:gd name="adj1" fmla="val 51400"/>
              <a:gd name="adj2"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148367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943B5-C72C-E807-405B-051094EE3458}"/>
            </a:ext>
          </a:extLst>
        </p:cNvPr>
        <p:cNvGrpSpPr/>
        <p:nvPr/>
      </p:nvGrpSpPr>
      <p:grpSpPr>
        <a:xfrm>
          <a:off x="0" y="0"/>
          <a:ext cx="0" cy="0"/>
          <a:chOff x="0" y="0"/>
          <a:chExt cx="0" cy="0"/>
        </a:xfrm>
      </p:grpSpPr>
      <p:grpSp>
        <p:nvGrpSpPr>
          <p:cNvPr id="43" name="Groupe 42">
            <a:extLst>
              <a:ext uri="{FF2B5EF4-FFF2-40B4-BE49-F238E27FC236}">
                <a16:creationId xmlns:a16="http://schemas.microsoft.com/office/drawing/2014/main" id="{85241D97-3944-D6E6-7E33-81E8CCFF0ADD}"/>
              </a:ext>
            </a:extLst>
          </p:cNvPr>
          <p:cNvGrpSpPr/>
          <p:nvPr/>
        </p:nvGrpSpPr>
        <p:grpSpPr>
          <a:xfrm>
            <a:off x="9422131" y="96360"/>
            <a:ext cx="2609847" cy="215444"/>
            <a:chOff x="7811040" y="6515191"/>
            <a:chExt cx="2326413" cy="215444"/>
          </a:xfrm>
        </p:grpSpPr>
        <p:sp>
          <p:nvSpPr>
            <p:cNvPr id="44" name="ZoneTexte 43">
              <a:extLst>
                <a:ext uri="{FF2B5EF4-FFF2-40B4-BE49-F238E27FC236}">
                  <a16:creationId xmlns:a16="http://schemas.microsoft.com/office/drawing/2014/main" id="{BBE864FA-BFBC-F298-22F0-29256D99C02F}"/>
                </a:ext>
              </a:extLst>
            </p:cNvPr>
            <p:cNvSpPr txBox="1"/>
            <p:nvPr/>
          </p:nvSpPr>
          <p:spPr>
            <a:xfrm>
              <a:off x="8382000" y="6515191"/>
              <a:ext cx="781050" cy="215444"/>
            </a:xfrm>
            <a:prstGeom prst="rect">
              <a:avLst/>
            </a:prstGeom>
            <a:solidFill>
              <a:schemeClr val="tx2">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schemeClr val="bg1"/>
                  </a:solidFill>
                  <a:effectLst/>
                  <a:uLnTx/>
                  <a:uFillTx/>
                  <a:latin typeface="Marianne"/>
                  <a:ea typeface="+mn-ea"/>
                  <a:cs typeface="+mn-cs"/>
                </a:rPr>
                <a:t>Motif</a:t>
              </a:r>
            </a:p>
          </p:txBody>
        </p:sp>
        <p:sp>
          <p:nvSpPr>
            <p:cNvPr id="45" name="ZoneTexte 44">
              <a:extLst>
                <a:ext uri="{FF2B5EF4-FFF2-40B4-BE49-F238E27FC236}">
                  <a16:creationId xmlns:a16="http://schemas.microsoft.com/office/drawing/2014/main" id="{45471080-D994-7361-D73E-0D66FBCC0CE2}"/>
                </a:ext>
              </a:extLst>
            </p:cNvPr>
            <p:cNvSpPr txBox="1"/>
            <p:nvPr/>
          </p:nvSpPr>
          <p:spPr>
            <a:xfrm>
              <a:off x="9163049" y="6515191"/>
              <a:ext cx="974404" cy="215444"/>
            </a:xfrm>
            <a:prstGeom prst="rect">
              <a:avLst/>
            </a:prstGeom>
            <a:solidFill>
              <a:srgbClr val="E5E5E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a:ln>
                    <a:noFill/>
                  </a:ln>
                  <a:solidFill>
                    <a:schemeClr val="tx2">
                      <a:lumMod val="50000"/>
                    </a:schemeClr>
                  </a:solidFill>
                  <a:effectLst/>
                  <a:uLnTx/>
                  <a:uFillTx/>
                  <a:latin typeface="Marianne"/>
                  <a:ea typeface="+mn-ea"/>
                  <a:cs typeface="+mn-cs"/>
                </a:rPr>
                <a:t>Sous-motif</a:t>
              </a:r>
            </a:p>
          </p:txBody>
        </p:sp>
        <p:sp>
          <p:nvSpPr>
            <p:cNvPr id="46" name="ZoneTexte 45">
              <a:extLst>
                <a:ext uri="{FF2B5EF4-FFF2-40B4-BE49-F238E27FC236}">
                  <a16:creationId xmlns:a16="http://schemas.microsoft.com/office/drawing/2014/main" id="{30CF3997-8741-9BE4-0864-3D9F2B69A886}"/>
                </a:ext>
              </a:extLst>
            </p:cNvPr>
            <p:cNvSpPr txBox="1"/>
            <p:nvPr/>
          </p:nvSpPr>
          <p:spPr>
            <a:xfrm>
              <a:off x="7811040" y="6515191"/>
              <a:ext cx="6079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a:ln>
                    <a:noFill/>
                  </a:ln>
                  <a:solidFill>
                    <a:prstClr val="black"/>
                  </a:solidFill>
                  <a:effectLst/>
                  <a:uLnTx/>
                  <a:uFillTx/>
                  <a:latin typeface="Marianne"/>
                  <a:ea typeface="+mn-ea"/>
                  <a:cs typeface="+mn-cs"/>
                </a:rPr>
                <a:t>Légende :</a:t>
              </a:r>
            </a:p>
          </p:txBody>
        </p:sp>
      </p:grpSp>
      <p:sp>
        <p:nvSpPr>
          <p:cNvPr id="49" name="Titre 48">
            <a:extLst>
              <a:ext uri="{FF2B5EF4-FFF2-40B4-BE49-F238E27FC236}">
                <a16:creationId xmlns:a16="http://schemas.microsoft.com/office/drawing/2014/main" id="{83DF0236-C412-777A-3D05-CEAF4573A4FE}"/>
              </a:ext>
            </a:extLst>
          </p:cNvPr>
          <p:cNvSpPr>
            <a:spLocks noGrp="1"/>
          </p:cNvSpPr>
          <p:nvPr>
            <p:ph type="title"/>
          </p:nvPr>
        </p:nvSpPr>
        <p:spPr/>
        <p:txBody>
          <a:bodyPr/>
          <a:lstStyle/>
          <a:p>
            <a:r>
              <a:rPr lang="fr-FR" sz="2000"/>
              <a:t>Les différentes raisons de nos sollicitations</a:t>
            </a:r>
          </a:p>
        </p:txBody>
      </p:sp>
      <p:sp>
        <p:nvSpPr>
          <p:cNvPr id="2" name="ZoneTexte 1">
            <a:extLst>
              <a:ext uri="{FF2B5EF4-FFF2-40B4-BE49-F238E27FC236}">
                <a16:creationId xmlns:a16="http://schemas.microsoft.com/office/drawing/2014/main" id="{3DD7BB9D-71AC-52D5-AD3A-21FA5456FE37}"/>
              </a:ext>
            </a:extLst>
          </p:cNvPr>
          <p:cNvSpPr txBox="1"/>
          <p:nvPr/>
        </p:nvSpPr>
        <p:spPr>
          <a:xfrm>
            <a:off x="545400" y="6136352"/>
            <a:ext cx="9221156" cy="246221"/>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1" u="none" strike="noStrike" kern="0" cap="none" spc="0" normalizeH="0" baseline="0" noProof="0">
                <a:ln>
                  <a:noFill/>
                </a:ln>
                <a:solidFill>
                  <a:srgbClr val="000000"/>
                </a:solidFill>
                <a:effectLst/>
                <a:uLnTx/>
                <a:uFillTx/>
                <a:latin typeface="Marianne"/>
                <a:ea typeface="+mn-ea"/>
                <a:cs typeface="+mn-cs"/>
              </a:rPr>
              <a:t>NB : </a:t>
            </a:r>
            <a:r>
              <a:rPr kumimoji="0" lang="fr-FR" sz="1000" b="0" i="1" u="none" strike="noStrike" kern="0" cap="none" spc="0" normalizeH="0" baseline="0" noProof="0">
                <a:ln>
                  <a:noFill/>
                </a:ln>
                <a:solidFill>
                  <a:srgbClr val="000000"/>
                </a:solidFill>
                <a:effectLst/>
                <a:uLnTx/>
                <a:uFillTx/>
                <a:latin typeface="Marianne"/>
                <a:ea typeface="+mn-ea"/>
                <a:cs typeface="+mn-cs"/>
              </a:rPr>
              <a:t>Cette nomenclature n’est pas figée et pourra évoluer en fonction de vos retours et besoins</a:t>
            </a:r>
            <a:endParaRPr kumimoji="0" lang="fr-FR" sz="1000" b="0" i="0" u="none" strike="noStrike" kern="1200" cap="none" spc="0" normalizeH="0" baseline="0" noProof="0">
              <a:ln>
                <a:noFill/>
              </a:ln>
              <a:solidFill>
                <a:srgbClr val="000000"/>
              </a:solidFill>
              <a:effectLst/>
              <a:uLnTx/>
              <a:uFillTx/>
              <a:latin typeface="Marianne"/>
              <a:ea typeface="+mn-ea"/>
              <a:cs typeface="+mn-cs"/>
            </a:endParaRPr>
          </a:p>
        </p:txBody>
      </p:sp>
      <p:sp>
        <p:nvSpPr>
          <p:cNvPr id="3" name="ZoneTexte 2">
            <a:extLst>
              <a:ext uri="{FF2B5EF4-FFF2-40B4-BE49-F238E27FC236}">
                <a16:creationId xmlns:a16="http://schemas.microsoft.com/office/drawing/2014/main" id="{C60ED849-3F28-93D1-E6FC-2F06EE77E659}"/>
              </a:ext>
            </a:extLst>
          </p:cNvPr>
          <p:cNvSpPr txBox="1"/>
          <p:nvPr/>
        </p:nvSpPr>
        <p:spPr>
          <a:xfrm>
            <a:off x="2403557" y="929534"/>
            <a:ext cx="1855548" cy="3793684"/>
          </a:xfrm>
          <a:prstGeom prst="rect">
            <a:avLst/>
          </a:prstGeom>
          <a:noFill/>
          <a:ln>
            <a:solidFill>
              <a:schemeClr val="tx2">
                <a:lumMod val="50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a:ln>
                  <a:noFill/>
                </a:ln>
                <a:solidFill>
                  <a:schemeClr val="tx2">
                    <a:lumMod val="50000"/>
                  </a:schemeClr>
                </a:solidFill>
                <a:effectLst/>
                <a:uLnTx/>
                <a:uFillTx/>
                <a:latin typeface="Marianne"/>
                <a:ea typeface="+mn-ea"/>
                <a:cs typeface="+mn-cs"/>
              </a:rPr>
              <a:t>PRISE EN MAIN DE L’OUTIL ET ACCOMPAGNEMENT</a:t>
            </a:r>
          </a:p>
        </p:txBody>
      </p:sp>
      <p:sp>
        <p:nvSpPr>
          <p:cNvPr id="4" name="ZoneTexte 3">
            <a:extLst>
              <a:ext uri="{FF2B5EF4-FFF2-40B4-BE49-F238E27FC236}">
                <a16:creationId xmlns:a16="http://schemas.microsoft.com/office/drawing/2014/main" id="{49DBBD45-7D86-0E07-18C1-171852ACFC35}"/>
              </a:ext>
            </a:extLst>
          </p:cNvPr>
          <p:cNvSpPr txBox="1"/>
          <p:nvPr/>
        </p:nvSpPr>
        <p:spPr>
          <a:xfrm>
            <a:off x="474965" y="929533"/>
            <a:ext cx="1854000" cy="3793685"/>
          </a:xfrm>
          <a:prstGeom prst="rect">
            <a:avLst/>
          </a:prstGeom>
          <a:noFill/>
          <a:ln>
            <a:solidFill>
              <a:schemeClr val="tx2">
                <a:lumMod val="50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a:ln>
                  <a:noFill/>
                </a:ln>
                <a:solidFill>
                  <a:schemeClr val="tx2">
                    <a:lumMod val="50000"/>
                  </a:schemeClr>
                </a:solidFill>
                <a:effectLst/>
                <a:uLnTx/>
                <a:uFillTx/>
                <a:latin typeface="Marianne"/>
                <a:ea typeface="+mn-ea"/>
                <a:cs typeface="+mn-cs"/>
              </a:rPr>
              <a:t>ACCÈS ET AUTHENTIFICATION</a:t>
            </a:r>
          </a:p>
        </p:txBody>
      </p:sp>
      <p:graphicFrame>
        <p:nvGraphicFramePr>
          <p:cNvPr id="5" name="Tableau 4">
            <a:extLst>
              <a:ext uri="{FF2B5EF4-FFF2-40B4-BE49-F238E27FC236}">
                <a16:creationId xmlns:a16="http://schemas.microsoft.com/office/drawing/2014/main" id="{FB254A67-0165-80B7-AE76-A84320D64AB8}"/>
              </a:ext>
            </a:extLst>
          </p:cNvPr>
          <p:cNvGraphicFramePr>
            <a:graphicFrameLocks noGrp="1"/>
          </p:cNvGraphicFramePr>
          <p:nvPr>
            <p:extLst>
              <p:ext uri="{D42A27DB-BD31-4B8C-83A1-F6EECF244321}">
                <p14:modId xmlns:p14="http://schemas.microsoft.com/office/powerpoint/2010/main" val="2944657887"/>
              </p:ext>
            </p:extLst>
          </p:nvPr>
        </p:nvGraphicFramePr>
        <p:xfrm>
          <a:off x="519965" y="1573410"/>
          <a:ext cx="1764000" cy="1171644"/>
        </p:xfrm>
        <a:graphic>
          <a:graphicData uri="http://schemas.openxmlformats.org/drawingml/2006/table">
            <a:tbl>
              <a:tblPr firstRow="1" bandRow="1"/>
              <a:tblGrid>
                <a:gridCol w="1764000">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dirty="0">
                          <a:solidFill>
                            <a:schemeClr val="lt1"/>
                          </a:solidFill>
                          <a:latin typeface="+mj-lt"/>
                          <a:ea typeface="+mn-ea"/>
                          <a:cs typeface="+mn-cs"/>
                        </a:rPr>
                        <a:t>Problème de connexion au SI SIAO </a:t>
                      </a:r>
                      <a:endParaRPr lang="fr-FR" sz="800" dirty="0">
                        <a:latin typeface="+mj-lt"/>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r h="209091">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j-lt"/>
                          <a:ea typeface="+mn-ea"/>
                          <a:cs typeface="+mn-cs"/>
                        </a:rPr>
                        <a:t>Accès au compte</a:t>
                      </a:r>
                    </a:p>
                  </a:txBody>
                  <a:tcPr marL="36000" marR="360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56876717"/>
                  </a:ext>
                </a:extLst>
              </a:tr>
              <a:tr h="209091">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j-lt"/>
                          <a:ea typeface="+mn-ea"/>
                          <a:cs typeface="+mn-cs"/>
                        </a:rPr>
                        <a:t>Lien de connexion non reçu</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715125596"/>
                  </a:ext>
                </a:extLst>
              </a:tr>
              <a:tr h="209091">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j-lt"/>
                          <a:ea typeface="+mn-ea"/>
                          <a:cs typeface="+mn-cs"/>
                        </a:rPr>
                        <a:t>Réinitialisation mot de passe</a:t>
                      </a:r>
                      <a:endParaRPr lang="fr-FR" sz="700">
                        <a:latin typeface="+mj-lt"/>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722850625"/>
                  </a:ext>
                </a:extLst>
              </a:tr>
              <a:tr h="209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dirty="0">
                          <a:latin typeface="+mj-lt"/>
                        </a:rPr>
                        <a:t>Autre</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73206812"/>
                  </a:ext>
                </a:extLst>
              </a:tr>
            </a:tbl>
          </a:graphicData>
        </a:graphic>
      </p:graphicFrame>
      <p:graphicFrame>
        <p:nvGraphicFramePr>
          <p:cNvPr id="6" name="Tableau 5">
            <a:extLst>
              <a:ext uri="{FF2B5EF4-FFF2-40B4-BE49-F238E27FC236}">
                <a16:creationId xmlns:a16="http://schemas.microsoft.com/office/drawing/2014/main" id="{E380766D-E7C3-6A0F-3A22-D1AB2C71EB35}"/>
              </a:ext>
            </a:extLst>
          </p:cNvPr>
          <p:cNvGraphicFramePr>
            <a:graphicFrameLocks noGrp="1"/>
          </p:cNvGraphicFramePr>
          <p:nvPr>
            <p:extLst>
              <p:ext uri="{D42A27DB-BD31-4B8C-83A1-F6EECF244321}">
                <p14:modId xmlns:p14="http://schemas.microsoft.com/office/powerpoint/2010/main" val="1800263754"/>
              </p:ext>
            </p:extLst>
          </p:nvPr>
        </p:nvGraphicFramePr>
        <p:xfrm>
          <a:off x="519965" y="2821052"/>
          <a:ext cx="1764000" cy="936342"/>
        </p:xfrm>
        <a:graphic>
          <a:graphicData uri="http://schemas.openxmlformats.org/drawingml/2006/table">
            <a:tbl>
              <a:tblPr firstRow="1" bandRow="1"/>
              <a:tblGrid>
                <a:gridCol w="1764000">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latin typeface="+mn-lt"/>
                          <a:ea typeface="+mn-ea"/>
                          <a:cs typeface="+mn-cs"/>
                        </a:rPr>
                        <a:t>Création de compte</a:t>
                      </a:r>
                      <a:endParaRPr lang="fr-FR" sz="8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r h="209091">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j-lt"/>
                          <a:ea typeface="+mn-ea"/>
                          <a:cs typeface="+mn-cs"/>
                        </a:rPr>
                        <a:t>Compte utilisateur au SI SIAO</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56876717"/>
                  </a:ext>
                </a:extLst>
              </a:tr>
              <a:tr h="209091">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j-lt"/>
                          <a:ea typeface="+mn-ea"/>
                          <a:cs typeface="+mn-cs"/>
                        </a:rPr>
                        <a:t>Compte sur l’environnement pour la formation</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715125596"/>
                  </a:ext>
                </a:extLst>
              </a:tr>
              <a:tr h="209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j-lt"/>
                          <a:ea typeface="+mn-ea"/>
                          <a:cs typeface="+mn-cs"/>
                        </a:rPr>
                        <a:t>Autre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4189799003"/>
                  </a:ext>
                </a:extLst>
              </a:tr>
            </a:tbl>
          </a:graphicData>
        </a:graphic>
      </p:graphicFrame>
      <p:graphicFrame>
        <p:nvGraphicFramePr>
          <p:cNvPr id="7" name="Tableau 6">
            <a:extLst>
              <a:ext uri="{FF2B5EF4-FFF2-40B4-BE49-F238E27FC236}">
                <a16:creationId xmlns:a16="http://schemas.microsoft.com/office/drawing/2014/main" id="{4F09743C-A9AF-6C7B-7498-6180B7DC8B02}"/>
              </a:ext>
            </a:extLst>
          </p:cNvPr>
          <p:cNvGraphicFramePr>
            <a:graphicFrameLocks noGrp="1"/>
          </p:cNvGraphicFramePr>
          <p:nvPr>
            <p:extLst>
              <p:ext uri="{D42A27DB-BD31-4B8C-83A1-F6EECF244321}">
                <p14:modId xmlns:p14="http://schemas.microsoft.com/office/powerpoint/2010/main" val="1191176512"/>
              </p:ext>
            </p:extLst>
          </p:nvPr>
        </p:nvGraphicFramePr>
        <p:xfrm>
          <a:off x="519965" y="3833391"/>
          <a:ext cx="1764000" cy="840633"/>
        </p:xfrm>
        <a:graphic>
          <a:graphicData uri="http://schemas.openxmlformats.org/drawingml/2006/table">
            <a:tbl>
              <a:tblPr firstRow="1" bandRow="1"/>
              <a:tblGrid>
                <a:gridCol w="1764000">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latin typeface="+mn-lt"/>
                          <a:ea typeface="+mn-ea"/>
                          <a:cs typeface="+mn-cs"/>
                        </a:rPr>
                        <a:t>Gestion des accès et habilitations</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r h="209091">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j-lt"/>
                          <a:ea typeface="+mn-ea"/>
                          <a:cs typeface="+mn-cs"/>
                        </a:rPr>
                        <a:t>Modification de profil</a:t>
                      </a:r>
                    </a:p>
                  </a:txBody>
                  <a:tcPr marL="36000" marR="360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56876717"/>
                  </a:ext>
                </a:extLst>
              </a:tr>
              <a:tr h="209091">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j-lt"/>
                          <a:ea typeface="+mn-ea"/>
                          <a:cs typeface="+mn-cs"/>
                        </a:rPr>
                        <a:t>Modification de structure</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715125596"/>
                  </a:ext>
                </a:extLst>
              </a:tr>
              <a:tr h="209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j-lt"/>
                          <a:ea typeface="+mn-ea"/>
                          <a:cs typeface="+mn-cs"/>
                        </a:rPr>
                        <a:t>Autre</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621091736"/>
                  </a:ext>
                </a:extLst>
              </a:tr>
            </a:tbl>
          </a:graphicData>
        </a:graphic>
      </p:graphicFrame>
      <p:graphicFrame>
        <p:nvGraphicFramePr>
          <p:cNvPr id="8" name="Tableau 7">
            <a:extLst>
              <a:ext uri="{FF2B5EF4-FFF2-40B4-BE49-F238E27FC236}">
                <a16:creationId xmlns:a16="http://schemas.microsoft.com/office/drawing/2014/main" id="{151E73B5-C15C-F116-2046-534B55509A7E}"/>
              </a:ext>
            </a:extLst>
          </p:cNvPr>
          <p:cNvGraphicFramePr>
            <a:graphicFrameLocks noGrp="1"/>
          </p:cNvGraphicFramePr>
          <p:nvPr>
            <p:extLst>
              <p:ext uri="{D42A27DB-BD31-4B8C-83A1-F6EECF244321}">
                <p14:modId xmlns:p14="http://schemas.microsoft.com/office/powerpoint/2010/main" val="4256168400"/>
              </p:ext>
            </p:extLst>
          </p:nvPr>
        </p:nvGraphicFramePr>
        <p:xfrm>
          <a:off x="2448810" y="1573409"/>
          <a:ext cx="1765042" cy="213360"/>
        </p:xfrm>
        <a:graphic>
          <a:graphicData uri="http://schemas.openxmlformats.org/drawingml/2006/table">
            <a:tbl>
              <a:tblPr firstRow="1" bandRow="1"/>
              <a:tblGrid>
                <a:gridCol w="1765042">
                  <a:extLst>
                    <a:ext uri="{9D8B030D-6E8A-4147-A177-3AD203B41FA5}">
                      <a16:colId xmlns:a16="http://schemas.microsoft.com/office/drawing/2014/main" val="806111593"/>
                    </a:ext>
                  </a:extLst>
                </a:gridCol>
              </a:tblGrid>
              <a:tr h="155137">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latin typeface="+mn-lt"/>
                          <a:ea typeface="+mn-ea"/>
                          <a:cs typeface="+mn-cs"/>
                        </a:rPr>
                        <a:t>Formations liées à l’outil</a:t>
                      </a:r>
                      <a:endParaRPr lang="fr-FR" sz="8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graphicFrame>
        <p:nvGraphicFramePr>
          <p:cNvPr id="9" name="Tableau 8">
            <a:extLst>
              <a:ext uri="{FF2B5EF4-FFF2-40B4-BE49-F238E27FC236}">
                <a16:creationId xmlns:a16="http://schemas.microsoft.com/office/drawing/2014/main" id="{0C348F78-D7C5-A168-0E46-E480380CA25D}"/>
              </a:ext>
            </a:extLst>
          </p:cNvPr>
          <p:cNvGraphicFramePr>
            <a:graphicFrameLocks noGrp="1"/>
          </p:cNvGraphicFramePr>
          <p:nvPr>
            <p:extLst>
              <p:ext uri="{D42A27DB-BD31-4B8C-83A1-F6EECF244321}">
                <p14:modId xmlns:p14="http://schemas.microsoft.com/office/powerpoint/2010/main" val="1747613462"/>
              </p:ext>
            </p:extLst>
          </p:nvPr>
        </p:nvGraphicFramePr>
        <p:xfrm>
          <a:off x="2449331" y="2152555"/>
          <a:ext cx="1764000" cy="213360"/>
        </p:xfrm>
        <a:graphic>
          <a:graphicData uri="http://schemas.openxmlformats.org/drawingml/2006/table">
            <a:tbl>
              <a:tblPr firstRow="1" bandRow="1"/>
              <a:tblGrid>
                <a:gridCol w="1764000">
                  <a:extLst>
                    <a:ext uri="{9D8B030D-6E8A-4147-A177-3AD203B41FA5}">
                      <a16:colId xmlns:a16="http://schemas.microsoft.com/office/drawing/2014/main" val="806111593"/>
                    </a:ext>
                  </a:extLst>
                </a:gridCol>
              </a:tblGrid>
              <a:tr h="155137">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latin typeface="+mn-lt"/>
                          <a:ea typeface="+mn-ea"/>
                          <a:cs typeface="+mn-cs"/>
                        </a:rPr>
                        <a:t>Gestion des notifications</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graphicFrame>
        <p:nvGraphicFramePr>
          <p:cNvPr id="10" name="Tableau 9">
            <a:extLst>
              <a:ext uri="{FF2B5EF4-FFF2-40B4-BE49-F238E27FC236}">
                <a16:creationId xmlns:a16="http://schemas.microsoft.com/office/drawing/2014/main" id="{A2EF664A-C4E5-BF65-DA5A-09861D0DF4AE}"/>
              </a:ext>
            </a:extLst>
          </p:cNvPr>
          <p:cNvGraphicFramePr>
            <a:graphicFrameLocks noGrp="1"/>
          </p:cNvGraphicFramePr>
          <p:nvPr>
            <p:extLst>
              <p:ext uri="{D42A27DB-BD31-4B8C-83A1-F6EECF244321}">
                <p14:modId xmlns:p14="http://schemas.microsoft.com/office/powerpoint/2010/main" val="918942786"/>
              </p:ext>
            </p:extLst>
          </p:nvPr>
        </p:nvGraphicFramePr>
        <p:xfrm>
          <a:off x="2449331" y="3310847"/>
          <a:ext cx="1764000" cy="518160"/>
        </p:xfrm>
        <a:graphic>
          <a:graphicData uri="http://schemas.openxmlformats.org/drawingml/2006/table">
            <a:tbl>
              <a:tblPr firstRow="1" bandRow="1"/>
              <a:tblGrid>
                <a:gridCol w="1764000">
                  <a:extLst>
                    <a:ext uri="{9D8B030D-6E8A-4147-A177-3AD203B41FA5}">
                      <a16:colId xmlns:a16="http://schemas.microsoft.com/office/drawing/2014/main" val="806111593"/>
                    </a:ext>
                  </a:extLst>
                </a:gridCol>
              </a:tblGrid>
              <a:tr h="0">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latin typeface="+mn-lt"/>
                          <a:ea typeface="+mn-ea"/>
                          <a:cs typeface="+mn-cs"/>
                        </a:rPr>
                        <a:t>Pratiques professionnelles</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r h="0">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Demande relevant du métier plutôt que du SI </a:t>
                      </a:r>
                      <a:r>
                        <a:rPr kumimoji="0" lang="fr-FR" sz="700" b="0" i="1" u="none" strike="noStrike" kern="1200" cap="none" spc="0" normalizeH="0" baseline="0" noProof="0">
                          <a:ln>
                            <a:noFill/>
                          </a:ln>
                          <a:solidFill>
                            <a:prstClr val="black"/>
                          </a:solidFill>
                          <a:effectLst/>
                          <a:uLnTx/>
                          <a:uFillTx/>
                          <a:latin typeface="+mn-lt"/>
                          <a:ea typeface="+mn-ea"/>
                          <a:cs typeface="+mn-cs"/>
                        </a:rPr>
                        <a:t>(insertion, 115)</a:t>
                      </a:r>
                    </a:p>
                  </a:txBody>
                  <a:tcPr marL="36000" marR="360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56876717"/>
                  </a:ext>
                </a:extLst>
              </a:tr>
            </a:tbl>
          </a:graphicData>
        </a:graphic>
      </p:graphicFrame>
      <p:graphicFrame>
        <p:nvGraphicFramePr>
          <p:cNvPr id="11" name="Tableau 10">
            <a:extLst>
              <a:ext uri="{FF2B5EF4-FFF2-40B4-BE49-F238E27FC236}">
                <a16:creationId xmlns:a16="http://schemas.microsoft.com/office/drawing/2014/main" id="{20A64936-C5C3-B3AB-CB7C-58CE2C9CEB2A}"/>
              </a:ext>
            </a:extLst>
          </p:cNvPr>
          <p:cNvGraphicFramePr>
            <a:graphicFrameLocks noGrp="1"/>
          </p:cNvGraphicFramePr>
          <p:nvPr>
            <p:extLst>
              <p:ext uri="{D42A27DB-BD31-4B8C-83A1-F6EECF244321}">
                <p14:modId xmlns:p14="http://schemas.microsoft.com/office/powerpoint/2010/main" val="2764385503"/>
              </p:ext>
            </p:extLst>
          </p:nvPr>
        </p:nvGraphicFramePr>
        <p:xfrm>
          <a:off x="2440929" y="4194791"/>
          <a:ext cx="1772402" cy="213360"/>
        </p:xfrm>
        <a:graphic>
          <a:graphicData uri="http://schemas.openxmlformats.org/drawingml/2006/table">
            <a:tbl>
              <a:tblPr firstRow="1" bandRow="1"/>
              <a:tblGrid>
                <a:gridCol w="1772402">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latin typeface="+mj-lt"/>
                          <a:ea typeface="+mn-ea"/>
                          <a:cs typeface="+mn-cs"/>
                        </a:rPr>
                        <a:t>Autre</a:t>
                      </a:r>
                      <a:endParaRPr lang="fr-FR" sz="800">
                        <a:latin typeface="+mj-lt"/>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graphicFrame>
        <p:nvGraphicFramePr>
          <p:cNvPr id="12" name="Tableau 11">
            <a:extLst>
              <a:ext uri="{FF2B5EF4-FFF2-40B4-BE49-F238E27FC236}">
                <a16:creationId xmlns:a16="http://schemas.microsoft.com/office/drawing/2014/main" id="{B31271B4-5BA7-69C2-B10D-541DA6212C2F}"/>
              </a:ext>
            </a:extLst>
          </p:cNvPr>
          <p:cNvGraphicFramePr>
            <a:graphicFrameLocks noGrp="1"/>
          </p:cNvGraphicFramePr>
          <p:nvPr>
            <p:extLst>
              <p:ext uri="{D42A27DB-BD31-4B8C-83A1-F6EECF244321}">
                <p14:modId xmlns:p14="http://schemas.microsoft.com/office/powerpoint/2010/main" val="2378009630"/>
              </p:ext>
            </p:extLst>
          </p:nvPr>
        </p:nvGraphicFramePr>
        <p:xfrm>
          <a:off x="2445130" y="2731701"/>
          <a:ext cx="1772402" cy="213360"/>
        </p:xfrm>
        <a:graphic>
          <a:graphicData uri="http://schemas.openxmlformats.org/drawingml/2006/table">
            <a:tbl>
              <a:tblPr firstRow="1" bandRow="1"/>
              <a:tblGrid>
                <a:gridCol w="1772402">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latin typeface="+mj-lt"/>
                          <a:ea typeface="+mn-ea"/>
                          <a:cs typeface="+mn-cs"/>
                        </a:rPr>
                        <a:t>Affichage</a:t>
                      </a:r>
                      <a:endParaRPr lang="fr-FR" sz="800">
                        <a:latin typeface="+mj-lt"/>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sp>
        <p:nvSpPr>
          <p:cNvPr id="13" name="ZoneTexte 12">
            <a:extLst>
              <a:ext uri="{FF2B5EF4-FFF2-40B4-BE49-F238E27FC236}">
                <a16:creationId xmlns:a16="http://schemas.microsoft.com/office/drawing/2014/main" id="{E43040D2-1442-5E0E-C0CC-A85E2AC9B20E}"/>
              </a:ext>
            </a:extLst>
          </p:cNvPr>
          <p:cNvSpPr txBox="1"/>
          <p:nvPr/>
        </p:nvSpPr>
        <p:spPr>
          <a:xfrm>
            <a:off x="474965" y="4803252"/>
            <a:ext cx="3784140" cy="262936"/>
          </a:xfrm>
          <a:prstGeom prst="rect">
            <a:avLst/>
          </a:prstGeom>
          <a:noFill/>
          <a:ln>
            <a:solidFill>
              <a:schemeClr val="tx2">
                <a:lumMod val="50000"/>
              </a:schemeClr>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a:ln>
                  <a:noFill/>
                </a:ln>
                <a:solidFill>
                  <a:schemeClr val="tx2">
                    <a:lumMod val="50000"/>
                  </a:schemeClr>
                </a:solidFill>
                <a:effectLst/>
                <a:uLnTx/>
                <a:uFillTx/>
                <a:latin typeface="Marianne"/>
                <a:ea typeface="+mn-ea"/>
                <a:cs typeface="+mn-cs"/>
              </a:rPr>
              <a:t>PANNE ET LENTEUR DE L’OUTIL</a:t>
            </a:r>
          </a:p>
        </p:txBody>
      </p:sp>
      <p:sp>
        <p:nvSpPr>
          <p:cNvPr id="14" name="ZoneTexte 13">
            <a:extLst>
              <a:ext uri="{FF2B5EF4-FFF2-40B4-BE49-F238E27FC236}">
                <a16:creationId xmlns:a16="http://schemas.microsoft.com/office/drawing/2014/main" id="{8742EA35-2897-3089-D78D-428640341CF6}"/>
              </a:ext>
            </a:extLst>
          </p:cNvPr>
          <p:cNvSpPr txBox="1"/>
          <p:nvPr/>
        </p:nvSpPr>
        <p:spPr>
          <a:xfrm>
            <a:off x="4329780" y="929534"/>
            <a:ext cx="2269140" cy="5206818"/>
          </a:xfrm>
          <a:prstGeom prst="rect">
            <a:avLst/>
          </a:prstGeom>
          <a:noFill/>
          <a:ln>
            <a:solidFill>
              <a:schemeClr val="tx2">
                <a:lumMod val="50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a:ln>
                  <a:noFill/>
                </a:ln>
                <a:solidFill>
                  <a:schemeClr val="tx2">
                    <a:lumMod val="50000"/>
                  </a:schemeClr>
                </a:solidFill>
                <a:effectLst/>
                <a:uLnTx/>
                <a:uFillTx/>
                <a:latin typeface="Marianne"/>
                <a:ea typeface="+mn-ea"/>
                <a:cs typeface="+mn-cs"/>
              </a:rPr>
              <a:t>GESTION DES DEMANDES, MENAGES ET GROUPES DE PLACES </a:t>
            </a:r>
          </a:p>
        </p:txBody>
      </p:sp>
      <p:graphicFrame>
        <p:nvGraphicFramePr>
          <p:cNvPr id="15" name="Tableau 14">
            <a:extLst>
              <a:ext uri="{FF2B5EF4-FFF2-40B4-BE49-F238E27FC236}">
                <a16:creationId xmlns:a16="http://schemas.microsoft.com/office/drawing/2014/main" id="{B442AFB5-CE6F-53B9-7585-AFDCF2DDCCB0}"/>
              </a:ext>
            </a:extLst>
          </p:cNvPr>
          <p:cNvGraphicFramePr>
            <a:graphicFrameLocks noGrp="1"/>
          </p:cNvGraphicFramePr>
          <p:nvPr>
            <p:extLst>
              <p:ext uri="{D42A27DB-BD31-4B8C-83A1-F6EECF244321}">
                <p14:modId xmlns:p14="http://schemas.microsoft.com/office/powerpoint/2010/main" val="542356199"/>
              </p:ext>
            </p:extLst>
          </p:nvPr>
        </p:nvGraphicFramePr>
        <p:xfrm>
          <a:off x="4379338" y="5075026"/>
          <a:ext cx="2170025" cy="1005840"/>
        </p:xfrm>
        <a:graphic>
          <a:graphicData uri="http://schemas.openxmlformats.org/drawingml/2006/table">
            <a:tbl>
              <a:tblPr firstRow="1" bandRow="1"/>
              <a:tblGrid>
                <a:gridCol w="2170025">
                  <a:extLst>
                    <a:ext uri="{9D8B030D-6E8A-4147-A177-3AD203B41FA5}">
                      <a16:colId xmlns:a16="http://schemas.microsoft.com/office/drawing/2014/main" val="806111593"/>
                    </a:ext>
                  </a:extLst>
                </a:gridCol>
              </a:tblGrid>
              <a:tr h="16388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dirty="0">
                          <a:solidFill>
                            <a:schemeClr val="lt1"/>
                          </a:solidFill>
                          <a:latin typeface="+mn-lt"/>
                          <a:ea typeface="+mn-ea"/>
                          <a:cs typeface="+mn-cs"/>
                        </a:rPr>
                        <a:t>Gestion des groupes de places</a:t>
                      </a:r>
                      <a:endParaRPr lang="fr-FR" sz="8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r h="152175">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mn-lt"/>
                          <a:ea typeface="+mn-ea"/>
                          <a:cs typeface="+mn-cs"/>
                        </a:rPr>
                        <a:t>Problèmes d’activation/désactivation</a:t>
                      </a:r>
                    </a:p>
                  </a:txBody>
                  <a:tcPr marL="36000" marR="3600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56876717"/>
                  </a:ext>
                </a:extLst>
              </a:tr>
              <a:tr h="152175">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err="1">
                          <a:ln>
                            <a:noFill/>
                          </a:ln>
                          <a:solidFill>
                            <a:prstClr val="black"/>
                          </a:solidFill>
                          <a:effectLst/>
                          <a:uLnTx/>
                          <a:uFillTx/>
                          <a:latin typeface="+mn-lt"/>
                          <a:ea typeface="+mn-ea"/>
                          <a:cs typeface="+mn-cs"/>
                        </a:rPr>
                        <a:t>Désimmobilisation</a:t>
                      </a:r>
                      <a:endParaRPr kumimoji="0" lang="fr-FR" sz="700" b="0" i="0" u="none" strike="noStrike" kern="1200" cap="none" spc="0" normalizeH="0" baseline="0" noProof="0" dirty="0">
                        <a:ln>
                          <a:noFill/>
                        </a:ln>
                        <a:solidFill>
                          <a:prstClr val="black"/>
                        </a:solidFill>
                        <a:effectLst/>
                        <a:uLnTx/>
                        <a:uFillTx/>
                        <a:latin typeface="+mn-lt"/>
                        <a:ea typeface="+mn-ea"/>
                        <a:cs typeface="+mn-cs"/>
                      </a:endParaRPr>
                    </a:p>
                  </a:txBody>
                  <a:tcPr marL="36000" marR="3600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715125596"/>
                  </a:ext>
                </a:extLst>
              </a:tr>
              <a:tr h="152175">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Gestion des places éphémères</a:t>
                      </a:r>
                    </a:p>
                  </a:txBody>
                  <a:tcPr marL="36000" marR="3600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1546538551"/>
                  </a:ext>
                </a:extLst>
              </a:tr>
              <a:tr h="1521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Autre</a:t>
                      </a:r>
                    </a:p>
                  </a:txBody>
                  <a:tcPr marL="36000" marR="3600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1241758297"/>
                  </a:ext>
                </a:extLst>
              </a:tr>
            </a:tbl>
          </a:graphicData>
        </a:graphic>
      </p:graphicFrame>
      <p:graphicFrame>
        <p:nvGraphicFramePr>
          <p:cNvPr id="16" name="Tableau 15">
            <a:extLst>
              <a:ext uri="{FF2B5EF4-FFF2-40B4-BE49-F238E27FC236}">
                <a16:creationId xmlns:a16="http://schemas.microsoft.com/office/drawing/2014/main" id="{18979253-1E1B-598C-AC8F-8178B16B2E51}"/>
              </a:ext>
            </a:extLst>
          </p:cNvPr>
          <p:cNvGraphicFramePr>
            <a:graphicFrameLocks noGrp="1"/>
          </p:cNvGraphicFramePr>
          <p:nvPr>
            <p:extLst>
              <p:ext uri="{D42A27DB-BD31-4B8C-83A1-F6EECF244321}">
                <p14:modId xmlns:p14="http://schemas.microsoft.com/office/powerpoint/2010/main" val="3173463244"/>
              </p:ext>
            </p:extLst>
          </p:nvPr>
        </p:nvGraphicFramePr>
        <p:xfrm>
          <a:off x="4379337" y="1573409"/>
          <a:ext cx="2170026" cy="2392680"/>
        </p:xfrm>
        <a:graphic>
          <a:graphicData uri="http://schemas.openxmlformats.org/drawingml/2006/table">
            <a:tbl>
              <a:tblPr firstRow="1" bandRow="1"/>
              <a:tblGrid>
                <a:gridCol w="2170026">
                  <a:extLst>
                    <a:ext uri="{9D8B030D-6E8A-4147-A177-3AD203B41FA5}">
                      <a16:colId xmlns:a16="http://schemas.microsoft.com/office/drawing/2014/main" val="806111593"/>
                    </a:ext>
                  </a:extLst>
                </a:gridCol>
              </a:tblGrid>
              <a:tr h="181936">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dirty="0">
                          <a:solidFill>
                            <a:schemeClr val="lt1"/>
                          </a:solidFill>
                          <a:latin typeface="+mn-lt"/>
                          <a:ea typeface="+mn-ea"/>
                          <a:cs typeface="+mn-cs"/>
                        </a:rPr>
                        <a:t>Gestion de la demande</a:t>
                      </a:r>
                      <a:endParaRPr lang="fr-FR" sz="800" dirty="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r h="168940">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Suivi des demandes</a:t>
                      </a:r>
                    </a:p>
                  </a:txBody>
                  <a:tcPr marL="36000" marR="360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56876717"/>
                  </a:ext>
                </a:extLst>
              </a:tr>
              <a:tr h="168940">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Réactivation d’une demande annulée</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715125596"/>
                  </a:ext>
                </a:extLst>
              </a:tr>
              <a:tr h="168940">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Demande « à compléter »</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1546538551"/>
                  </a:ext>
                </a:extLst>
              </a:tr>
              <a:tr h="168940">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Demande « à mettre à jour »</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2339580236"/>
                  </a:ext>
                </a:extLst>
              </a:tr>
              <a:tr h="175449">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mn-lt"/>
                          <a:ea typeface="+mn-ea"/>
                          <a:cs typeface="+mn-cs"/>
                        </a:rPr>
                        <a:t>Ajout/retrait d’une personne à une demande</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2526156058"/>
                  </a:ext>
                </a:extLst>
              </a:tr>
              <a:tr h="1754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Résolution des difficultés de remplissage</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105211647"/>
                  </a:ext>
                </a:extLst>
              </a:tr>
              <a:tr h="1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Admission directe et pseudo demande</a:t>
                      </a:r>
                    </a:p>
                  </a:txBody>
                  <a:tcPr marL="36000" marR="3600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1775232921"/>
                  </a:ext>
                </a:extLst>
              </a:tr>
              <a:tr h="1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Demande d’hébergement d’urgence</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06164138"/>
                  </a:ext>
                </a:extLst>
              </a:tr>
              <a:tr h="1754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Demande d’hébergement d’urgence -Delta</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831237870"/>
                  </a:ext>
                </a:extLst>
              </a:tr>
              <a:tr h="1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Demande de prestations</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4208373846"/>
                  </a:ext>
                </a:extLst>
              </a:tr>
              <a:tr h="1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Autre</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605184741"/>
                  </a:ext>
                </a:extLst>
              </a:tr>
            </a:tbl>
          </a:graphicData>
        </a:graphic>
      </p:graphicFrame>
      <p:graphicFrame>
        <p:nvGraphicFramePr>
          <p:cNvPr id="17" name="Tableau 16">
            <a:extLst>
              <a:ext uri="{FF2B5EF4-FFF2-40B4-BE49-F238E27FC236}">
                <a16:creationId xmlns:a16="http://schemas.microsoft.com/office/drawing/2014/main" id="{03DEAAC5-AD95-7644-5E1C-FCD9F30A080A}"/>
              </a:ext>
            </a:extLst>
          </p:cNvPr>
          <p:cNvGraphicFramePr>
            <a:graphicFrameLocks noGrp="1"/>
          </p:cNvGraphicFramePr>
          <p:nvPr>
            <p:extLst>
              <p:ext uri="{D42A27DB-BD31-4B8C-83A1-F6EECF244321}">
                <p14:modId xmlns:p14="http://schemas.microsoft.com/office/powerpoint/2010/main" val="2035980545"/>
              </p:ext>
            </p:extLst>
          </p:nvPr>
        </p:nvGraphicFramePr>
        <p:xfrm>
          <a:off x="4379337" y="4017637"/>
          <a:ext cx="2170026" cy="1005840"/>
        </p:xfrm>
        <a:graphic>
          <a:graphicData uri="http://schemas.openxmlformats.org/drawingml/2006/table">
            <a:tbl>
              <a:tblPr firstRow="1" bandRow="1"/>
              <a:tblGrid>
                <a:gridCol w="2170026">
                  <a:extLst>
                    <a:ext uri="{9D8B030D-6E8A-4147-A177-3AD203B41FA5}">
                      <a16:colId xmlns:a16="http://schemas.microsoft.com/office/drawing/2014/main" val="806111593"/>
                    </a:ext>
                  </a:extLst>
                </a:gridCol>
              </a:tblGrid>
              <a:tr h="0">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latin typeface="+mn-lt"/>
                          <a:ea typeface="+mn-ea"/>
                          <a:cs typeface="+mn-cs"/>
                        </a:rPr>
                        <a:t>Gestion du ménage </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r h="147641">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Ajout/retrait d’une personne à un ménage</a:t>
                      </a:r>
                    </a:p>
                  </a:txBody>
                  <a:tcPr marL="36000" marR="360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2526156058"/>
                  </a:ext>
                </a:extLst>
              </a:tr>
              <a:tr h="0">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Complétion de la fiche ménage </a:t>
                      </a:r>
                    </a:p>
                  </a:txBody>
                  <a:tcPr marL="36000" marR="3600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78344099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Fusion des personnes</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237348816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Autre</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4106785864"/>
                  </a:ext>
                </a:extLst>
              </a:tr>
            </a:tbl>
          </a:graphicData>
        </a:graphic>
      </p:graphicFrame>
      <p:sp>
        <p:nvSpPr>
          <p:cNvPr id="18" name="ZoneTexte 17">
            <a:extLst>
              <a:ext uri="{FF2B5EF4-FFF2-40B4-BE49-F238E27FC236}">
                <a16:creationId xmlns:a16="http://schemas.microsoft.com/office/drawing/2014/main" id="{985CC0D5-EE2A-2E8F-262C-8DB29BE44DA2}"/>
              </a:ext>
            </a:extLst>
          </p:cNvPr>
          <p:cNvSpPr txBox="1"/>
          <p:nvPr/>
        </p:nvSpPr>
        <p:spPr>
          <a:xfrm>
            <a:off x="6669595" y="929534"/>
            <a:ext cx="1712041" cy="1788384"/>
          </a:xfrm>
          <a:prstGeom prst="rect">
            <a:avLst/>
          </a:prstGeom>
          <a:noFill/>
          <a:ln>
            <a:solidFill>
              <a:schemeClr val="tx2">
                <a:lumMod val="50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a:ln>
                  <a:noFill/>
                </a:ln>
                <a:solidFill>
                  <a:schemeClr val="tx2">
                    <a:lumMod val="50000"/>
                  </a:schemeClr>
                </a:solidFill>
                <a:effectLst/>
                <a:uLnTx/>
                <a:uFillTx/>
                <a:latin typeface="Marianne"/>
                <a:ea typeface="+mn-ea"/>
                <a:cs typeface="+mn-cs"/>
              </a:rPr>
              <a:t>EXTRACTION ET DONNEES</a:t>
            </a:r>
          </a:p>
        </p:txBody>
      </p:sp>
      <p:graphicFrame>
        <p:nvGraphicFramePr>
          <p:cNvPr id="19" name="Tableau 18">
            <a:extLst>
              <a:ext uri="{FF2B5EF4-FFF2-40B4-BE49-F238E27FC236}">
                <a16:creationId xmlns:a16="http://schemas.microsoft.com/office/drawing/2014/main" id="{39157721-7CD4-AB64-1E2B-846F09E6B068}"/>
              </a:ext>
            </a:extLst>
          </p:cNvPr>
          <p:cNvGraphicFramePr>
            <a:graphicFrameLocks noGrp="1"/>
          </p:cNvGraphicFramePr>
          <p:nvPr>
            <p:extLst>
              <p:ext uri="{D42A27DB-BD31-4B8C-83A1-F6EECF244321}">
                <p14:modId xmlns:p14="http://schemas.microsoft.com/office/powerpoint/2010/main" val="1696234169"/>
              </p:ext>
            </p:extLst>
          </p:nvPr>
        </p:nvGraphicFramePr>
        <p:xfrm>
          <a:off x="6813975" y="1568206"/>
          <a:ext cx="1507558" cy="335280"/>
        </p:xfrm>
        <a:graphic>
          <a:graphicData uri="http://schemas.openxmlformats.org/drawingml/2006/table">
            <a:tbl>
              <a:tblPr firstRow="1" bandRow="1"/>
              <a:tblGrid>
                <a:gridCol w="1507558">
                  <a:extLst>
                    <a:ext uri="{9D8B030D-6E8A-4147-A177-3AD203B41FA5}">
                      <a16:colId xmlns:a16="http://schemas.microsoft.com/office/drawing/2014/main" val="806111593"/>
                    </a:ext>
                  </a:extLst>
                </a:gridCol>
              </a:tblGrid>
              <a:tr h="155137">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latin typeface="+mn-lt"/>
                          <a:ea typeface="+mn-ea"/>
                          <a:cs typeface="+mn-cs"/>
                        </a:rPr>
                        <a:t>Réalisation d’une extraction</a:t>
                      </a:r>
                      <a:endParaRPr lang="fr-FR" sz="8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graphicFrame>
        <p:nvGraphicFramePr>
          <p:cNvPr id="21" name="Tableau 20">
            <a:extLst>
              <a:ext uri="{FF2B5EF4-FFF2-40B4-BE49-F238E27FC236}">
                <a16:creationId xmlns:a16="http://schemas.microsoft.com/office/drawing/2014/main" id="{7000844A-826D-ED9E-D416-EA9FE7A49658}"/>
              </a:ext>
            </a:extLst>
          </p:cNvPr>
          <p:cNvGraphicFramePr>
            <a:graphicFrameLocks noGrp="1"/>
          </p:cNvGraphicFramePr>
          <p:nvPr>
            <p:extLst>
              <p:ext uri="{D42A27DB-BD31-4B8C-83A1-F6EECF244321}">
                <p14:modId xmlns:p14="http://schemas.microsoft.com/office/powerpoint/2010/main" val="909080783"/>
              </p:ext>
            </p:extLst>
          </p:nvPr>
        </p:nvGraphicFramePr>
        <p:xfrm>
          <a:off x="6817748" y="1999141"/>
          <a:ext cx="1504335" cy="335280"/>
        </p:xfrm>
        <a:graphic>
          <a:graphicData uri="http://schemas.openxmlformats.org/drawingml/2006/table">
            <a:tbl>
              <a:tblPr firstRow="1" bandRow="1"/>
              <a:tblGrid>
                <a:gridCol w="1504335">
                  <a:extLst>
                    <a:ext uri="{9D8B030D-6E8A-4147-A177-3AD203B41FA5}">
                      <a16:colId xmlns:a16="http://schemas.microsoft.com/office/drawing/2014/main" val="806111593"/>
                    </a:ext>
                  </a:extLst>
                </a:gridCol>
              </a:tblGrid>
              <a:tr h="205844">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rPr>
                        <a:t>Erreur dans les résultats de l’extraction</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graphicFrame>
        <p:nvGraphicFramePr>
          <p:cNvPr id="22" name="Tableau 21">
            <a:extLst>
              <a:ext uri="{FF2B5EF4-FFF2-40B4-BE49-F238E27FC236}">
                <a16:creationId xmlns:a16="http://schemas.microsoft.com/office/drawing/2014/main" id="{08958E0E-964A-9F21-F665-5DFF3D0A7CC7}"/>
              </a:ext>
            </a:extLst>
          </p:cNvPr>
          <p:cNvGraphicFramePr>
            <a:graphicFrameLocks noGrp="1"/>
          </p:cNvGraphicFramePr>
          <p:nvPr>
            <p:extLst>
              <p:ext uri="{D42A27DB-BD31-4B8C-83A1-F6EECF244321}">
                <p14:modId xmlns:p14="http://schemas.microsoft.com/office/powerpoint/2010/main" val="4065503795"/>
              </p:ext>
            </p:extLst>
          </p:nvPr>
        </p:nvGraphicFramePr>
        <p:xfrm>
          <a:off x="6817748" y="2430076"/>
          <a:ext cx="1504335" cy="213360"/>
        </p:xfrm>
        <a:graphic>
          <a:graphicData uri="http://schemas.openxmlformats.org/drawingml/2006/table">
            <a:tbl>
              <a:tblPr firstRow="1" bandRow="1"/>
              <a:tblGrid>
                <a:gridCol w="1504335">
                  <a:extLst>
                    <a:ext uri="{9D8B030D-6E8A-4147-A177-3AD203B41FA5}">
                      <a16:colId xmlns:a16="http://schemas.microsoft.com/office/drawing/2014/main" val="806111593"/>
                    </a:ext>
                  </a:extLst>
                </a:gridCol>
              </a:tblGrid>
              <a:tr h="205844">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rPr>
                        <a:t>Autre</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sp>
        <p:nvSpPr>
          <p:cNvPr id="23" name="ZoneTexte 22">
            <a:extLst>
              <a:ext uri="{FF2B5EF4-FFF2-40B4-BE49-F238E27FC236}">
                <a16:creationId xmlns:a16="http://schemas.microsoft.com/office/drawing/2014/main" id="{18E90596-A4FE-3CC8-F8F9-02C6C007B728}"/>
              </a:ext>
            </a:extLst>
          </p:cNvPr>
          <p:cNvSpPr txBox="1"/>
          <p:nvPr/>
        </p:nvSpPr>
        <p:spPr>
          <a:xfrm>
            <a:off x="8452311" y="929534"/>
            <a:ext cx="1712041" cy="3270226"/>
          </a:xfrm>
          <a:prstGeom prst="rect">
            <a:avLst/>
          </a:prstGeom>
          <a:noFill/>
          <a:ln>
            <a:solidFill>
              <a:schemeClr val="tx2">
                <a:lumMod val="50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a:ln>
                  <a:noFill/>
                </a:ln>
                <a:solidFill>
                  <a:schemeClr val="tx2">
                    <a:lumMod val="50000"/>
                  </a:schemeClr>
                </a:solidFill>
                <a:effectLst/>
                <a:uLnTx/>
                <a:uFillTx/>
                <a:latin typeface="Marianne"/>
                <a:ea typeface="+mn-ea"/>
                <a:cs typeface="+mn-cs"/>
              </a:rPr>
              <a:t>ASSISTANCE TECHNIQUE</a:t>
            </a:r>
          </a:p>
        </p:txBody>
      </p:sp>
      <p:graphicFrame>
        <p:nvGraphicFramePr>
          <p:cNvPr id="24" name="Tableau 23">
            <a:extLst>
              <a:ext uri="{FF2B5EF4-FFF2-40B4-BE49-F238E27FC236}">
                <a16:creationId xmlns:a16="http://schemas.microsoft.com/office/drawing/2014/main" id="{F87D9CED-3D06-E6B5-C94C-6A6D284FE34C}"/>
              </a:ext>
            </a:extLst>
          </p:cNvPr>
          <p:cNvGraphicFramePr>
            <a:graphicFrameLocks noGrp="1"/>
          </p:cNvGraphicFramePr>
          <p:nvPr>
            <p:extLst>
              <p:ext uri="{D42A27DB-BD31-4B8C-83A1-F6EECF244321}">
                <p14:modId xmlns:p14="http://schemas.microsoft.com/office/powerpoint/2010/main" val="480005249"/>
              </p:ext>
            </p:extLst>
          </p:nvPr>
        </p:nvGraphicFramePr>
        <p:xfrm>
          <a:off x="8599735" y="3954705"/>
          <a:ext cx="1423581" cy="213360"/>
        </p:xfrm>
        <a:graphic>
          <a:graphicData uri="http://schemas.openxmlformats.org/drawingml/2006/table">
            <a:tbl>
              <a:tblPr firstRow="1" bandRow="1"/>
              <a:tblGrid>
                <a:gridCol w="1423581">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rPr>
                        <a:t>Autre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graphicFrame>
        <p:nvGraphicFramePr>
          <p:cNvPr id="25" name="Tableau 24">
            <a:extLst>
              <a:ext uri="{FF2B5EF4-FFF2-40B4-BE49-F238E27FC236}">
                <a16:creationId xmlns:a16="http://schemas.microsoft.com/office/drawing/2014/main" id="{E498D1AC-BAFB-FF52-A4B1-6348D89017D2}"/>
              </a:ext>
            </a:extLst>
          </p:cNvPr>
          <p:cNvGraphicFramePr>
            <a:graphicFrameLocks noGrp="1"/>
          </p:cNvGraphicFramePr>
          <p:nvPr>
            <p:extLst>
              <p:ext uri="{D42A27DB-BD31-4B8C-83A1-F6EECF244321}">
                <p14:modId xmlns:p14="http://schemas.microsoft.com/office/powerpoint/2010/main" val="2072311698"/>
              </p:ext>
            </p:extLst>
          </p:nvPr>
        </p:nvGraphicFramePr>
        <p:xfrm>
          <a:off x="8599735" y="1573409"/>
          <a:ext cx="1426000" cy="213360"/>
        </p:xfrm>
        <a:graphic>
          <a:graphicData uri="http://schemas.openxmlformats.org/drawingml/2006/table">
            <a:tbl>
              <a:tblPr firstRow="1" bandRow="1"/>
              <a:tblGrid>
                <a:gridCol w="1426000">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rPr>
                        <a:t>Ménage</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graphicFrame>
        <p:nvGraphicFramePr>
          <p:cNvPr id="26" name="Tableau 25">
            <a:extLst>
              <a:ext uri="{FF2B5EF4-FFF2-40B4-BE49-F238E27FC236}">
                <a16:creationId xmlns:a16="http://schemas.microsoft.com/office/drawing/2014/main" id="{FAE4914A-AABB-C911-9DDF-B897A864CAB3}"/>
              </a:ext>
            </a:extLst>
          </p:cNvPr>
          <p:cNvGraphicFramePr>
            <a:graphicFrameLocks noGrp="1"/>
          </p:cNvGraphicFramePr>
          <p:nvPr>
            <p:extLst>
              <p:ext uri="{D42A27DB-BD31-4B8C-83A1-F6EECF244321}">
                <p14:modId xmlns:p14="http://schemas.microsoft.com/office/powerpoint/2010/main" val="3344782750"/>
              </p:ext>
            </p:extLst>
          </p:nvPr>
        </p:nvGraphicFramePr>
        <p:xfrm>
          <a:off x="8599735" y="1861343"/>
          <a:ext cx="1426000" cy="213360"/>
        </p:xfrm>
        <a:graphic>
          <a:graphicData uri="http://schemas.openxmlformats.org/drawingml/2006/table">
            <a:tbl>
              <a:tblPr firstRow="1" bandRow="1"/>
              <a:tblGrid>
                <a:gridCol w="1426000">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dirty="0">
                          <a:solidFill>
                            <a:schemeClr val="lt1"/>
                          </a:solidFill>
                        </a:rPr>
                        <a:t>Demande insertion</a:t>
                      </a:r>
                      <a:endParaRPr lang="fr-FR" sz="800" dirty="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graphicFrame>
        <p:nvGraphicFramePr>
          <p:cNvPr id="27" name="Tableau 26">
            <a:extLst>
              <a:ext uri="{FF2B5EF4-FFF2-40B4-BE49-F238E27FC236}">
                <a16:creationId xmlns:a16="http://schemas.microsoft.com/office/drawing/2014/main" id="{82041CB6-3BBF-81BB-2EE1-3208E11703DA}"/>
              </a:ext>
            </a:extLst>
          </p:cNvPr>
          <p:cNvGraphicFramePr>
            <a:graphicFrameLocks noGrp="1"/>
          </p:cNvGraphicFramePr>
          <p:nvPr>
            <p:extLst>
              <p:ext uri="{D42A27DB-BD31-4B8C-83A1-F6EECF244321}">
                <p14:modId xmlns:p14="http://schemas.microsoft.com/office/powerpoint/2010/main" val="1730902673"/>
              </p:ext>
            </p:extLst>
          </p:nvPr>
        </p:nvGraphicFramePr>
        <p:xfrm>
          <a:off x="8599735" y="2149277"/>
          <a:ext cx="1426000" cy="335280"/>
        </p:xfrm>
        <a:graphic>
          <a:graphicData uri="http://schemas.openxmlformats.org/drawingml/2006/table">
            <a:tbl>
              <a:tblPr firstRow="1" bandRow="1"/>
              <a:tblGrid>
                <a:gridCol w="1426000">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rPr>
                        <a:t>Demande d’hébergement d’urgence</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graphicFrame>
        <p:nvGraphicFramePr>
          <p:cNvPr id="28" name="Tableau 27">
            <a:extLst>
              <a:ext uri="{FF2B5EF4-FFF2-40B4-BE49-F238E27FC236}">
                <a16:creationId xmlns:a16="http://schemas.microsoft.com/office/drawing/2014/main" id="{89403BB5-18FA-5642-786A-1F386296A206}"/>
              </a:ext>
            </a:extLst>
          </p:cNvPr>
          <p:cNvGraphicFramePr>
            <a:graphicFrameLocks noGrp="1"/>
          </p:cNvGraphicFramePr>
          <p:nvPr>
            <p:extLst>
              <p:ext uri="{D42A27DB-BD31-4B8C-83A1-F6EECF244321}">
                <p14:modId xmlns:p14="http://schemas.microsoft.com/office/powerpoint/2010/main" val="1595758482"/>
              </p:ext>
            </p:extLst>
          </p:nvPr>
        </p:nvGraphicFramePr>
        <p:xfrm>
          <a:off x="8599735" y="2559131"/>
          <a:ext cx="1426000" cy="213360"/>
        </p:xfrm>
        <a:graphic>
          <a:graphicData uri="http://schemas.openxmlformats.org/drawingml/2006/table">
            <a:tbl>
              <a:tblPr firstRow="1" bandRow="1"/>
              <a:tblGrid>
                <a:gridCol w="1426000">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rPr>
                        <a:t>Structure</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graphicFrame>
        <p:nvGraphicFramePr>
          <p:cNvPr id="29" name="Tableau 28">
            <a:extLst>
              <a:ext uri="{FF2B5EF4-FFF2-40B4-BE49-F238E27FC236}">
                <a16:creationId xmlns:a16="http://schemas.microsoft.com/office/drawing/2014/main" id="{EE3B39CE-164D-DFAE-80CB-2BA0549B69DD}"/>
              </a:ext>
            </a:extLst>
          </p:cNvPr>
          <p:cNvGraphicFramePr>
            <a:graphicFrameLocks noGrp="1"/>
          </p:cNvGraphicFramePr>
          <p:nvPr>
            <p:extLst>
              <p:ext uri="{D42A27DB-BD31-4B8C-83A1-F6EECF244321}">
                <p14:modId xmlns:p14="http://schemas.microsoft.com/office/powerpoint/2010/main" val="3189133367"/>
              </p:ext>
            </p:extLst>
          </p:nvPr>
        </p:nvGraphicFramePr>
        <p:xfrm>
          <a:off x="8599735" y="2847065"/>
          <a:ext cx="1426000" cy="213360"/>
        </p:xfrm>
        <a:graphic>
          <a:graphicData uri="http://schemas.openxmlformats.org/drawingml/2006/table">
            <a:tbl>
              <a:tblPr firstRow="1" bandRow="1"/>
              <a:tblGrid>
                <a:gridCol w="1426000">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rPr>
                        <a:t>Groupe de places</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graphicFrame>
        <p:nvGraphicFramePr>
          <p:cNvPr id="30" name="Tableau 29">
            <a:extLst>
              <a:ext uri="{FF2B5EF4-FFF2-40B4-BE49-F238E27FC236}">
                <a16:creationId xmlns:a16="http://schemas.microsoft.com/office/drawing/2014/main" id="{CC303C66-FB39-9953-697D-61E1B6DD25A9}"/>
              </a:ext>
            </a:extLst>
          </p:cNvPr>
          <p:cNvGraphicFramePr>
            <a:graphicFrameLocks noGrp="1"/>
          </p:cNvGraphicFramePr>
          <p:nvPr>
            <p:extLst>
              <p:ext uri="{D42A27DB-BD31-4B8C-83A1-F6EECF244321}">
                <p14:modId xmlns:p14="http://schemas.microsoft.com/office/powerpoint/2010/main" val="795231134"/>
              </p:ext>
            </p:extLst>
          </p:nvPr>
        </p:nvGraphicFramePr>
        <p:xfrm>
          <a:off x="8599735" y="3134999"/>
          <a:ext cx="1426000" cy="213360"/>
        </p:xfrm>
        <a:graphic>
          <a:graphicData uri="http://schemas.openxmlformats.org/drawingml/2006/table">
            <a:tbl>
              <a:tblPr firstRow="1" bandRow="1"/>
              <a:tblGrid>
                <a:gridCol w="1426000">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rPr>
                        <a:t>Liste d’attente</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graphicFrame>
        <p:nvGraphicFramePr>
          <p:cNvPr id="31" name="Tableau 30">
            <a:extLst>
              <a:ext uri="{FF2B5EF4-FFF2-40B4-BE49-F238E27FC236}">
                <a16:creationId xmlns:a16="http://schemas.microsoft.com/office/drawing/2014/main" id="{0E13408B-E0DE-F558-5403-7A7A20C6B22F}"/>
              </a:ext>
            </a:extLst>
          </p:cNvPr>
          <p:cNvGraphicFramePr>
            <a:graphicFrameLocks noGrp="1"/>
          </p:cNvGraphicFramePr>
          <p:nvPr>
            <p:extLst>
              <p:ext uri="{D42A27DB-BD31-4B8C-83A1-F6EECF244321}">
                <p14:modId xmlns:p14="http://schemas.microsoft.com/office/powerpoint/2010/main" val="2326478123"/>
              </p:ext>
            </p:extLst>
          </p:nvPr>
        </p:nvGraphicFramePr>
        <p:xfrm>
          <a:off x="8599735" y="3422933"/>
          <a:ext cx="1426000" cy="457200"/>
        </p:xfrm>
        <a:graphic>
          <a:graphicData uri="http://schemas.openxmlformats.org/drawingml/2006/table">
            <a:tbl>
              <a:tblPr firstRow="1" bandRow="1"/>
              <a:tblGrid>
                <a:gridCol w="1426000">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sz="800" b="1" kern="1200">
                          <a:solidFill>
                            <a:schemeClr val="lt1"/>
                          </a:solidFill>
                        </a:rPr>
                        <a:t>Intervention sur les données d’un dossier ménage</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sp>
        <p:nvSpPr>
          <p:cNvPr id="32" name="ZoneTexte 31">
            <a:extLst>
              <a:ext uri="{FF2B5EF4-FFF2-40B4-BE49-F238E27FC236}">
                <a16:creationId xmlns:a16="http://schemas.microsoft.com/office/drawing/2014/main" id="{FEF6DDBC-9754-5E90-3F62-091430738A20}"/>
              </a:ext>
            </a:extLst>
          </p:cNvPr>
          <p:cNvSpPr txBox="1"/>
          <p:nvPr/>
        </p:nvSpPr>
        <p:spPr>
          <a:xfrm>
            <a:off x="10235027" y="1605216"/>
            <a:ext cx="1499420" cy="612000"/>
          </a:xfrm>
          <a:prstGeom prst="rect">
            <a:avLst/>
          </a:prstGeom>
          <a:noFill/>
          <a:ln>
            <a:solidFill>
              <a:schemeClr val="tx2">
                <a:lumMod val="50000"/>
              </a:schemeClr>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a:ln>
                  <a:noFill/>
                </a:ln>
                <a:solidFill>
                  <a:schemeClr val="tx2">
                    <a:lumMod val="50000"/>
                  </a:schemeClr>
                </a:solidFill>
                <a:effectLst/>
                <a:uLnTx/>
                <a:uFillTx/>
                <a:latin typeface="Marianne"/>
                <a:ea typeface="+mn-ea"/>
                <a:cs typeface="+mn-cs"/>
              </a:rPr>
              <a:t>SOUSCRIPTION AUX COMMUNICATIONS DIHAL</a:t>
            </a:r>
          </a:p>
        </p:txBody>
      </p:sp>
      <p:sp>
        <p:nvSpPr>
          <p:cNvPr id="33" name="ZoneTexte 32">
            <a:extLst>
              <a:ext uri="{FF2B5EF4-FFF2-40B4-BE49-F238E27FC236}">
                <a16:creationId xmlns:a16="http://schemas.microsoft.com/office/drawing/2014/main" id="{5885D1DA-10DB-0595-52EB-D8CF5867C36D}"/>
              </a:ext>
            </a:extLst>
          </p:cNvPr>
          <p:cNvSpPr txBox="1"/>
          <p:nvPr/>
        </p:nvSpPr>
        <p:spPr>
          <a:xfrm>
            <a:off x="10235027" y="2964460"/>
            <a:ext cx="1499420" cy="2664446"/>
          </a:xfrm>
          <a:prstGeom prst="rect">
            <a:avLst/>
          </a:prstGeom>
          <a:noFill/>
          <a:ln>
            <a:solidFill>
              <a:schemeClr val="tx2">
                <a:lumMod val="50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a:ln>
                  <a:noFill/>
                </a:ln>
                <a:solidFill>
                  <a:schemeClr val="tx2">
                    <a:lumMod val="50000"/>
                  </a:schemeClr>
                </a:solidFill>
                <a:effectLst/>
                <a:uLnTx/>
                <a:uFillTx/>
                <a:latin typeface="Marianne"/>
                <a:ea typeface="+mn-ea"/>
                <a:cs typeface="+mn-cs"/>
              </a:rPr>
              <a:t>PROPOSITION D’ÉVOLUTIONS</a:t>
            </a:r>
          </a:p>
        </p:txBody>
      </p:sp>
      <p:sp>
        <p:nvSpPr>
          <p:cNvPr id="34" name="ZoneTexte 33">
            <a:extLst>
              <a:ext uri="{FF2B5EF4-FFF2-40B4-BE49-F238E27FC236}">
                <a16:creationId xmlns:a16="http://schemas.microsoft.com/office/drawing/2014/main" id="{7754C086-0712-B436-60A7-56CA77FA7AA7}"/>
              </a:ext>
            </a:extLst>
          </p:cNvPr>
          <p:cNvSpPr txBox="1"/>
          <p:nvPr/>
        </p:nvSpPr>
        <p:spPr>
          <a:xfrm>
            <a:off x="10235027" y="930075"/>
            <a:ext cx="1499420" cy="612000"/>
          </a:xfrm>
          <a:prstGeom prst="rect">
            <a:avLst/>
          </a:prstGeom>
          <a:noFill/>
          <a:ln>
            <a:solidFill>
              <a:schemeClr val="tx2">
                <a:lumMod val="50000"/>
              </a:schemeClr>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a:ln>
                  <a:noFill/>
                </a:ln>
                <a:solidFill>
                  <a:schemeClr val="tx2">
                    <a:lumMod val="50000"/>
                  </a:schemeClr>
                </a:solidFill>
                <a:effectLst/>
                <a:uLnTx/>
                <a:uFillTx/>
                <a:latin typeface="Marianne"/>
                <a:ea typeface="+mn-ea"/>
                <a:cs typeface="+mn-cs"/>
              </a:rPr>
              <a:t>RGPD</a:t>
            </a:r>
          </a:p>
        </p:txBody>
      </p:sp>
      <p:sp>
        <p:nvSpPr>
          <p:cNvPr id="35" name="ZoneTexte 34">
            <a:extLst>
              <a:ext uri="{FF2B5EF4-FFF2-40B4-BE49-F238E27FC236}">
                <a16:creationId xmlns:a16="http://schemas.microsoft.com/office/drawing/2014/main" id="{86152C1F-624F-7338-978B-5B0CDE6B1047}"/>
              </a:ext>
            </a:extLst>
          </p:cNvPr>
          <p:cNvSpPr txBox="1"/>
          <p:nvPr/>
        </p:nvSpPr>
        <p:spPr>
          <a:xfrm>
            <a:off x="10235027" y="2280357"/>
            <a:ext cx="1499420" cy="612000"/>
          </a:xfrm>
          <a:prstGeom prst="rect">
            <a:avLst/>
          </a:prstGeom>
          <a:noFill/>
          <a:ln>
            <a:solidFill>
              <a:schemeClr val="tx2">
                <a:lumMod val="50000"/>
              </a:schemeClr>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a:ln>
                  <a:noFill/>
                </a:ln>
                <a:solidFill>
                  <a:schemeClr val="tx2">
                    <a:lumMod val="50000"/>
                  </a:schemeClr>
                </a:solidFill>
                <a:effectLst/>
                <a:uLnTx/>
                <a:uFillTx/>
                <a:latin typeface="Marianne"/>
                <a:ea typeface="+mn-ea"/>
                <a:cs typeface="+mn-cs"/>
              </a:rPr>
              <a:t>MODULE OFFRE</a:t>
            </a:r>
          </a:p>
        </p:txBody>
      </p:sp>
      <p:graphicFrame>
        <p:nvGraphicFramePr>
          <p:cNvPr id="36" name="Tableau 35">
            <a:extLst>
              <a:ext uri="{FF2B5EF4-FFF2-40B4-BE49-F238E27FC236}">
                <a16:creationId xmlns:a16="http://schemas.microsoft.com/office/drawing/2014/main" id="{E357D829-BE6A-835E-A338-D956E541BE29}"/>
              </a:ext>
            </a:extLst>
          </p:cNvPr>
          <p:cNvGraphicFramePr>
            <a:graphicFrameLocks noGrp="1"/>
          </p:cNvGraphicFramePr>
          <p:nvPr>
            <p:extLst>
              <p:ext uri="{D42A27DB-BD31-4B8C-83A1-F6EECF244321}">
                <p14:modId xmlns:p14="http://schemas.microsoft.com/office/powerpoint/2010/main" val="1864003606"/>
              </p:ext>
            </p:extLst>
          </p:nvPr>
        </p:nvGraphicFramePr>
        <p:xfrm>
          <a:off x="10338297" y="3543839"/>
          <a:ext cx="1289704" cy="213360"/>
        </p:xfrm>
        <a:graphic>
          <a:graphicData uri="http://schemas.openxmlformats.org/drawingml/2006/table">
            <a:tbl>
              <a:tblPr firstRow="1" bandRow="1"/>
              <a:tblGrid>
                <a:gridCol w="1289704">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rPr>
                        <a:t>Ménage</a:t>
                      </a:r>
                      <a:endParaRPr lang="fr-FR" sz="800"/>
                    </a:p>
                  </a:txBody>
                  <a:tcPr marL="36000" marR="3600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graphicFrame>
        <p:nvGraphicFramePr>
          <p:cNvPr id="39" name="Tableau 38">
            <a:extLst>
              <a:ext uri="{FF2B5EF4-FFF2-40B4-BE49-F238E27FC236}">
                <a16:creationId xmlns:a16="http://schemas.microsoft.com/office/drawing/2014/main" id="{07CECEC3-DAB4-B6C3-63D2-4A5B425ACF3E}"/>
              </a:ext>
            </a:extLst>
          </p:cNvPr>
          <p:cNvGraphicFramePr>
            <a:graphicFrameLocks noGrp="1"/>
          </p:cNvGraphicFramePr>
          <p:nvPr>
            <p:extLst>
              <p:ext uri="{D42A27DB-BD31-4B8C-83A1-F6EECF244321}">
                <p14:modId xmlns:p14="http://schemas.microsoft.com/office/powerpoint/2010/main" val="913449340"/>
              </p:ext>
            </p:extLst>
          </p:nvPr>
        </p:nvGraphicFramePr>
        <p:xfrm>
          <a:off x="10338297" y="3806127"/>
          <a:ext cx="1289703" cy="213360"/>
        </p:xfrm>
        <a:graphic>
          <a:graphicData uri="http://schemas.openxmlformats.org/drawingml/2006/table">
            <a:tbl>
              <a:tblPr firstRow="1" bandRow="1"/>
              <a:tblGrid>
                <a:gridCol w="1289703">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rPr>
                        <a:t>Structure</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graphicFrame>
        <p:nvGraphicFramePr>
          <p:cNvPr id="40" name="Tableau 39">
            <a:extLst>
              <a:ext uri="{FF2B5EF4-FFF2-40B4-BE49-F238E27FC236}">
                <a16:creationId xmlns:a16="http://schemas.microsoft.com/office/drawing/2014/main" id="{C2265E09-25E1-76EA-776D-A8478B21BADC}"/>
              </a:ext>
            </a:extLst>
          </p:cNvPr>
          <p:cNvGraphicFramePr>
            <a:graphicFrameLocks noGrp="1"/>
          </p:cNvGraphicFramePr>
          <p:nvPr>
            <p:extLst>
              <p:ext uri="{D42A27DB-BD31-4B8C-83A1-F6EECF244321}">
                <p14:modId xmlns:p14="http://schemas.microsoft.com/office/powerpoint/2010/main" val="332272933"/>
              </p:ext>
            </p:extLst>
          </p:nvPr>
        </p:nvGraphicFramePr>
        <p:xfrm>
          <a:off x="10338297" y="4068415"/>
          <a:ext cx="1289703" cy="213360"/>
        </p:xfrm>
        <a:graphic>
          <a:graphicData uri="http://schemas.openxmlformats.org/drawingml/2006/table">
            <a:tbl>
              <a:tblPr firstRow="1" bandRow="1"/>
              <a:tblGrid>
                <a:gridCol w="1289703">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rPr>
                        <a:t>Demande insertion</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graphicFrame>
        <p:nvGraphicFramePr>
          <p:cNvPr id="41" name="Tableau 40">
            <a:extLst>
              <a:ext uri="{FF2B5EF4-FFF2-40B4-BE49-F238E27FC236}">
                <a16:creationId xmlns:a16="http://schemas.microsoft.com/office/drawing/2014/main" id="{9EEF9C36-1E1D-1F33-A7EF-B228D6916296}"/>
              </a:ext>
            </a:extLst>
          </p:cNvPr>
          <p:cNvGraphicFramePr>
            <a:graphicFrameLocks noGrp="1"/>
          </p:cNvGraphicFramePr>
          <p:nvPr>
            <p:extLst>
              <p:ext uri="{D42A27DB-BD31-4B8C-83A1-F6EECF244321}">
                <p14:modId xmlns:p14="http://schemas.microsoft.com/office/powerpoint/2010/main" val="442950597"/>
              </p:ext>
            </p:extLst>
          </p:nvPr>
        </p:nvGraphicFramePr>
        <p:xfrm>
          <a:off x="10338297" y="4330703"/>
          <a:ext cx="1289703" cy="457200"/>
        </p:xfrm>
        <a:graphic>
          <a:graphicData uri="http://schemas.openxmlformats.org/drawingml/2006/table">
            <a:tbl>
              <a:tblPr firstRow="1" bandRow="1"/>
              <a:tblGrid>
                <a:gridCol w="1289703">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rPr>
                        <a:t>Demande d’hébergement d’urgence</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graphicFrame>
        <p:nvGraphicFramePr>
          <p:cNvPr id="42" name="Tableau 41">
            <a:extLst>
              <a:ext uri="{FF2B5EF4-FFF2-40B4-BE49-F238E27FC236}">
                <a16:creationId xmlns:a16="http://schemas.microsoft.com/office/drawing/2014/main" id="{21FDEB48-B8AC-BB75-8D65-2705BB444B6B}"/>
              </a:ext>
            </a:extLst>
          </p:cNvPr>
          <p:cNvGraphicFramePr>
            <a:graphicFrameLocks noGrp="1"/>
          </p:cNvGraphicFramePr>
          <p:nvPr>
            <p:extLst>
              <p:ext uri="{D42A27DB-BD31-4B8C-83A1-F6EECF244321}">
                <p14:modId xmlns:p14="http://schemas.microsoft.com/office/powerpoint/2010/main" val="1703980258"/>
              </p:ext>
            </p:extLst>
          </p:nvPr>
        </p:nvGraphicFramePr>
        <p:xfrm>
          <a:off x="10338297" y="4836831"/>
          <a:ext cx="1289703" cy="213360"/>
        </p:xfrm>
        <a:graphic>
          <a:graphicData uri="http://schemas.openxmlformats.org/drawingml/2006/table">
            <a:tbl>
              <a:tblPr firstRow="1" bandRow="1"/>
              <a:tblGrid>
                <a:gridCol w="1289703">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rPr>
                        <a:t>Liste d’attente</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graphicFrame>
        <p:nvGraphicFramePr>
          <p:cNvPr id="47" name="Tableau 46">
            <a:extLst>
              <a:ext uri="{FF2B5EF4-FFF2-40B4-BE49-F238E27FC236}">
                <a16:creationId xmlns:a16="http://schemas.microsoft.com/office/drawing/2014/main" id="{1EBB0587-12DC-D7E4-D346-7C34D89B71E7}"/>
              </a:ext>
            </a:extLst>
          </p:cNvPr>
          <p:cNvGraphicFramePr>
            <a:graphicFrameLocks noGrp="1"/>
          </p:cNvGraphicFramePr>
          <p:nvPr>
            <p:extLst>
              <p:ext uri="{D42A27DB-BD31-4B8C-83A1-F6EECF244321}">
                <p14:modId xmlns:p14="http://schemas.microsoft.com/office/powerpoint/2010/main" val="1967353294"/>
              </p:ext>
            </p:extLst>
          </p:nvPr>
        </p:nvGraphicFramePr>
        <p:xfrm>
          <a:off x="10338297" y="5099119"/>
          <a:ext cx="1289703" cy="213360"/>
        </p:xfrm>
        <a:graphic>
          <a:graphicData uri="http://schemas.openxmlformats.org/drawingml/2006/table">
            <a:tbl>
              <a:tblPr firstRow="1" bandRow="1"/>
              <a:tblGrid>
                <a:gridCol w="1289703">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rPr>
                        <a:t>Extraction</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graphicFrame>
        <p:nvGraphicFramePr>
          <p:cNvPr id="48" name="Tableau 47">
            <a:extLst>
              <a:ext uri="{FF2B5EF4-FFF2-40B4-BE49-F238E27FC236}">
                <a16:creationId xmlns:a16="http://schemas.microsoft.com/office/drawing/2014/main" id="{0A1D1938-6818-7962-BD81-40C6A73A969F}"/>
              </a:ext>
            </a:extLst>
          </p:cNvPr>
          <p:cNvGraphicFramePr>
            <a:graphicFrameLocks noGrp="1"/>
          </p:cNvGraphicFramePr>
          <p:nvPr>
            <p:extLst>
              <p:ext uri="{D42A27DB-BD31-4B8C-83A1-F6EECF244321}">
                <p14:modId xmlns:p14="http://schemas.microsoft.com/office/powerpoint/2010/main" val="2550562898"/>
              </p:ext>
            </p:extLst>
          </p:nvPr>
        </p:nvGraphicFramePr>
        <p:xfrm>
          <a:off x="10338296" y="5361406"/>
          <a:ext cx="1289703" cy="213360"/>
        </p:xfrm>
        <a:graphic>
          <a:graphicData uri="http://schemas.openxmlformats.org/drawingml/2006/table">
            <a:tbl>
              <a:tblPr firstRow="1" bandRow="1"/>
              <a:tblGrid>
                <a:gridCol w="1289703">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rPr>
                        <a:t>Autre</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sp>
        <p:nvSpPr>
          <p:cNvPr id="50" name="ZoneTexte 49">
            <a:extLst>
              <a:ext uri="{FF2B5EF4-FFF2-40B4-BE49-F238E27FC236}">
                <a16:creationId xmlns:a16="http://schemas.microsoft.com/office/drawing/2014/main" id="{6A769A77-F5D6-7E37-FCCB-42515FD30052}"/>
              </a:ext>
            </a:extLst>
          </p:cNvPr>
          <p:cNvSpPr txBox="1"/>
          <p:nvPr/>
        </p:nvSpPr>
        <p:spPr>
          <a:xfrm>
            <a:off x="8452311" y="4253708"/>
            <a:ext cx="1712041" cy="1375198"/>
          </a:xfrm>
          <a:prstGeom prst="rect">
            <a:avLst/>
          </a:prstGeom>
          <a:noFill/>
          <a:ln>
            <a:solidFill>
              <a:schemeClr val="tx2">
                <a:lumMod val="50000"/>
              </a:schemeClr>
            </a:solidFill>
          </a:ln>
        </p:spPr>
        <p:txBody>
          <a:bodyPr wrap="square" lIns="91440" tIns="45720" rIns="91440" bIns="45720" rtlCol="0" anchor="t">
            <a:noAutofit/>
          </a:bodyPr>
          <a:lstStyle/>
          <a:p>
            <a:pPr algn="ctr">
              <a:defRPr/>
            </a:pPr>
            <a:r>
              <a:rPr lang="fr-FR" sz="1000" b="1" kern="0">
                <a:solidFill>
                  <a:schemeClr val="tx2">
                    <a:lumMod val="50000"/>
                  </a:schemeClr>
                </a:solidFill>
                <a:latin typeface="Marianne"/>
              </a:rPr>
              <a:t>INTERCONNEXION DU SI SIAO</a:t>
            </a:r>
            <a:endParaRPr lang="en-US">
              <a:solidFill>
                <a:schemeClr val="tx2">
                  <a:lumMod val="50000"/>
                </a:schemeClr>
              </a:solidFill>
            </a:endParaRPr>
          </a:p>
        </p:txBody>
      </p:sp>
      <p:graphicFrame>
        <p:nvGraphicFramePr>
          <p:cNvPr id="51" name="Tableau 50">
            <a:extLst>
              <a:ext uri="{FF2B5EF4-FFF2-40B4-BE49-F238E27FC236}">
                <a16:creationId xmlns:a16="http://schemas.microsoft.com/office/drawing/2014/main" id="{2B69F59B-2FCE-4EDB-150D-575443DDDF6C}"/>
              </a:ext>
            </a:extLst>
          </p:cNvPr>
          <p:cNvGraphicFramePr>
            <a:graphicFrameLocks noGrp="1"/>
          </p:cNvGraphicFramePr>
          <p:nvPr>
            <p:extLst>
              <p:ext uri="{D42A27DB-BD31-4B8C-83A1-F6EECF244321}">
                <p14:modId xmlns:p14="http://schemas.microsoft.com/office/powerpoint/2010/main" val="968570799"/>
              </p:ext>
            </p:extLst>
          </p:nvPr>
        </p:nvGraphicFramePr>
        <p:xfrm>
          <a:off x="8599735" y="4723218"/>
          <a:ext cx="1423581" cy="213360"/>
        </p:xfrm>
        <a:graphic>
          <a:graphicData uri="http://schemas.openxmlformats.org/drawingml/2006/table">
            <a:tbl>
              <a:tblPr firstRow="1" bandRow="1"/>
              <a:tblGrid>
                <a:gridCol w="1423581">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rPr>
                        <a:t>DUI</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graphicFrame>
        <p:nvGraphicFramePr>
          <p:cNvPr id="52" name="Tableau 51">
            <a:extLst>
              <a:ext uri="{FF2B5EF4-FFF2-40B4-BE49-F238E27FC236}">
                <a16:creationId xmlns:a16="http://schemas.microsoft.com/office/drawing/2014/main" id="{A993A4F6-E18C-00E8-2C34-50C571228D8E}"/>
              </a:ext>
            </a:extLst>
          </p:cNvPr>
          <p:cNvGraphicFramePr>
            <a:graphicFrameLocks noGrp="1"/>
          </p:cNvGraphicFramePr>
          <p:nvPr>
            <p:extLst>
              <p:ext uri="{D42A27DB-BD31-4B8C-83A1-F6EECF244321}">
                <p14:modId xmlns:p14="http://schemas.microsoft.com/office/powerpoint/2010/main" val="3704968268"/>
              </p:ext>
            </p:extLst>
          </p:nvPr>
        </p:nvGraphicFramePr>
        <p:xfrm>
          <a:off x="8599735" y="5092769"/>
          <a:ext cx="1423581" cy="213360"/>
        </p:xfrm>
        <a:graphic>
          <a:graphicData uri="http://schemas.openxmlformats.org/drawingml/2006/table">
            <a:tbl>
              <a:tblPr firstRow="1" bandRow="1"/>
              <a:tblGrid>
                <a:gridCol w="1423581">
                  <a:extLst>
                    <a:ext uri="{9D8B030D-6E8A-4147-A177-3AD203B41FA5}">
                      <a16:colId xmlns:a16="http://schemas.microsoft.com/office/drawing/2014/main" val="806111593"/>
                    </a:ext>
                  </a:extLst>
                </a:gridCol>
              </a:tblGrid>
              <a:tr h="209091">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ctr"/>
                      <a:r>
                        <a:rPr lang="fr-FR" sz="800" b="1" kern="1200">
                          <a:solidFill>
                            <a:schemeClr val="lt1"/>
                          </a:solidFill>
                        </a:rPr>
                        <a:t>Autre</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bl>
          </a:graphicData>
        </a:graphic>
      </p:graphicFrame>
      <p:sp>
        <p:nvSpPr>
          <p:cNvPr id="53" name="ZoneTexte 52">
            <a:extLst>
              <a:ext uri="{FF2B5EF4-FFF2-40B4-BE49-F238E27FC236}">
                <a16:creationId xmlns:a16="http://schemas.microsoft.com/office/drawing/2014/main" id="{9FC5B973-92DF-0A58-0686-3B3762515E34}"/>
              </a:ext>
            </a:extLst>
          </p:cNvPr>
          <p:cNvSpPr txBox="1"/>
          <p:nvPr/>
        </p:nvSpPr>
        <p:spPr>
          <a:xfrm>
            <a:off x="8452311" y="5684093"/>
            <a:ext cx="3282136" cy="452259"/>
          </a:xfrm>
          <a:prstGeom prst="rect">
            <a:avLst/>
          </a:prstGeom>
          <a:noFill/>
          <a:ln>
            <a:solidFill>
              <a:schemeClr val="tx2">
                <a:lumMod val="50000"/>
              </a:schemeClr>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kern="0" cap="none" spc="0" normalizeH="0" baseline="0">
                <a:ln>
                  <a:noFill/>
                </a:ln>
                <a:solidFill>
                  <a:schemeClr val="tx2">
                    <a:lumMod val="50000"/>
                  </a:schemeClr>
                </a:solidFill>
                <a:effectLst/>
                <a:uLnTx/>
                <a:uFillTx/>
                <a:latin typeface="Marianne"/>
              </a:defRPr>
            </a:lvl1pPr>
          </a:lstStyle>
          <a:p>
            <a:r>
              <a:rPr lang="fr-FR"/>
              <a:t>MODIFICATION DE L’ANNUAIRE</a:t>
            </a:r>
          </a:p>
        </p:txBody>
      </p:sp>
    </p:spTree>
    <p:extLst>
      <p:ext uri="{BB962C8B-B14F-4D97-AF65-F5344CB8AC3E}">
        <p14:creationId xmlns:p14="http://schemas.microsoft.com/office/powerpoint/2010/main" val="1016340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417B3-D761-5FAC-959E-287EBD21A2B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777E046-36F2-C981-E421-6C822BDD09CB}"/>
              </a:ext>
            </a:extLst>
          </p:cNvPr>
          <p:cNvSpPr>
            <a:spLocks noGrp="1"/>
          </p:cNvSpPr>
          <p:nvPr>
            <p:ph type="title"/>
          </p:nvPr>
        </p:nvSpPr>
        <p:spPr/>
        <p:txBody>
          <a:bodyPr/>
          <a:lstStyle/>
          <a:p>
            <a:r>
              <a:rPr lang="fr-FR" sz="2000">
                <a:latin typeface="Marianne"/>
                <a:cs typeface="Calibri"/>
              </a:rPr>
              <a:t>Quelques exemples de cas de figure</a:t>
            </a:r>
            <a:endParaRPr lang="fr-FR" sz="3200"/>
          </a:p>
        </p:txBody>
      </p:sp>
      <p:sp>
        <p:nvSpPr>
          <p:cNvPr id="66" name="ZoneTexte 65">
            <a:extLst>
              <a:ext uri="{FF2B5EF4-FFF2-40B4-BE49-F238E27FC236}">
                <a16:creationId xmlns:a16="http://schemas.microsoft.com/office/drawing/2014/main" id="{CD04DDDB-3EC5-A632-E82C-485D507B33FD}"/>
              </a:ext>
            </a:extLst>
          </p:cNvPr>
          <p:cNvSpPr txBox="1"/>
          <p:nvPr/>
        </p:nvSpPr>
        <p:spPr>
          <a:xfrm>
            <a:off x="265456" y="705093"/>
            <a:ext cx="2696261" cy="3793316"/>
          </a:xfrm>
          <a:prstGeom prst="rect">
            <a:avLst/>
          </a:prstGeom>
          <a:noFill/>
          <a:ln>
            <a:solidFill>
              <a:schemeClr val="tx2">
                <a:lumMod val="50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a:ln>
                  <a:noFill/>
                </a:ln>
                <a:solidFill>
                  <a:schemeClr val="tx2">
                    <a:lumMod val="50000"/>
                  </a:schemeClr>
                </a:solidFill>
                <a:effectLst/>
                <a:uLnTx/>
                <a:uFillTx/>
                <a:latin typeface="Marianne"/>
                <a:ea typeface="+mn-ea"/>
                <a:cs typeface="+mn-cs"/>
              </a:rPr>
              <a:t>ACCÈS ET AUTHENTIFICATION</a:t>
            </a:r>
          </a:p>
        </p:txBody>
      </p:sp>
      <p:graphicFrame>
        <p:nvGraphicFramePr>
          <p:cNvPr id="67" name="Tableau 66">
            <a:extLst>
              <a:ext uri="{FF2B5EF4-FFF2-40B4-BE49-F238E27FC236}">
                <a16:creationId xmlns:a16="http://schemas.microsoft.com/office/drawing/2014/main" id="{82850A51-67F5-F67F-888A-AFF9A29CBCCE}"/>
              </a:ext>
            </a:extLst>
          </p:cNvPr>
          <p:cNvGraphicFramePr>
            <a:graphicFrameLocks noGrp="1"/>
          </p:cNvGraphicFramePr>
          <p:nvPr/>
        </p:nvGraphicFramePr>
        <p:xfrm>
          <a:off x="297647" y="1269536"/>
          <a:ext cx="2628000" cy="1234440"/>
        </p:xfrm>
        <a:graphic>
          <a:graphicData uri="http://schemas.openxmlformats.org/drawingml/2006/table">
            <a:tbl>
              <a:tblPr firstRow="1" bandRow="1"/>
              <a:tblGrid>
                <a:gridCol w="972000">
                  <a:extLst>
                    <a:ext uri="{9D8B030D-6E8A-4147-A177-3AD203B41FA5}">
                      <a16:colId xmlns:a16="http://schemas.microsoft.com/office/drawing/2014/main" val="806111593"/>
                    </a:ext>
                  </a:extLst>
                </a:gridCol>
                <a:gridCol w="1656000">
                  <a:extLst>
                    <a:ext uri="{9D8B030D-6E8A-4147-A177-3AD203B41FA5}">
                      <a16:colId xmlns:a16="http://schemas.microsoft.com/office/drawing/2014/main" val="1031648926"/>
                    </a:ext>
                  </a:extLst>
                </a:gridCol>
              </a:tblGrid>
              <a:tr h="209091">
                <a:tc gridSpan="2">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l"/>
                      <a:r>
                        <a:rPr lang="fr-FR" sz="800" b="1" kern="1200">
                          <a:solidFill>
                            <a:schemeClr val="lt1"/>
                          </a:solidFill>
                          <a:latin typeface="+mn-lt"/>
                          <a:ea typeface="+mn-ea"/>
                          <a:cs typeface="+mn-cs"/>
                        </a:rPr>
                        <a:t>Problème de connexion au SI SIAO </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0048"/>
                    </a:solidFill>
                  </a:tcPr>
                </a:tc>
                <a:tc hMerge="1">
                  <a:txBody>
                    <a:bodyPr/>
                    <a:lstStyle/>
                    <a:p>
                      <a:pPr algn="ctr"/>
                      <a:endParaRPr lang="fr-FR" sz="900"/>
                    </a:p>
                  </a:txBody>
                  <a:tcPr marL="36000" marR="36000"/>
                </a:tc>
                <a:extLst>
                  <a:ext uri="{0D108BD9-81ED-4DB2-BD59-A6C34878D82A}">
                    <a16:rowId xmlns:a16="http://schemas.microsoft.com/office/drawing/2014/main" val="3444979302"/>
                  </a:ext>
                </a:extLst>
              </a:tr>
              <a:tr h="209091">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j-lt"/>
                          <a:ea typeface="+mn-ea"/>
                          <a:cs typeface="+mn-cs"/>
                        </a:rPr>
                        <a:t>Accès au compte</a:t>
                      </a:r>
                    </a:p>
                  </a:txBody>
                  <a:tcPr marL="36000" marR="36000">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noProof="0">
                          <a:ln>
                            <a:noFill/>
                          </a:ln>
                          <a:solidFill>
                            <a:prstClr val="black"/>
                          </a:solidFill>
                          <a:effectLst/>
                          <a:uLnTx/>
                          <a:uFillTx/>
                          <a:latin typeface="+mj-lt"/>
                          <a:ea typeface="+mn-ea"/>
                          <a:cs typeface="+mn-cs"/>
                        </a:rPr>
                        <a:t>Je n’arrive pas à :</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j-lt"/>
                          <a:ea typeface="+mn-ea"/>
                          <a:cs typeface="+mn-cs"/>
                        </a:rPr>
                        <a:t>Me connecter à mon compte</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j-lt"/>
                          <a:ea typeface="+mn-ea"/>
                          <a:cs typeface="+mn-cs"/>
                        </a:rPr>
                        <a:t>Accéder à mon compte</a:t>
                      </a:r>
                    </a:p>
                  </a:txBody>
                  <a:tcPr marL="36000" marR="36000">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56876717"/>
                  </a:ext>
                </a:extLst>
              </a:tr>
              <a:tr h="209091">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j-lt"/>
                          <a:ea typeface="+mn-ea"/>
                          <a:cs typeface="+mn-cs"/>
                        </a:rPr>
                        <a:t>Lien de connexion non reçu</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j-lt"/>
                          <a:ea typeface="+mn-ea"/>
                          <a:cs typeface="+mn-cs"/>
                        </a:rPr>
                        <a:t>Je n’ai pas reçu le lien de connexion </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715125596"/>
                  </a:ext>
                </a:extLst>
              </a:tr>
              <a:tr h="209091">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j-lt"/>
                          <a:ea typeface="+mn-ea"/>
                          <a:cs typeface="+mn-cs"/>
                        </a:rPr>
                        <a:t>Réinitialisation mot de passe</a:t>
                      </a:r>
                      <a:endParaRPr lang="fr-FR" sz="700" b="1">
                        <a:latin typeface="+mj-lt"/>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a:latin typeface="+mj-lt"/>
                        </a:rPr>
                        <a:t>J’ai oublié mon mot de passe </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722850625"/>
                  </a:ext>
                </a:extLst>
              </a:tr>
            </a:tbl>
          </a:graphicData>
        </a:graphic>
      </p:graphicFrame>
      <p:graphicFrame>
        <p:nvGraphicFramePr>
          <p:cNvPr id="68" name="Tableau 67">
            <a:extLst>
              <a:ext uri="{FF2B5EF4-FFF2-40B4-BE49-F238E27FC236}">
                <a16:creationId xmlns:a16="http://schemas.microsoft.com/office/drawing/2014/main" id="{749653E6-76BB-159D-EDA4-459B0760D763}"/>
              </a:ext>
            </a:extLst>
          </p:cNvPr>
          <p:cNvGraphicFramePr>
            <a:graphicFrameLocks noGrp="1"/>
          </p:cNvGraphicFramePr>
          <p:nvPr/>
        </p:nvGraphicFramePr>
        <p:xfrm>
          <a:off x="297647" y="2599208"/>
          <a:ext cx="2628000" cy="929640"/>
        </p:xfrm>
        <a:graphic>
          <a:graphicData uri="http://schemas.openxmlformats.org/drawingml/2006/table">
            <a:tbl>
              <a:tblPr firstRow="1" bandRow="1"/>
              <a:tblGrid>
                <a:gridCol w="972000">
                  <a:extLst>
                    <a:ext uri="{9D8B030D-6E8A-4147-A177-3AD203B41FA5}">
                      <a16:colId xmlns:a16="http://schemas.microsoft.com/office/drawing/2014/main" val="806111593"/>
                    </a:ext>
                  </a:extLst>
                </a:gridCol>
                <a:gridCol w="1656000">
                  <a:extLst>
                    <a:ext uri="{9D8B030D-6E8A-4147-A177-3AD203B41FA5}">
                      <a16:colId xmlns:a16="http://schemas.microsoft.com/office/drawing/2014/main" val="3007562404"/>
                    </a:ext>
                  </a:extLst>
                </a:gridCol>
              </a:tblGrid>
              <a:tr h="209091">
                <a:tc gridSpan="2">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l"/>
                      <a:r>
                        <a:rPr lang="fr-FR" sz="800" b="1" kern="1200">
                          <a:solidFill>
                            <a:schemeClr val="lt1"/>
                          </a:solidFill>
                          <a:latin typeface="+mn-lt"/>
                          <a:ea typeface="+mn-ea"/>
                          <a:cs typeface="+mn-cs"/>
                        </a:rPr>
                        <a:t>Création de compte</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0048"/>
                    </a:solidFill>
                  </a:tcPr>
                </a:tc>
                <a:tc hMerge="1">
                  <a:txBody>
                    <a:bodyPr/>
                    <a:lstStyle/>
                    <a:p>
                      <a:pPr algn="ctr"/>
                      <a:endParaRPr lang="fr-FR" sz="900"/>
                    </a:p>
                  </a:txBody>
                  <a:tcPr marL="36000" marR="36000"/>
                </a:tc>
                <a:extLst>
                  <a:ext uri="{0D108BD9-81ED-4DB2-BD59-A6C34878D82A}">
                    <a16:rowId xmlns:a16="http://schemas.microsoft.com/office/drawing/2014/main" val="3444979302"/>
                  </a:ext>
                </a:extLst>
              </a:tr>
              <a:tr h="209091">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n-lt"/>
                          <a:ea typeface="+mn-ea"/>
                          <a:cs typeface="+mn-cs"/>
                        </a:rPr>
                        <a:t>Compte utilisateur au SI SIAO</a:t>
                      </a:r>
                    </a:p>
                  </a:txBody>
                  <a:tcPr marL="36000" marR="36000">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j-lt"/>
                          <a:ea typeface="+mn-ea"/>
                          <a:cs typeface="+mn-cs"/>
                        </a:rPr>
                        <a:t>Je n’arrive pas à créer mon compte utilisateur </a:t>
                      </a:r>
                    </a:p>
                  </a:txBody>
                  <a:tcPr marL="36000" marR="36000">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2378719223"/>
                  </a:ext>
                </a:extLst>
              </a:tr>
              <a:tr h="209091">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j-lt"/>
                          <a:ea typeface="+mn-ea"/>
                          <a:cs typeface="+mn-cs"/>
                        </a:rPr>
                        <a:t>Compte sur l’environnement pour la formation</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j-lt"/>
                          <a:ea typeface="+mn-ea"/>
                          <a:cs typeface="+mn-cs"/>
                        </a:rPr>
                        <a:t>Je n’arrive pas à créer mon compte formation</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715125596"/>
                  </a:ext>
                </a:extLst>
              </a:tr>
            </a:tbl>
          </a:graphicData>
        </a:graphic>
      </p:graphicFrame>
      <p:graphicFrame>
        <p:nvGraphicFramePr>
          <p:cNvPr id="69" name="Tableau 68">
            <a:extLst>
              <a:ext uri="{FF2B5EF4-FFF2-40B4-BE49-F238E27FC236}">
                <a16:creationId xmlns:a16="http://schemas.microsoft.com/office/drawing/2014/main" id="{3C2A1C9A-C5A2-A43F-A452-D2477CFD39D2}"/>
              </a:ext>
            </a:extLst>
          </p:cNvPr>
          <p:cNvGraphicFramePr>
            <a:graphicFrameLocks noGrp="1"/>
          </p:cNvGraphicFramePr>
          <p:nvPr/>
        </p:nvGraphicFramePr>
        <p:xfrm>
          <a:off x="297647" y="3624079"/>
          <a:ext cx="2628000" cy="822960"/>
        </p:xfrm>
        <a:graphic>
          <a:graphicData uri="http://schemas.openxmlformats.org/drawingml/2006/table">
            <a:tbl>
              <a:tblPr firstRow="1" bandRow="1"/>
              <a:tblGrid>
                <a:gridCol w="972000">
                  <a:extLst>
                    <a:ext uri="{9D8B030D-6E8A-4147-A177-3AD203B41FA5}">
                      <a16:colId xmlns:a16="http://schemas.microsoft.com/office/drawing/2014/main" val="806111593"/>
                    </a:ext>
                  </a:extLst>
                </a:gridCol>
                <a:gridCol w="1656000">
                  <a:extLst>
                    <a:ext uri="{9D8B030D-6E8A-4147-A177-3AD203B41FA5}">
                      <a16:colId xmlns:a16="http://schemas.microsoft.com/office/drawing/2014/main" val="3872313722"/>
                    </a:ext>
                  </a:extLst>
                </a:gridCol>
              </a:tblGrid>
              <a:tr h="209091">
                <a:tc gridSpan="2">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l"/>
                      <a:r>
                        <a:rPr lang="fr-FR" sz="800" b="1" kern="1200">
                          <a:solidFill>
                            <a:schemeClr val="lt1"/>
                          </a:solidFill>
                          <a:latin typeface="+mn-lt"/>
                          <a:ea typeface="+mn-ea"/>
                          <a:cs typeface="+mn-cs"/>
                        </a:rPr>
                        <a:t>Gestion des accès et habilitations </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0048"/>
                    </a:solidFill>
                  </a:tcPr>
                </a:tc>
                <a:tc hMerge="1">
                  <a:txBody>
                    <a:bodyPr/>
                    <a:lstStyle/>
                    <a:p>
                      <a:pPr algn="ctr"/>
                      <a:endParaRPr lang="fr-FR" sz="900"/>
                    </a:p>
                  </a:txBody>
                  <a:tcPr marL="36000" marR="36000"/>
                </a:tc>
                <a:extLst>
                  <a:ext uri="{0D108BD9-81ED-4DB2-BD59-A6C34878D82A}">
                    <a16:rowId xmlns:a16="http://schemas.microsoft.com/office/drawing/2014/main" val="3444979302"/>
                  </a:ext>
                </a:extLst>
              </a:tr>
              <a:tr h="209091">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j-lt"/>
                          <a:ea typeface="+mn-ea"/>
                          <a:cs typeface="+mn-cs"/>
                        </a:rPr>
                        <a:t>Modification de profil</a:t>
                      </a:r>
                    </a:p>
                  </a:txBody>
                  <a:tcPr marL="36000" marR="36000">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j-lt"/>
                          <a:ea typeface="+mn-ea"/>
                          <a:cs typeface="+mn-cs"/>
                        </a:rPr>
                        <a:t>Je n’arrive pas à modifier mon profil (informations, rôle, territoire)</a:t>
                      </a:r>
                    </a:p>
                  </a:txBody>
                  <a:tcPr marL="36000" marR="36000">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56876717"/>
                  </a:ext>
                </a:extLst>
              </a:tr>
              <a:tr h="0">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j-lt"/>
                          <a:ea typeface="+mn-ea"/>
                          <a:cs typeface="+mn-cs"/>
                        </a:rPr>
                        <a:t>Modification de structure</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j-lt"/>
                          <a:ea typeface="+mn-ea"/>
                          <a:cs typeface="+mn-cs"/>
                        </a:rPr>
                        <a:t>Je n’arrive pas à modifier ma structure de rattachement </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715125596"/>
                  </a:ext>
                </a:extLst>
              </a:tr>
            </a:tbl>
          </a:graphicData>
        </a:graphic>
      </p:graphicFrame>
      <p:sp>
        <p:nvSpPr>
          <p:cNvPr id="70" name="ZoneTexte 69">
            <a:extLst>
              <a:ext uri="{FF2B5EF4-FFF2-40B4-BE49-F238E27FC236}">
                <a16:creationId xmlns:a16="http://schemas.microsoft.com/office/drawing/2014/main" id="{AF97113A-D15B-DEB1-9AC2-C3281416076B}"/>
              </a:ext>
            </a:extLst>
          </p:cNvPr>
          <p:cNvSpPr txBox="1"/>
          <p:nvPr/>
        </p:nvSpPr>
        <p:spPr>
          <a:xfrm>
            <a:off x="3032317" y="705092"/>
            <a:ext cx="2696400" cy="3793316"/>
          </a:xfrm>
          <a:prstGeom prst="rect">
            <a:avLst/>
          </a:prstGeom>
          <a:noFill/>
          <a:ln>
            <a:solidFill>
              <a:schemeClr val="tx2">
                <a:lumMod val="50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kern="0">
                <a:solidFill>
                  <a:schemeClr val="tx2">
                    <a:lumMod val="50000"/>
                  </a:schemeClr>
                </a:solidFill>
                <a:latin typeface="Marianne"/>
              </a:rPr>
              <a:t>PRISE EN MAIN </a:t>
            </a:r>
            <a:r>
              <a:rPr kumimoji="0" lang="fr-FR" sz="1000" b="1" i="0" u="none" strike="noStrike" kern="0" cap="none" spc="0" normalizeH="0" baseline="0" noProof="0">
                <a:ln>
                  <a:noFill/>
                </a:ln>
                <a:solidFill>
                  <a:schemeClr val="tx2">
                    <a:lumMod val="50000"/>
                  </a:schemeClr>
                </a:solidFill>
                <a:effectLst/>
                <a:uLnTx/>
                <a:uFillTx/>
                <a:latin typeface="Marianne"/>
                <a:ea typeface="+mn-ea"/>
                <a:cs typeface="+mn-cs"/>
              </a:rPr>
              <a:t>DE L’OUTIL ET ACCOMPAGNEMENT</a:t>
            </a:r>
          </a:p>
        </p:txBody>
      </p:sp>
      <p:graphicFrame>
        <p:nvGraphicFramePr>
          <p:cNvPr id="71" name="Tableau 70">
            <a:extLst>
              <a:ext uri="{FF2B5EF4-FFF2-40B4-BE49-F238E27FC236}">
                <a16:creationId xmlns:a16="http://schemas.microsoft.com/office/drawing/2014/main" id="{CDECCE8E-03DA-C900-0ADC-8C6323245599}"/>
              </a:ext>
            </a:extLst>
          </p:cNvPr>
          <p:cNvGraphicFramePr>
            <a:graphicFrameLocks noGrp="1"/>
          </p:cNvGraphicFramePr>
          <p:nvPr/>
        </p:nvGraphicFramePr>
        <p:xfrm>
          <a:off x="3066517" y="1269536"/>
          <a:ext cx="2628000" cy="624840"/>
        </p:xfrm>
        <a:graphic>
          <a:graphicData uri="http://schemas.openxmlformats.org/drawingml/2006/table">
            <a:tbl>
              <a:tblPr firstRow="1" bandRow="1"/>
              <a:tblGrid>
                <a:gridCol w="2628000">
                  <a:extLst>
                    <a:ext uri="{9D8B030D-6E8A-4147-A177-3AD203B41FA5}">
                      <a16:colId xmlns:a16="http://schemas.microsoft.com/office/drawing/2014/main" val="806111593"/>
                    </a:ext>
                  </a:extLst>
                </a:gridCol>
              </a:tblGrid>
              <a:tr h="187446">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l"/>
                      <a:r>
                        <a:rPr lang="fr-FR" sz="800" b="1" kern="1200">
                          <a:solidFill>
                            <a:schemeClr val="lt1"/>
                          </a:solidFill>
                          <a:latin typeface="+mn-lt"/>
                          <a:ea typeface="+mn-ea"/>
                          <a:cs typeface="+mn-cs"/>
                        </a:rPr>
                        <a:t>Formations liées à l’outil</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0048"/>
                    </a:solidFill>
                  </a:tcPr>
                </a:tc>
                <a:extLst>
                  <a:ext uri="{0D108BD9-81ED-4DB2-BD59-A6C34878D82A}">
                    <a16:rowId xmlns:a16="http://schemas.microsoft.com/office/drawing/2014/main" val="3444979302"/>
                  </a:ext>
                </a:extLst>
              </a:tr>
              <a:tr h="174949">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j-lt"/>
                          <a:ea typeface="+mn-ea"/>
                          <a:cs typeface="+mn-cs"/>
                        </a:rPr>
                        <a:t>J’ai besoin de me former à l’outil</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j-lt"/>
                          <a:ea typeface="+mn-ea"/>
                          <a:cs typeface="+mn-cs"/>
                        </a:rPr>
                        <a:t>Je ne comprends pas comment l’outil fonctionne</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arianne"/>
                          <a:ea typeface="+mn-ea"/>
                          <a:cs typeface="+mn-cs"/>
                        </a:rPr>
                        <a:t>Je souhaiterais avoir une démonstration de l’outil</a:t>
                      </a:r>
                    </a:p>
                  </a:txBody>
                  <a:tcPr marL="36000" marR="36000">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56876717"/>
                  </a:ext>
                </a:extLst>
              </a:tr>
            </a:tbl>
          </a:graphicData>
        </a:graphic>
      </p:graphicFrame>
      <p:sp>
        <p:nvSpPr>
          <p:cNvPr id="75" name="ZoneTexte 74">
            <a:extLst>
              <a:ext uri="{FF2B5EF4-FFF2-40B4-BE49-F238E27FC236}">
                <a16:creationId xmlns:a16="http://schemas.microsoft.com/office/drawing/2014/main" id="{78F8D543-314B-8912-BAA6-7A44F6374B2C}"/>
              </a:ext>
            </a:extLst>
          </p:cNvPr>
          <p:cNvSpPr txBox="1"/>
          <p:nvPr/>
        </p:nvSpPr>
        <p:spPr>
          <a:xfrm>
            <a:off x="1255127" y="1033860"/>
            <a:ext cx="1389539"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1" u="none" strike="noStrike" kern="0" cap="none" spc="0" normalizeH="0" baseline="0" noProof="0">
                <a:ln>
                  <a:noFill/>
                </a:ln>
                <a:solidFill>
                  <a:prstClr val="black"/>
                </a:solidFill>
                <a:effectLst/>
                <a:uLnTx/>
                <a:uFillTx/>
                <a:latin typeface="Marianne"/>
                <a:ea typeface="+mn-ea"/>
                <a:cs typeface="+mn-cs"/>
              </a:rPr>
              <a:t>Exemples de cas de figure</a:t>
            </a:r>
          </a:p>
        </p:txBody>
      </p:sp>
      <p:cxnSp>
        <p:nvCxnSpPr>
          <p:cNvPr id="77" name="Connecteur droit 76">
            <a:extLst>
              <a:ext uri="{FF2B5EF4-FFF2-40B4-BE49-F238E27FC236}">
                <a16:creationId xmlns:a16="http://schemas.microsoft.com/office/drawing/2014/main" id="{024CB722-4932-661A-83A1-C06BDA36005D}"/>
              </a:ext>
            </a:extLst>
          </p:cNvPr>
          <p:cNvCxnSpPr>
            <a:cxnSpLocks/>
          </p:cNvCxnSpPr>
          <p:nvPr/>
        </p:nvCxnSpPr>
        <p:spPr>
          <a:xfrm flipV="1">
            <a:off x="1328628" y="1205348"/>
            <a:ext cx="1596714" cy="5856"/>
          </a:xfrm>
          <a:prstGeom prst="line">
            <a:avLst/>
          </a:prstGeom>
          <a:noFill/>
          <a:ln w="6350" cap="flat" cmpd="sng" algn="ctr">
            <a:solidFill>
              <a:sysClr val="windowText" lastClr="000000"/>
            </a:solidFill>
            <a:prstDash val="solid"/>
            <a:miter lim="800000"/>
          </a:ln>
          <a:effectLst/>
        </p:spPr>
      </p:cxnSp>
      <p:graphicFrame>
        <p:nvGraphicFramePr>
          <p:cNvPr id="79" name="Tableau 78">
            <a:extLst>
              <a:ext uri="{FF2B5EF4-FFF2-40B4-BE49-F238E27FC236}">
                <a16:creationId xmlns:a16="http://schemas.microsoft.com/office/drawing/2014/main" id="{59230A43-60D6-185C-1869-CCD2E2B4E3D2}"/>
              </a:ext>
            </a:extLst>
          </p:cNvPr>
          <p:cNvGraphicFramePr>
            <a:graphicFrameLocks noGrp="1"/>
          </p:cNvGraphicFramePr>
          <p:nvPr/>
        </p:nvGraphicFramePr>
        <p:xfrm>
          <a:off x="3066517" y="3822199"/>
          <a:ext cx="2628000" cy="624840"/>
        </p:xfrm>
        <a:graphic>
          <a:graphicData uri="http://schemas.openxmlformats.org/drawingml/2006/table">
            <a:tbl>
              <a:tblPr firstRow="1" bandRow="1"/>
              <a:tblGrid>
                <a:gridCol w="972000">
                  <a:extLst>
                    <a:ext uri="{9D8B030D-6E8A-4147-A177-3AD203B41FA5}">
                      <a16:colId xmlns:a16="http://schemas.microsoft.com/office/drawing/2014/main" val="806111593"/>
                    </a:ext>
                  </a:extLst>
                </a:gridCol>
                <a:gridCol w="1656000">
                  <a:extLst>
                    <a:ext uri="{9D8B030D-6E8A-4147-A177-3AD203B41FA5}">
                      <a16:colId xmlns:a16="http://schemas.microsoft.com/office/drawing/2014/main" val="1031648926"/>
                    </a:ext>
                  </a:extLst>
                </a:gridCol>
              </a:tblGrid>
              <a:tr h="127602">
                <a:tc gridSpan="2">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l"/>
                      <a:r>
                        <a:rPr lang="fr-FR" sz="800" b="1" kern="1200">
                          <a:solidFill>
                            <a:schemeClr val="lt1"/>
                          </a:solidFill>
                          <a:latin typeface="+mn-lt"/>
                          <a:ea typeface="+mn-ea"/>
                          <a:cs typeface="+mn-cs"/>
                        </a:rPr>
                        <a:t>Pratiques professionnelles</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0048"/>
                    </a:solidFill>
                  </a:tcPr>
                </a:tc>
                <a:tc hMerge="1">
                  <a:txBody>
                    <a:bodyPr/>
                    <a:lstStyle/>
                    <a:p>
                      <a:pPr algn="ctr"/>
                      <a:endParaRPr lang="fr-FR" sz="900"/>
                    </a:p>
                  </a:txBody>
                  <a:tcPr marL="36000" marR="36000"/>
                </a:tc>
                <a:extLst>
                  <a:ext uri="{0D108BD9-81ED-4DB2-BD59-A6C34878D82A}">
                    <a16:rowId xmlns:a16="http://schemas.microsoft.com/office/drawing/2014/main" val="3444979302"/>
                  </a:ext>
                </a:extLst>
              </a:tr>
              <a:tr h="209091">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j-lt"/>
                          <a:ea typeface="+mn-ea"/>
                          <a:cs typeface="+mn-cs"/>
                        </a:rPr>
                        <a:t>Demande relevant du métier plutôt que du SI </a:t>
                      </a:r>
                      <a:r>
                        <a:rPr kumimoji="0" lang="fr-FR" sz="400" b="0" i="1" u="none" strike="noStrike" kern="1200" cap="none" spc="0" normalizeH="0" baseline="0" noProof="0">
                          <a:ln>
                            <a:noFill/>
                          </a:ln>
                          <a:solidFill>
                            <a:prstClr val="black"/>
                          </a:solidFill>
                          <a:effectLst/>
                          <a:uLnTx/>
                          <a:uFillTx/>
                          <a:latin typeface="+mj-lt"/>
                          <a:ea typeface="+mn-ea"/>
                          <a:cs typeface="+mn-cs"/>
                        </a:rPr>
                        <a:t>(insertion, 115)</a:t>
                      </a:r>
                      <a:endParaRPr kumimoji="0" lang="fr-FR" sz="700" b="0" i="1" u="none" strike="noStrike" kern="1200" cap="none" spc="0" normalizeH="0" baseline="0" noProof="0">
                        <a:ln>
                          <a:noFill/>
                        </a:ln>
                        <a:solidFill>
                          <a:prstClr val="black"/>
                        </a:solidFill>
                        <a:effectLst/>
                        <a:uLnTx/>
                        <a:uFillTx/>
                        <a:latin typeface="+mj-lt"/>
                        <a:ea typeface="+mn-ea"/>
                        <a:cs typeface="+mn-cs"/>
                      </a:endParaRPr>
                    </a:p>
                  </a:txBody>
                  <a:tcPr marL="36000" marR="36000">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noProof="0">
                          <a:ln>
                            <a:noFill/>
                          </a:ln>
                          <a:solidFill>
                            <a:prstClr val="black"/>
                          </a:solidFill>
                          <a:effectLst/>
                          <a:uLnTx/>
                          <a:uFillTx/>
                          <a:latin typeface="+mj-lt"/>
                          <a:ea typeface="+mn-ea"/>
                          <a:cs typeface="+mn-cs"/>
                        </a:rPr>
                        <a:t>Bloc de texte personnalisé</a:t>
                      </a:r>
                    </a:p>
                  </a:txBody>
                  <a:tcPr marL="36000" marR="36000">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56876717"/>
                  </a:ext>
                </a:extLst>
              </a:tr>
            </a:tbl>
          </a:graphicData>
        </a:graphic>
      </p:graphicFrame>
      <p:sp>
        <p:nvSpPr>
          <p:cNvPr id="84" name="ZoneTexte 83">
            <a:extLst>
              <a:ext uri="{FF2B5EF4-FFF2-40B4-BE49-F238E27FC236}">
                <a16:creationId xmlns:a16="http://schemas.microsoft.com/office/drawing/2014/main" id="{33D7C17C-57CD-83B0-441D-3F7181B71E1D}"/>
              </a:ext>
            </a:extLst>
          </p:cNvPr>
          <p:cNvSpPr txBox="1"/>
          <p:nvPr/>
        </p:nvSpPr>
        <p:spPr>
          <a:xfrm>
            <a:off x="5807391" y="665629"/>
            <a:ext cx="6232661" cy="5629005"/>
          </a:xfrm>
          <a:prstGeom prst="rect">
            <a:avLst/>
          </a:prstGeom>
          <a:noFill/>
          <a:ln>
            <a:solidFill>
              <a:schemeClr val="tx2">
                <a:lumMod val="50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kern="0">
                <a:solidFill>
                  <a:schemeClr val="tx2">
                    <a:lumMod val="50000"/>
                  </a:schemeClr>
                </a:solidFill>
                <a:latin typeface="Marianne"/>
              </a:rPr>
              <a:t>GESTION DES DEMANDES, MENAGES ET GROUPES DE PLACE </a:t>
            </a:r>
            <a:endParaRPr kumimoji="0" lang="fr-FR" sz="1000" b="1" i="0" u="none" strike="noStrike" kern="0" cap="none" spc="0" normalizeH="0" baseline="0" noProof="0">
              <a:ln>
                <a:noFill/>
              </a:ln>
              <a:solidFill>
                <a:schemeClr val="tx2">
                  <a:lumMod val="50000"/>
                </a:schemeClr>
              </a:solidFill>
              <a:effectLst/>
              <a:uLnTx/>
              <a:uFillTx/>
              <a:latin typeface="Marianne"/>
              <a:ea typeface="+mn-ea"/>
              <a:cs typeface="+mn-cs"/>
            </a:endParaRPr>
          </a:p>
        </p:txBody>
      </p:sp>
      <p:graphicFrame>
        <p:nvGraphicFramePr>
          <p:cNvPr id="85" name="Tableau 84">
            <a:extLst>
              <a:ext uri="{FF2B5EF4-FFF2-40B4-BE49-F238E27FC236}">
                <a16:creationId xmlns:a16="http://schemas.microsoft.com/office/drawing/2014/main" id="{8A1C063D-568D-0081-F43E-F560DEEE7B9B}"/>
              </a:ext>
            </a:extLst>
          </p:cNvPr>
          <p:cNvGraphicFramePr>
            <a:graphicFrameLocks noGrp="1"/>
          </p:cNvGraphicFramePr>
          <p:nvPr/>
        </p:nvGraphicFramePr>
        <p:xfrm>
          <a:off x="5888632" y="1269536"/>
          <a:ext cx="6054030" cy="3048000"/>
        </p:xfrm>
        <a:graphic>
          <a:graphicData uri="http://schemas.openxmlformats.org/drawingml/2006/table">
            <a:tbl>
              <a:tblPr firstRow="1" bandRow="1"/>
              <a:tblGrid>
                <a:gridCol w="2015253">
                  <a:extLst>
                    <a:ext uri="{9D8B030D-6E8A-4147-A177-3AD203B41FA5}">
                      <a16:colId xmlns:a16="http://schemas.microsoft.com/office/drawing/2014/main" val="806111593"/>
                    </a:ext>
                  </a:extLst>
                </a:gridCol>
                <a:gridCol w="4038777">
                  <a:extLst>
                    <a:ext uri="{9D8B030D-6E8A-4147-A177-3AD203B41FA5}">
                      <a16:colId xmlns:a16="http://schemas.microsoft.com/office/drawing/2014/main" val="1031648926"/>
                    </a:ext>
                  </a:extLst>
                </a:gridCol>
              </a:tblGrid>
              <a:tr h="136102">
                <a:tc gridSpan="2">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l"/>
                      <a:r>
                        <a:rPr lang="fr-FR" sz="800" b="1" kern="1200">
                          <a:solidFill>
                            <a:schemeClr val="lt1"/>
                          </a:solidFill>
                          <a:latin typeface="+mn-lt"/>
                          <a:ea typeface="+mn-ea"/>
                          <a:cs typeface="+mn-cs"/>
                        </a:rPr>
                        <a:t>Gestion de la demande</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0048"/>
                    </a:solidFill>
                  </a:tcPr>
                </a:tc>
                <a:tc hMerge="1">
                  <a:txBody>
                    <a:bodyPr/>
                    <a:lstStyle/>
                    <a:p>
                      <a:pPr algn="ctr"/>
                      <a:endParaRPr lang="fr-FR" sz="900"/>
                    </a:p>
                  </a:txBody>
                  <a:tcPr marL="36000" marR="36000"/>
                </a:tc>
                <a:extLst>
                  <a:ext uri="{0D108BD9-81ED-4DB2-BD59-A6C34878D82A}">
                    <a16:rowId xmlns:a16="http://schemas.microsoft.com/office/drawing/2014/main" val="3444979302"/>
                  </a:ext>
                </a:extLst>
              </a:tr>
              <a:tr h="194431">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n-lt"/>
                          <a:ea typeface="+mn-ea"/>
                          <a:cs typeface="+mn-cs"/>
                        </a:rPr>
                        <a:t>Suivi des demandes</a:t>
                      </a:r>
                    </a:p>
                  </a:txBody>
                  <a:tcPr marL="36000" marR="36000">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n-lt"/>
                          <a:ea typeface="+mn-ea"/>
                          <a:cs typeface="+mn-cs"/>
                        </a:rPr>
                        <a:t>Je n’arrive pas à retrouver ma demande dans l’outil</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n-lt"/>
                          <a:ea typeface="+mn-ea"/>
                          <a:cs typeface="+mn-cs"/>
                        </a:rPr>
                        <a:t>Où se trouve mes demandes réalisées ? </a:t>
                      </a:r>
                    </a:p>
                  </a:txBody>
                  <a:tcPr marL="36000" marR="36000">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56876717"/>
                  </a:ext>
                </a:extLst>
              </a:tr>
              <a:tr h="126380">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j-lt"/>
                          <a:ea typeface="+mn-ea"/>
                          <a:cs typeface="+mn-cs"/>
                        </a:rPr>
                        <a:t>Réactivation d’une demande annulée</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J’aimerai réactiver la demande « xx »</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2338565757"/>
                  </a:ext>
                </a:extLst>
              </a:tr>
              <a:tr h="262482">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j-lt"/>
                          <a:ea typeface="+mn-ea"/>
                          <a:cs typeface="+mn-cs"/>
                        </a:rPr>
                        <a:t>Demande « à compléter »</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n-lt"/>
                          <a:ea typeface="+mn-ea"/>
                          <a:cs typeface="+mn-cs"/>
                        </a:rPr>
                        <a:t>Où se trouve les demandes à compléter dans l’outil ? </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n-lt"/>
                          <a:ea typeface="+mn-ea"/>
                          <a:cs typeface="+mn-cs"/>
                        </a:rPr>
                        <a:t>Pourquoi est-ce qu’il faut que je complète ma demande ?</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n-lt"/>
                          <a:ea typeface="+mn-ea"/>
                          <a:cs typeface="+mn-cs"/>
                        </a:rPr>
                        <a:t>Qu’est ce que je dois faire une fois que j’ai complété la demande ? </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2092277202"/>
                  </a:ext>
                </a:extLst>
              </a:tr>
              <a:tr h="262482">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j-lt"/>
                          <a:ea typeface="+mn-ea"/>
                          <a:cs typeface="+mn-cs"/>
                        </a:rPr>
                        <a:t>Demande « à mettre à jour »</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arianne"/>
                          <a:ea typeface="+mn-ea"/>
                          <a:cs typeface="+mn-cs"/>
                        </a:rPr>
                        <a:t>Où se trouve les demandes mises à jour dans l’outil ? </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arianne"/>
                          <a:ea typeface="+mn-ea"/>
                          <a:cs typeface="+mn-cs"/>
                        </a:rPr>
                        <a:t>Comment est ce que je peux mettre à jour une demande ? </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arianne"/>
                          <a:ea typeface="+mn-ea"/>
                          <a:cs typeface="+mn-cs"/>
                        </a:rPr>
                        <a:t>Qu’est ce que je dois faire une fois que j’ai mis à jour la demande ? </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2089960226"/>
                  </a:ext>
                </a:extLst>
              </a:tr>
              <a:tr h="126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j-lt"/>
                          <a:ea typeface="+mn-ea"/>
                          <a:cs typeface="+mn-cs"/>
                        </a:rPr>
                        <a:t>Ajout/retrait d’une personne à une demande</a:t>
                      </a:r>
                    </a:p>
                  </a:txBody>
                  <a:tcPr marL="36000" marR="3600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Comment ajouter ou retirer une personne à ma demande ? </a:t>
                      </a:r>
                    </a:p>
                  </a:txBody>
                  <a:tcPr marL="36000" marR="3600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46114721"/>
                  </a:ext>
                </a:extLst>
              </a:tr>
              <a:tr h="126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j-lt"/>
                          <a:ea typeface="+mn-ea"/>
                          <a:cs typeface="+mn-cs"/>
                        </a:rPr>
                        <a:t>Résolution des difficultés de remplissage</a:t>
                      </a:r>
                    </a:p>
                  </a:txBody>
                  <a:tcPr marL="36000" marR="3600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Je n’arrive pas à saisir les informations dans la demande</a:t>
                      </a:r>
                    </a:p>
                  </a:txBody>
                  <a:tcPr marL="36000" marR="3600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2006101007"/>
                  </a:ext>
                </a:extLst>
              </a:tr>
              <a:tr h="126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j-lt"/>
                          <a:ea typeface="+mn-ea"/>
                          <a:cs typeface="+mn-cs"/>
                        </a:rPr>
                        <a:t>Admission directe et pseudo demande</a:t>
                      </a:r>
                    </a:p>
                  </a:txBody>
                  <a:tcPr marL="36000" marR="3600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Comment faire une pseudo demande ?</a:t>
                      </a:r>
                    </a:p>
                  </a:txBody>
                  <a:tcPr marL="36000" marR="3600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186803728"/>
                  </a:ext>
                </a:extLst>
              </a:tr>
              <a:tr h="262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j-lt"/>
                          <a:ea typeface="+mn-ea"/>
                          <a:cs typeface="+mn-cs"/>
                        </a:rPr>
                        <a:t>Demande d’hébergement d’urgence</a:t>
                      </a:r>
                    </a:p>
                  </a:txBody>
                  <a:tcPr marL="36000" marR="3600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tc>
                  <a:txBody>
                    <a:body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n-lt"/>
                          <a:ea typeface="+mn-ea"/>
                          <a:cs typeface="+mn-cs"/>
                        </a:rPr>
                        <a:t>Comment réaliser une demande 115 ?</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n-lt"/>
                          <a:ea typeface="+mn-ea"/>
                          <a:cs typeface="+mn-cs"/>
                        </a:rPr>
                        <a:t>Comment ajouter/retirer une personne de la demande 115</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n-lt"/>
                          <a:ea typeface="+mn-ea"/>
                          <a:cs typeface="+mn-cs"/>
                        </a:rPr>
                        <a:t>Comment réaliser une fin de prise en charge ?</a:t>
                      </a:r>
                    </a:p>
                  </a:txBody>
                  <a:tcPr marL="36000" marR="3600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587442343"/>
                  </a:ext>
                </a:extLst>
              </a:tr>
              <a:tr h="126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j-lt"/>
                          <a:ea typeface="+mn-ea"/>
                          <a:cs typeface="+mn-cs"/>
                        </a:rPr>
                        <a:t>Demande d’hébergement d’urgence - delta</a:t>
                      </a:r>
                    </a:p>
                  </a:txBody>
                  <a:tcPr marL="36000" marR="3600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Comment réaliser une orientation delta ? </a:t>
                      </a:r>
                    </a:p>
                  </a:txBody>
                  <a:tcPr marL="36000" marR="3600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2859769010"/>
                  </a:ext>
                </a:extLst>
              </a:tr>
              <a:tr h="194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j-lt"/>
                          <a:ea typeface="+mn-ea"/>
                          <a:cs typeface="+mn-cs"/>
                        </a:rPr>
                        <a:t>Demande de prestations</a:t>
                      </a:r>
                    </a:p>
                  </a:txBody>
                  <a:tcPr marL="36000" marR="3600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tc>
                  <a:txBody>
                    <a:body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n-lt"/>
                          <a:ea typeface="+mn-ea"/>
                          <a:cs typeface="+mn-cs"/>
                        </a:rPr>
                        <a:t>Comment réaliser une demande de prestation ?</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n-lt"/>
                          <a:ea typeface="+mn-ea"/>
                          <a:cs typeface="+mn-cs"/>
                        </a:rPr>
                        <a:t>En tant que maraude, comment prendre en charge la demande ?</a:t>
                      </a:r>
                    </a:p>
                  </a:txBody>
                  <a:tcPr marL="36000" marR="3600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2294713495"/>
                  </a:ext>
                </a:extLst>
              </a:tr>
            </a:tbl>
          </a:graphicData>
        </a:graphic>
      </p:graphicFrame>
      <p:graphicFrame>
        <p:nvGraphicFramePr>
          <p:cNvPr id="108" name="Tableau 107">
            <a:extLst>
              <a:ext uri="{FF2B5EF4-FFF2-40B4-BE49-F238E27FC236}">
                <a16:creationId xmlns:a16="http://schemas.microsoft.com/office/drawing/2014/main" id="{ADD032CA-D8B2-4554-97C6-5FD2A574D385}"/>
              </a:ext>
            </a:extLst>
          </p:cNvPr>
          <p:cNvGraphicFramePr>
            <a:graphicFrameLocks noGrp="1"/>
          </p:cNvGraphicFramePr>
          <p:nvPr/>
        </p:nvGraphicFramePr>
        <p:xfrm>
          <a:off x="5896706" y="4366934"/>
          <a:ext cx="6054030" cy="807720"/>
        </p:xfrm>
        <a:graphic>
          <a:graphicData uri="http://schemas.openxmlformats.org/drawingml/2006/table">
            <a:tbl>
              <a:tblPr firstRow="1" bandRow="1"/>
              <a:tblGrid>
                <a:gridCol w="2015253">
                  <a:extLst>
                    <a:ext uri="{9D8B030D-6E8A-4147-A177-3AD203B41FA5}">
                      <a16:colId xmlns:a16="http://schemas.microsoft.com/office/drawing/2014/main" val="806111593"/>
                    </a:ext>
                  </a:extLst>
                </a:gridCol>
                <a:gridCol w="4038777">
                  <a:extLst>
                    <a:ext uri="{9D8B030D-6E8A-4147-A177-3AD203B41FA5}">
                      <a16:colId xmlns:a16="http://schemas.microsoft.com/office/drawing/2014/main" val="1031648926"/>
                    </a:ext>
                  </a:extLst>
                </a:gridCol>
              </a:tblGrid>
              <a:tr h="0">
                <a:tc gridSpan="2">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l"/>
                      <a:r>
                        <a:rPr lang="fr-FR" sz="800" b="1" kern="1200">
                          <a:solidFill>
                            <a:schemeClr val="lt1"/>
                          </a:solidFill>
                          <a:latin typeface="+mn-lt"/>
                          <a:ea typeface="+mn-ea"/>
                          <a:cs typeface="+mn-cs"/>
                        </a:rPr>
                        <a:t>Gestion du ménage</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0048"/>
                    </a:solidFill>
                  </a:tcPr>
                </a:tc>
                <a:tc hMerge="1">
                  <a:txBody>
                    <a:bodyPr/>
                    <a:lstStyle/>
                    <a:p>
                      <a:pPr algn="ctr"/>
                      <a:endParaRPr lang="fr-FR" sz="900"/>
                    </a:p>
                  </a:txBody>
                  <a:tcPr marL="36000" marR="36000"/>
                </a:tc>
                <a:extLst>
                  <a:ext uri="{0D108BD9-81ED-4DB2-BD59-A6C34878D82A}">
                    <a16:rowId xmlns:a16="http://schemas.microsoft.com/office/drawing/2014/main" val="3444979302"/>
                  </a:ext>
                </a:extLst>
              </a:tr>
              <a:tr h="0">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n-lt"/>
                          <a:ea typeface="+mn-ea"/>
                          <a:cs typeface="+mn-cs"/>
                        </a:rPr>
                        <a:t>Ajout/retrait d’une personne à un ménage</a:t>
                      </a:r>
                    </a:p>
                  </a:txBody>
                  <a:tcPr marL="36000" marR="36000">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noProof="0">
                          <a:ln>
                            <a:noFill/>
                          </a:ln>
                          <a:solidFill>
                            <a:prstClr val="black"/>
                          </a:solidFill>
                          <a:effectLst/>
                          <a:uLnTx/>
                          <a:uFillTx/>
                          <a:latin typeface="Marianne"/>
                          <a:ea typeface="+mn-ea"/>
                          <a:cs typeface="+mn-cs"/>
                        </a:rPr>
                        <a:t>Comment ajouter ou retirer une personne à un ménage ? </a:t>
                      </a:r>
                    </a:p>
                  </a:txBody>
                  <a:tcPr marL="36000" marR="36000">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56876717"/>
                  </a:ext>
                </a:extLst>
              </a:tr>
              <a:tr h="0">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j-lt"/>
                          <a:ea typeface="+mn-ea"/>
                          <a:cs typeface="+mn-cs"/>
                        </a:rPr>
                        <a:t>Complétion de la fiche ménage</a:t>
                      </a:r>
                    </a:p>
                  </a:txBody>
                  <a:tcPr marL="36000" marR="3600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Je n’arrive pas à compléter le dossier d’un ménage</a:t>
                      </a:r>
                    </a:p>
                  </a:txBody>
                  <a:tcPr marL="36000" marR="3600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20922772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j-lt"/>
                          <a:ea typeface="+mn-ea"/>
                          <a:cs typeface="+mn-cs"/>
                        </a:rPr>
                        <a:t>Fusion des personnes</a:t>
                      </a:r>
                    </a:p>
                  </a:txBody>
                  <a:tcPr marL="36000" marR="3600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noProof="0">
                          <a:ln>
                            <a:noFill/>
                          </a:ln>
                          <a:solidFill>
                            <a:prstClr val="black"/>
                          </a:solidFill>
                          <a:effectLst/>
                          <a:uLnTx/>
                          <a:uFillTx/>
                          <a:latin typeface="+mn-lt"/>
                          <a:ea typeface="+mn-ea"/>
                          <a:cs typeface="+mn-cs"/>
                        </a:rPr>
                        <a:t>J’ai un doublon de personnes</a:t>
                      </a:r>
                    </a:p>
                  </a:txBody>
                  <a:tcPr marL="36000" marR="3600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654181546"/>
                  </a:ext>
                </a:extLst>
              </a:tr>
            </a:tbl>
          </a:graphicData>
        </a:graphic>
      </p:graphicFrame>
      <p:graphicFrame>
        <p:nvGraphicFramePr>
          <p:cNvPr id="114" name="Tableau 113">
            <a:extLst>
              <a:ext uri="{FF2B5EF4-FFF2-40B4-BE49-F238E27FC236}">
                <a16:creationId xmlns:a16="http://schemas.microsoft.com/office/drawing/2014/main" id="{EFD55F07-3923-5857-19DB-2065E8AD733A}"/>
              </a:ext>
            </a:extLst>
          </p:cNvPr>
          <p:cNvGraphicFramePr>
            <a:graphicFrameLocks noGrp="1"/>
          </p:cNvGraphicFramePr>
          <p:nvPr/>
        </p:nvGraphicFramePr>
        <p:xfrm>
          <a:off x="5888632" y="5224051"/>
          <a:ext cx="6054030" cy="1021080"/>
        </p:xfrm>
        <a:graphic>
          <a:graphicData uri="http://schemas.openxmlformats.org/drawingml/2006/table">
            <a:tbl>
              <a:tblPr firstRow="1" bandRow="1"/>
              <a:tblGrid>
                <a:gridCol w="2015253">
                  <a:extLst>
                    <a:ext uri="{9D8B030D-6E8A-4147-A177-3AD203B41FA5}">
                      <a16:colId xmlns:a16="http://schemas.microsoft.com/office/drawing/2014/main" val="806111593"/>
                    </a:ext>
                  </a:extLst>
                </a:gridCol>
                <a:gridCol w="4038777">
                  <a:extLst>
                    <a:ext uri="{9D8B030D-6E8A-4147-A177-3AD203B41FA5}">
                      <a16:colId xmlns:a16="http://schemas.microsoft.com/office/drawing/2014/main" val="1031648926"/>
                    </a:ext>
                  </a:extLst>
                </a:gridCol>
              </a:tblGrid>
              <a:tr h="0">
                <a:tc gridSpan="2">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l"/>
                      <a:r>
                        <a:rPr lang="fr-FR" sz="800" b="1" kern="1200">
                          <a:solidFill>
                            <a:schemeClr val="lt1"/>
                          </a:solidFill>
                          <a:latin typeface="+mn-lt"/>
                          <a:ea typeface="+mn-ea"/>
                          <a:cs typeface="+mn-cs"/>
                        </a:rPr>
                        <a:t>Gestion des groupes de places</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0048"/>
                    </a:solidFill>
                  </a:tcPr>
                </a:tc>
                <a:tc hMerge="1">
                  <a:txBody>
                    <a:bodyPr/>
                    <a:lstStyle/>
                    <a:p>
                      <a:pPr algn="ctr"/>
                      <a:endParaRPr lang="fr-FR" sz="900"/>
                    </a:p>
                  </a:txBody>
                  <a:tcPr marL="36000" marR="36000"/>
                </a:tc>
                <a:extLst>
                  <a:ext uri="{0D108BD9-81ED-4DB2-BD59-A6C34878D82A}">
                    <a16:rowId xmlns:a16="http://schemas.microsoft.com/office/drawing/2014/main" val="3444979302"/>
                  </a:ext>
                </a:extLst>
              </a:tr>
              <a:tr h="174949">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n-lt"/>
                          <a:ea typeface="+mn-ea"/>
                          <a:cs typeface="+mn-cs"/>
                        </a:rPr>
                        <a:t>Problèmes d’activation/désactivation</a:t>
                      </a:r>
                    </a:p>
                  </a:txBody>
                  <a:tcPr marL="36000" marR="36000">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noProof="0">
                          <a:ln>
                            <a:noFill/>
                          </a:ln>
                          <a:solidFill>
                            <a:prstClr val="black"/>
                          </a:solidFill>
                          <a:effectLst/>
                          <a:uLnTx/>
                          <a:uFillTx/>
                          <a:latin typeface="Marianne"/>
                          <a:ea typeface="+mn-ea"/>
                          <a:cs typeface="+mn-cs"/>
                        </a:rPr>
                        <a:t>Je n’arrive pas à activer ou désactiver un groupe de place</a:t>
                      </a:r>
                    </a:p>
                  </a:txBody>
                  <a:tcPr marL="36000" marR="36000">
                    <a:lnL w="12700" cap="flat" cmpd="sng" algn="ctr">
                      <a:solidFill>
                        <a:sysClr val="window" lastClr="FFFFFF"/>
                      </a:solidFill>
                      <a:prstDash val="solid"/>
                      <a:round/>
                      <a:headEnd type="none" w="med" len="med"/>
                      <a:tailEnd type="none" w="med" len="med"/>
                    </a:lnL>
                    <a:lnR w="12700" cmpd="sng">
                      <a:solidFill>
                        <a:sysClr val="window" lastClr="FFFFFF"/>
                      </a:solidFill>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56876717"/>
                  </a:ext>
                </a:extLst>
              </a:tr>
              <a:tr h="174949">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err="1">
                          <a:ln>
                            <a:noFill/>
                          </a:ln>
                          <a:solidFill>
                            <a:prstClr val="black"/>
                          </a:solidFill>
                          <a:effectLst/>
                          <a:uLnTx/>
                          <a:uFillTx/>
                          <a:latin typeface="+mn-lt"/>
                          <a:ea typeface="+mn-ea"/>
                          <a:cs typeface="+mn-cs"/>
                        </a:rPr>
                        <a:t>Désimmobilisation</a:t>
                      </a:r>
                      <a:endParaRPr kumimoji="0" lang="fr-FR" sz="700" b="1" i="0" u="none" strike="noStrike" kern="1200" cap="none" spc="0" normalizeH="0" baseline="0" noProof="0">
                        <a:ln>
                          <a:noFill/>
                        </a:ln>
                        <a:solidFill>
                          <a:prstClr val="black"/>
                        </a:solidFill>
                        <a:effectLst/>
                        <a:uLnTx/>
                        <a:uFillTx/>
                        <a:latin typeface="+mn-lt"/>
                        <a:ea typeface="+mn-ea"/>
                        <a:cs typeface="+mn-cs"/>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n-lt"/>
                          <a:ea typeface="+mn-ea"/>
                          <a:cs typeface="+mn-cs"/>
                        </a:rPr>
                        <a:t>Qu’est ce que l’immobilisation ?</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n-lt"/>
                          <a:ea typeface="+mn-ea"/>
                          <a:cs typeface="+mn-cs"/>
                        </a:rPr>
                        <a:t>Comment je peux ouvrir l’orientation ?</a:t>
                      </a:r>
                    </a:p>
                  </a:txBody>
                  <a:tcPr marL="36000" marR="3600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2338565757"/>
                  </a:ext>
                </a:extLst>
              </a:tr>
              <a:tr h="174949">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n-lt"/>
                          <a:ea typeface="+mn-ea"/>
                          <a:cs typeface="+mn-cs"/>
                        </a:rPr>
                        <a:t>Gestion des places éphémères</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n-lt"/>
                          <a:ea typeface="+mn-ea"/>
                          <a:cs typeface="+mn-cs"/>
                        </a:rPr>
                        <a:t>Je n’arrive pas à voir les groupes de place disponibles</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n-lt"/>
                          <a:ea typeface="+mn-ea"/>
                          <a:cs typeface="+mn-cs"/>
                        </a:rPr>
                        <a:t>Qu’est ce qu’un groupe de place éphémère ? </a:t>
                      </a:r>
                    </a:p>
                  </a:txBody>
                  <a:tcPr marL="36000" marR="3600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2092277202"/>
                  </a:ext>
                </a:extLst>
              </a:tr>
            </a:tbl>
          </a:graphicData>
        </a:graphic>
      </p:graphicFrame>
      <p:sp>
        <p:nvSpPr>
          <p:cNvPr id="116" name="ZoneTexte 115">
            <a:extLst>
              <a:ext uri="{FF2B5EF4-FFF2-40B4-BE49-F238E27FC236}">
                <a16:creationId xmlns:a16="http://schemas.microsoft.com/office/drawing/2014/main" id="{AC0D3A57-F482-3983-4A06-3F0D7F114924}"/>
              </a:ext>
            </a:extLst>
          </p:cNvPr>
          <p:cNvSpPr txBox="1"/>
          <p:nvPr/>
        </p:nvSpPr>
        <p:spPr>
          <a:xfrm>
            <a:off x="7832956" y="1033859"/>
            <a:ext cx="1389539"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1" u="none" strike="noStrike" kern="0" cap="none" spc="0" normalizeH="0" baseline="0" noProof="0">
                <a:ln>
                  <a:noFill/>
                </a:ln>
                <a:solidFill>
                  <a:prstClr val="black"/>
                </a:solidFill>
                <a:effectLst/>
                <a:uLnTx/>
                <a:uFillTx/>
                <a:latin typeface="Marianne"/>
                <a:ea typeface="+mn-ea"/>
                <a:cs typeface="+mn-cs"/>
              </a:rPr>
              <a:t>Exemples de cas de figure</a:t>
            </a:r>
          </a:p>
        </p:txBody>
      </p:sp>
      <p:cxnSp>
        <p:nvCxnSpPr>
          <p:cNvPr id="118" name="Connecteur droit 117">
            <a:extLst>
              <a:ext uri="{FF2B5EF4-FFF2-40B4-BE49-F238E27FC236}">
                <a16:creationId xmlns:a16="http://schemas.microsoft.com/office/drawing/2014/main" id="{E56DF292-7682-CFA6-9553-5CD4FA4FE65A}"/>
              </a:ext>
            </a:extLst>
          </p:cNvPr>
          <p:cNvCxnSpPr>
            <a:cxnSpLocks/>
          </p:cNvCxnSpPr>
          <p:nvPr/>
        </p:nvCxnSpPr>
        <p:spPr>
          <a:xfrm flipV="1">
            <a:off x="7906457" y="1205348"/>
            <a:ext cx="4036205" cy="5855"/>
          </a:xfrm>
          <a:prstGeom prst="line">
            <a:avLst/>
          </a:prstGeom>
          <a:noFill/>
          <a:ln w="6350" cap="flat" cmpd="sng" algn="ctr">
            <a:solidFill>
              <a:sysClr val="windowText" lastClr="000000"/>
            </a:solidFill>
            <a:prstDash val="solid"/>
            <a:miter lim="800000"/>
          </a:ln>
          <a:effectLst/>
        </p:spPr>
      </p:cxnSp>
      <p:sp>
        <p:nvSpPr>
          <p:cNvPr id="124" name="ZoneTexte 123">
            <a:extLst>
              <a:ext uri="{FF2B5EF4-FFF2-40B4-BE49-F238E27FC236}">
                <a16:creationId xmlns:a16="http://schemas.microsoft.com/office/drawing/2014/main" id="{D144A94F-0E50-E0CB-A3A2-1E029F476DB6}"/>
              </a:ext>
            </a:extLst>
          </p:cNvPr>
          <p:cNvSpPr txBox="1"/>
          <p:nvPr/>
        </p:nvSpPr>
        <p:spPr>
          <a:xfrm>
            <a:off x="150594" y="6486792"/>
            <a:ext cx="9221156" cy="236956"/>
          </a:xfrm>
          <a:prstGeom prst="rect">
            <a:avLst/>
          </a:prstGeom>
          <a:solidFill>
            <a:schemeClr val="bg1"/>
          </a:solid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1" u="none" strike="noStrike" kern="0" cap="none" spc="0" normalizeH="0" baseline="0" noProof="0">
                <a:ln>
                  <a:noFill/>
                </a:ln>
                <a:solidFill>
                  <a:srgbClr val="000000"/>
                </a:solidFill>
                <a:effectLst/>
                <a:uLnTx/>
                <a:uFillTx/>
                <a:latin typeface="Marianne"/>
                <a:ea typeface="+mn-ea"/>
                <a:cs typeface="+mn-cs"/>
              </a:rPr>
              <a:t>NB :</a:t>
            </a:r>
            <a:r>
              <a:rPr kumimoji="0" lang="fr-FR" sz="1000" b="0" i="1" u="none" strike="noStrike" kern="0" cap="none" spc="0" normalizeH="0" baseline="0" noProof="0">
                <a:ln>
                  <a:noFill/>
                </a:ln>
                <a:solidFill>
                  <a:srgbClr val="000000"/>
                </a:solidFill>
                <a:effectLst/>
                <a:uLnTx/>
                <a:uFillTx/>
                <a:latin typeface="Marianne"/>
                <a:ea typeface="+mn-ea"/>
                <a:cs typeface="+mn-cs"/>
              </a:rPr>
              <a:t> Des réponses types ont été préparées pour chaque sous motif. Une réponse personnalisée peut aussi être apportée à l’utilisateur</a:t>
            </a:r>
            <a:endParaRPr kumimoji="0" lang="fr-FR" sz="1000" b="0" i="0" u="none" strike="noStrike" kern="1200" cap="none" spc="0" normalizeH="0" baseline="0" noProof="0">
              <a:ln>
                <a:noFill/>
              </a:ln>
              <a:solidFill>
                <a:srgbClr val="000000"/>
              </a:solidFill>
              <a:effectLst/>
              <a:uLnTx/>
              <a:uFillTx/>
              <a:latin typeface="Marianne"/>
              <a:ea typeface="+mn-ea"/>
              <a:cs typeface="+mn-cs"/>
            </a:endParaRPr>
          </a:p>
        </p:txBody>
      </p:sp>
      <p:sp>
        <p:nvSpPr>
          <p:cNvPr id="125" name="ZoneTexte 124">
            <a:extLst>
              <a:ext uri="{FF2B5EF4-FFF2-40B4-BE49-F238E27FC236}">
                <a16:creationId xmlns:a16="http://schemas.microsoft.com/office/drawing/2014/main" id="{BE596E75-EDDB-2E2C-F885-1598A94042EB}"/>
              </a:ext>
            </a:extLst>
          </p:cNvPr>
          <p:cNvSpPr txBox="1"/>
          <p:nvPr/>
        </p:nvSpPr>
        <p:spPr>
          <a:xfrm>
            <a:off x="265456" y="5910765"/>
            <a:ext cx="5469619" cy="383869"/>
          </a:xfrm>
          <a:prstGeom prst="rect">
            <a:avLst/>
          </a:prstGeom>
          <a:solidFill>
            <a:schemeClr val="bg1"/>
          </a:solidFill>
          <a:ln>
            <a:solidFill>
              <a:schemeClr val="tx2">
                <a:lumMod val="50000"/>
              </a:schemeClr>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a:ln>
                  <a:noFill/>
                </a:ln>
                <a:solidFill>
                  <a:schemeClr val="tx2">
                    <a:lumMod val="50000"/>
                  </a:schemeClr>
                </a:solidFill>
                <a:effectLst/>
                <a:uLnTx/>
                <a:uFillTx/>
                <a:latin typeface="Marianne"/>
                <a:ea typeface="+mn-ea"/>
                <a:cs typeface="+mn-cs"/>
              </a:rPr>
              <a:t>PANNE ET LENTEUR DE L’OUTIL</a:t>
            </a:r>
          </a:p>
        </p:txBody>
      </p:sp>
      <p:grpSp>
        <p:nvGrpSpPr>
          <p:cNvPr id="5" name="Groupe 4">
            <a:extLst>
              <a:ext uri="{FF2B5EF4-FFF2-40B4-BE49-F238E27FC236}">
                <a16:creationId xmlns:a16="http://schemas.microsoft.com/office/drawing/2014/main" id="{B95525C9-5C5B-7A1E-7BDD-DC1A691D899A}"/>
              </a:ext>
            </a:extLst>
          </p:cNvPr>
          <p:cNvGrpSpPr/>
          <p:nvPr/>
        </p:nvGrpSpPr>
        <p:grpSpPr>
          <a:xfrm>
            <a:off x="9422131" y="96360"/>
            <a:ext cx="2609847" cy="215444"/>
            <a:chOff x="7811040" y="6515191"/>
            <a:chExt cx="2326413" cy="215444"/>
          </a:xfrm>
        </p:grpSpPr>
        <p:sp>
          <p:nvSpPr>
            <p:cNvPr id="6" name="ZoneTexte 5">
              <a:extLst>
                <a:ext uri="{FF2B5EF4-FFF2-40B4-BE49-F238E27FC236}">
                  <a16:creationId xmlns:a16="http://schemas.microsoft.com/office/drawing/2014/main" id="{68424952-B071-04BF-71FA-4B4DF9B2779B}"/>
                </a:ext>
              </a:extLst>
            </p:cNvPr>
            <p:cNvSpPr txBox="1"/>
            <p:nvPr/>
          </p:nvSpPr>
          <p:spPr>
            <a:xfrm>
              <a:off x="8382000" y="6515191"/>
              <a:ext cx="781050" cy="215444"/>
            </a:xfrm>
            <a:prstGeom prst="rect">
              <a:avLst/>
            </a:prstGeom>
            <a:solidFill>
              <a:srgbClr val="00004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a:ln>
                    <a:noFill/>
                  </a:ln>
                  <a:solidFill>
                    <a:schemeClr val="bg1"/>
                  </a:solidFill>
                  <a:effectLst/>
                  <a:uLnTx/>
                  <a:uFillTx/>
                  <a:latin typeface="Marianne"/>
                  <a:ea typeface="+mn-ea"/>
                  <a:cs typeface="+mn-cs"/>
                </a:rPr>
                <a:t>Motif</a:t>
              </a:r>
            </a:p>
          </p:txBody>
        </p:sp>
        <p:sp>
          <p:nvSpPr>
            <p:cNvPr id="7" name="ZoneTexte 6">
              <a:extLst>
                <a:ext uri="{FF2B5EF4-FFF2-40B4-BE49-F238E27FC236}">
                  <a16:creationId xmlns:a16="http://schemas.microsoft.com/office/drawing/2014/main" id="{CD3CCCA3-5CDA-2EAB-F661-088B36F56080}"/>
                </a:ext>
              </a:extLst>
            </p:cNvPr>
            <p:cNvSpPr txBox="1"/>
            <p:nvPr/>
          </p:nvSpPr>
          <p:spPr>
            <a:xfrm>
              <a:off x="9163049" y="6515191"/>
              <a:ext cx="974404" cy="215444"/>
            </a:xfrm>
            <a:prstGeom prst="rect">
              <a:avLst/>
            </a:prstGeom>
            <a:solidFill>
              <a:srgbClr val="E5E5E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a:ln>
                    <a:noFill/>
                  </a:ln>
                  <a:solidFill>
                    <a:prstClr val="black"/>
                  </a:solidFill>
                  <a:effectLst/>
                  <a:uLnTx/>
                  <a:uFillTx/>
                  <a:latin typeface="Marianne"/>
                  <a:ea typeface="+mn-ea"/>
                  <a:cs typeface="+mn-cs"/>
                </a:rPr>
                <a:t>Sous-motif</a:t>
              </a:r>
            </a:p>
          </p:txBody>
        </p:sp>
        <p:sp>
          <p:nvSpPr>
            <p:cNvPr id="8" name="ZoneTexte 7">
              <a:extLst>
                <a:ext uri="{FF2B5EF4-FFF2-40B4-BE49-F238E27FC236}">
                  <a16:creationId xmlns:a16="http://schemas.microsoft.com/office/drawing/2014/main" id="{7E75DC05-AB8F-9941-234C-FAEA615BB8EA}"/>
                </a:ext>
              </a:extLst>
            </p:cNvPr>
            <p:cNvSpPr txBox="1"/>
            <p:nvPr/>
          </p:nvSpPr>
          <p:spPr>
            <a:xfrm>
              <a:off x="7811040" y="6515191"/>
              <a:ext cx="6079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a:ln>
                    <a:noFill/>
                  </a:ln>
                  <a:solidFill>
                    <a:prstClr val="black"/>
                  </a:solidFill>
                  <a:effectLst/>
                  <a:uLnTx/>
                  <a:uFillTx/>
                  <a:latin typeface="Marianne"/>
                  <a:ea typeface="+mn-ea"/>
                  <a:cs typeface="+mn-cs"/>
                </a:rPr>
                <a:t>Légende :</a:t>
              </a:r>
            </a:p>
          </p:txBody>
        </p:sp>
      </p:grpSp>
      <p:sp>
        <p:nvSpPr>
          <p:cNvPr id="11" name="ZoneTexte 10">
            <a:extLst>
              <a:ext uri="{FF2B5EF4-FFF2-40B4-BE49-F238E27FC236}">
                <a16:creationId xmlns:a16="http://schemas.microsoft.com/office/drawing/2014/main" id="{3F6C7631-DDBA-AF9D-F423-750F5932859A}"/>
              </a:ext>
            </a:extLst>
          </p:cNvPr>
          <p:cNvSpPr txBox="1"/>
          <p:nvPr/>
        </p:nvSpPr>
        <p:spPr>
          <a:xfrm>
            <a:off x="4009403" y="1033860"/>
            <a:ext cx="1389539"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1" u="none" strike="noStrike" kern="0" cap="none" spc="0" normalizeH="0" baseline="0" noProof="0">
                <a:ln>
                  <a:noFill/>
                </a:ln>
                <a:solidFill>
                  <a:prstClr val="black"/>
                </a:solidFill>
                <a:effectLst/>
                <a:uLnTx/>
                <a:uFillTx/>
                <a:latin typeface="Marianne"/>
                <a:ea typeface="+mn-ea"/>
                <a:cs typeface="+mn-cs"/>
              </a:rPr>
              <a:t>Exemples de cas de figure</a:t>
            </a:r>
          </a:p>
        </p:txBody>
      </p:sp>
      <p:cxnSp>
        <p:nvCxnSpPr>
          <p:cNvPr id="12" name="Connecteur droit 11">
            <a:extLst>
              <a:ext uri="{FF2B5EF4-FFF2-40B4-BE49-F238E27FC236}">
                <a16:creationId xmlns:a16="http://schemas.microsoft.com/office/drawing/2014/main" id="{C4D7C6E6-7215-C7AE-A365-6F78891208E9}"/>
              </a:ext>
            </a:extLst>
          </p:cNvPr>
          <p:cNvCxnSpPr>
            <a:cxnSpLocks/>
          </p:cNvCxnSpPr>
          <p:nvPr/>
        </p:nvCxnSpPr>
        <p:spPr>
          <a:xfrm flipV="1">
            <a:off x="4082904" y="1205348"/>
            <a:ext cx="1596714" cy="5856"/>
          </a:xfrm>
          <a:prstGeom prst="line">
            <a:avLst/>
          </a:prstGeom>
          <a:noFill/>
          <a:ln w="6350" cap="flat" cmpd="sng" algn="ctr">
            <a:solidFill>
              <a:sysClr val="windowText" lastClr="000000"/>
            </a:solidFill>
            <a:prstDash val="solid"/>
            <a:miter lim="800000"/>
          </a:ln>
          <a:effectLst/>
        </p:spPr>
      </p:cxnSp>
      <p:sp>
        <p:nvSpPr>
          <p:cNvPr id="18" name="ZoneTexte 17">
            <a:extLst>
              <a:ext uri="{FF2B5EF4-FFF2-40B4-BE49-F238E27FC236}">
                <a16:creationId xmlns:a16="http://schemas.microsoft.com/office/drawing/2014/main" id="{2212F0B4-03C7-7982-09C9-217D571C56CE}"/>
              </a:ext>
            </a:extLst>
          </p:cNvPr>
          <p:cNvSpPr txBox="1"/>
          <p:nvPr/>
        </p:nvSpPr>
        <p:spPr>
          <a:xfrm>
            <a:off x="259099" y="4679029"/>
            <a:ext cx="5469618" cy="1051116"/>
          </a:xfrm>
          <a:prstGeom prst="rect">
            <a:avLst/>
          </a:prstGeom>
          <a:noFill/>
          <a:ln>
            <a:solidFill>
              <a:schemeClr val="tx2">
                <a:lumMod val="50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a:ln>
                  <a:noFill/>
                </a:ln>
                <a:solidFill>
                  <a:schemeClr val="tx2">
                    <a:lumMod val="50000"/>
                  </a:schemeClr>
                </a:solidFill>
                <a:effectLst/>
                <a:uLnTx/>
                <a:uFillTx/>
                <a:latin typeface="Marianne"/>
                <a:ea typeface="+mn-ea"/>
                <a:cs typeface="+mn-cs"/>
              </a:rPr>
              <a:t>EXTRACTION ET DONNÉES</a:t>
            </a:r>
          </a:p>
        </p:txBody>
      </p:sp>
      <p:graphicFrame>
        <p:nvGraphicFramePr>
          <p:cNvPr id="19" name="Tableau 18">
            <a:extLst>
              <a:ext uri="{FF2B5EF4-FFF2-40B4-BE49-F238E27FC236}">
                <a16:creationId xmlns:a16="http://schemas.microsoft.com/office/drawing/2014/main" id="{8566CC76-20BF-F8CB-BDF6-C74B2DE02BE2}"/>
              </a:ext>
            </a:extLst>
          </p:cNvPr>
          <p:cNvGraphicFramePr>
            <a:graphicFrameLocks noGrp="1"/>
          </p:cNvGraphicFramePr>
          <p:nvPr/>
        </p:nvGraphicFramePr>
        <p:xfrm>
          <a:off x="297646" y="5146887"/>
          <a:ext cx="5381971" cy="518160"/>
        </p:xfrm>
        <a:graphic>
          <a:graphicData uri="http://schemas.openxmlformats.org/drawingml/2006/table">
            <a:tbl>
              <a:tblPr firstRow="1" bandRow="1"/>
              <a:tblGrid>
                <a:gridCol w="1990593">
                  <a:extLst>
                    <a:ext uri="{9D8B030D-6E8A-4147-A177-3AD203B41FA5}">
                      <a16:colId xmlns:a16="http://schemas.microsoft.com/office/drawing/2014/main" val="806111593"/>
                    </a:ext>
                  </a:extLst>
                </a:gridCol>
                <a:gridCol w="3391378">
                  <a:extLst>
                    <a:ext uri="{9D8B030D-6E8A-4147-A177-3AD203B41FA5}">
                      <a16:colId xmlns:a16="http://schemas.microsoft.com/office/drawing/2014/main" val="3007562404"/>
                    </a:ext>
                  </a:extLst>
                </a:gridCol>
              </a:tblGrid>
              <a:tr h="201350">
                <a:tc gridSpan="2">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l"/>
                      <a:r>
                        <a:rPr lang="fr-FR" sz="800" b="1" kern="1200">
                          <a:solidFill>
                            <a:schemeClr val="lt1"/>
                          </a:solidFill>
                          <a:latin typeface="+mn-lt"/>
                          <a:ea typeface="+mn-ea"/>
                          <a:cs typeface="+mn-cs"/>
                        </a:rPr>
                        <a:t>Extraction des indicateurs</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48"/>
                    </a:solidFill>
                  </a:tcPr>
                </a:tc>
                <a:tc hMerge="1">
                  <a:txBody>
                    <a:bodyPr/>
                    <a:lstStyle/>
                    <a:p>
                      <a:pPr algn="ctr"/>
                      <a:endParaRPr lang="fr-FR" sz="900"/>
                    </a:p>
                  </a:txBody>
                  <a:tcPr marL="36000" marR="36000"/>
                </a:tc>
                <a:extLst>
                  <a:ext uri="{0D108BD9-81ED-4DB2-BD59-A6C34878D82A}">
                    <a16:rowId xmlns:a16="http://schemas.microsoft.com/office/drawing/2014/main" val="3444979302"/>
                  </a:ext>
                </a:extLst>
              </a:tr>
              <a:tr h="187927">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black"/>
                          </a:solidFill>
                          <a:effectLst/>
                          <a:uLnTx/>
                          <a:uFillTx/>
                          <a:latin typeface="+mj-lt"/>
                          <a:ea typeface="+mn-ea"/>
                          <a:cs typeface="+mn-cs"/>
                        </a:rPr>
                        <a:t>Réaliser une extraction</a:t>
                      </a:r>
                    </a:p>
                  </a:txBody>
                  <a:tcPr marL="36000" marR="36000">
                    <a:lnL w="12700" cmpd="sng">
                      <a:solidFill>
                        <a:sysClr val="window" lastClr="FFFFFF"/>
                      </a:solidFill>
                    </a:lnL>
                    <a:lnR w="12700" cmpd="sng">
                      <a:solidFill>
                        <a:sysClr val="window" lastClr="FFFFFF"/>
                      </a:solidFill>
                    </a:lnR>
                    <a:lnT w="38100" cap="flat" cmpd="sng" algn="ctr">
                      <a:solidFill>
                        <a:schemeClr val="bg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arianne"/>
                          <a:ea typeface="+mn-ea"/>
                          <a:cs typeface="+mn-cs"/>
                        </a:rPr>
                        <a:t>Je souhaiterais faire un extrait de mes données</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arianne"/>
                          <a:ea typeface="+mn-ea"/>
                          <a:cs typeface="+mn-cs"/>
                        </a:rPr>
                        <a:t>Quels indicateurs faut-il que j’utiliser ?</a:t>
                      </a:r>
                    </a:p>
                  </a:txBody>
                  <a:tcPr marL="36000" marR="36000">
                    <a:lnL w="12700" cmpd="sng">
                      <a:solidFill>
                        <a:sysClr val="window" lastClr="FFFFFF"/>
                      </a:solidFill>
                    </a:lnL>
                    <a:lnR w="12700" cmpd="sng">
                      <a:solidFill>
                        <a:sysClr val="window" lastClr="FFFFFF"/>
                      </a:solidFill>
                    </a:lnR>
                    <a:lnT w="38100" cap="flat" cmpd="sng" algn="ctr">
                      <a:solidFill>
                        <a:schemeClr val="bg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4158950689"/>
                  </a:ext>
                </a:extLst>
              </a:tr>
            </a:tbl>
          </a:graphicData>
        </a:graphic>
      </p:graphicFrame>
      <p:sp>
        <p:nvSpPr>
          <p:cNvPr id="20" name="ZoneTexte 19">
            <a:extLst>
              <a:ext uri="{FF2B5EF4-FFF2-40B4-BE49-F238E27FC236}">
                <a16:creationId xmlns:a16="http://schemas.microsoft.com/office/drawing/2014/main" id="{86403061-8189-CD04-B730-FC8504AE5220}"/>
              </a:ext>
            </a:extLst>
          </p:cNvPr>
          <p:cNvSpPr txBox="1"/>
          <p:nvPr/>
        </p:nvSpPr>
        <p:spPr>
          <a:xfrm>
            <a:off x="2230572" y="4916352"/>
            <a:ext cx="1389539"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1" u="none" strike="noStrike" kern="0" cap="none" spc="0" normalizeH="0" baseline="0" noProof="0">
                <a:ln>
                  <a:noFill/>
                </a:ln>
                <a:solidFill>
                  <a:prstClr val="black"/>
                </a:solidFill>
                <a:effectLst/>
                <a:uLnTx/>
                <a:uFillTx/>
                <a:latin typeface="Marianne"/>
                <a:ea typeface="+mn-ea"/>
                <a:cs typeface="+mn-cs"/>
              </a:rPr>
              <a:t>Exemples de cas de figure</a:t>
            </a:r>
          </a:p>
        </p:txBody>
      </p:sp>
      <p:cxnSp>
        <p:nvCxnSpPr>
          <p:cNvPr id="21" name="Connecteur droit 20">
            <a:extLst>
              <a:ext uri="{FF2B5EF4-FFF2-40B4-BE49-F238E27FC236}">
                <a16:creationId xmlns:a16="http://schemas.microsoft.com/office/drawing/2014/main" id="{DE672933-933D-79A4-35F8-F2FBCCCE3F14}"/>
              </a:ext>
            </a:extLst>
          </p:cNvPr>
          <p:cNvCxnSpPr>
            <a:cxnSpLocks/>
          </p:cNvCxnSpPr>
          <p:nvPr/>
        </p:nvCxnSpPr>
        <p:spPr>
          <a:xfrm flipV="1">
            <a:off x="2304073" y="5079635"/>
            <a:ext cx="3375545" cy="14061"/>
          </a:xfrm>
          <a:prstGeom prst="line">
            <a:avLst/>
          </a:prstGeom>
          <a:noFill/>
          <a:ln w="6350" cap="flat" cmpd="sng" algn="ctr">
            <a:solidFill>
              <a:sysClr val="windowText" lastClr="000000"/>
            </a:solidFill>
            <a:prstDash val="solid"/>
            <a:miter lim="800000"/>
          </a:ln>
          <a:effectLst/>
        </p:spPr>
      </p:cxnSp>
      <p:sp>
        <p:nvSpPr>
          <p:cNvPr id="3" name="ZoneTexte 2">
            <a:extLst>
              <a:ext uri="{FF2B5EF4-FFF2-40B4-BE49-F238E27FC236}">
                <a16:creationId xmlns:a16="http://schemas.microsoft.com/office/drawing/2014/main" id="{F1D53358-CAFF-B4BB-1EEA-8C81F77BAACA}"/>
              </a:ext>
            </a:extLst>
          </p:cNvPr>
          <p:cNvSpPr txBox="1"/>
          <p:nvPr/>
        </p:nvSpPr>
        <p:spPr>
          <a:xfrm>
            <a:off x="2452547" y="5954344"/>
            <a:ext cx="4132230" cy="307777"/>
          </a:xfrm>
          <a:prstGeom prst="rect">
            <a:avLst/>
          </a:prstGeom>
          <a:noFill/>
        </p:spPr>
        <p:txBody>
          <a:bodyPr wrap="square">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u="none" strike="noStrike" kern="1200" cap="none" spc="0" normalizeH="0" baseline="0" noProof="0" dirty="0">
                <a:ln>
                  <a:noFill/>
                </a:ln>
                <a:solidFill>
                  <a:srgbClr val="000000"/>
                </a:solidFill>
                <a:effectLst/>
                <a:uLnTx/>
                <a:uFillTx/>
                <a:latin typeface="Marianne"/>
                <a:ea typeface="+mn-ea"/>
                <a:cs typeface="+mn-cs"/>
              </a:rPr>
              <a:t>Mon outil ne prend pas en compte pas demande</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700" i="0" dirty="0">
                <a:solidFill>
                  <a:srgbClr val="000000"/>
                </a:solidFill>
                <a:latin typeface="Marianne"/>
              </a:rPr>
              <a:t>Mon outil </a:t>
            </a:r>
            <a:r>
              <a:rPr lang="fr-FR" sz="700" dirty="0">
                <a:solidFill>
                  <a:srgbClr val="000000"/>
                </a:solidFill>
                <a:latin typeface="Marianne"/>
              </a:rPr>
              <a:t>ne </a:t>
            </a:r>
            <a:r>
              <a:rPr lang="fr-FR" sz="700">
                <a:solidFill>
                  <a:srgbClr val="000000"/>
                </a:solidFill>
                <a:latin typeface="Marianne"/>
              </a:rPr>
              <a:t>s’ouvre pas</a:t>
            </a:r>
            <a:endParaRPr kumimoji="0" lang="fr-FR" sz="700" b="0" i="0" u="none" strike="noStrike" kern="1200" cap="none" spc="0" normalizeH="0" baseline="0" noProof="0" dirty="0">
              <a:ln>
                <a:noFill/>
              </a:ln>
              <a:solidFill>
                <a:srgbClr val="000000"/>
              </a:solidFill>
              <a:effectLst/>
              <a:uLnTx/>
              <a:uFillTx/>
              <a:latin typeface="Marianne"/>
              <a:ea typeface="+mn-ea"/>
              <a:cs typeface="+mn-cs"/>
            </a:endParaRPr>
          </a:p>
        </p:txBody>
      </p:sp>
      <p:graphicFrame>
        <p:nvGraphicFramePr>
          <p:cNvPr id="10" name="Tableau 9">
            <a:extLst>
              <a:ext uri="{FF2B5EF4-FFF2-40B4-BE49-F238E27FC236}">
                <a16:creationId xmlns:a16="http://schemas.microsoft.com/office/drawing/2014/main" id="{AFB3CD27-8F17-AF4E-9F7E-61C06A66E100}"/>
              </a:ext>
            </a:extLst>
          </p:cNvPr>
          <p:cNvGraphicFramePr>
            <a:graphicFrameLocks noGrp="1"/>
          </p:cNvGraphicFramePr>
          <p:nvPr/>
        </p:nvGraphicFramePr>
        <p:xfrm>
          <a:off x="3066517" y="2120424"/>
          <a:ext cx="2628000" cy="624840"/>
        </p:xfrm>
        <a:graphic>
          <a:graphicData uri="http://schemas.openxmlformats.org/drawingml/2006/table">
            <a:tbl>
              <a:tblPr firstRow="1" bandRow="1"/>
              <a:tblGrid>
                <a:gridCol w="2628000">
                  <a:extLst>
                    <a:ext uri="{9D8B030D-6E8A-4147-A177-3AD203B41FA5}">
                      <a16:colId xmlns:a16="http://schemas.microsoft.com/office/drawing/2014/main" val="806111593"/>
                    </a:ext>
                  </a:extLst>
                </a:gridCol>
              </a:tblGrid>
              <a:tr h="187446">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l"/>
                      <a:r>
                        <a:rPr lang="fr-FR" sz="800" b="1" kern="1200">
                          <a:solidFill>
                            <a:schemeClr val="lt1"/>
                          </a:solidFill>
                          <a:latin typeface="+mn-lt"/>
                          <a:ea typeface="+mn-ea"/>
                          <a:cs typeface="+mn-cs"/>
                        </a:rPr>
                        <a:t>Gestion des notifications</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r h="174949">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arianne"/>
                          <a:ea typeface="+mn-ea"/>
                          <a:cs typeface="+mn-cs"/>
                        </a:rPr>
                        <a:t>Je reçois trop de notifications</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arianne"/>
                          <a:ea typeface="+mn-ea"/>
                          <a:cs typeface="+mn-cs"/>
                        </a:rPr>
                        <a:t>J’aimerais recevoir les notifications concernant mes demandes</a:t>
                      </a:r>
                    </a:p>
                  </a:txBody>
                  <a:tcPr marL="36000" marR="36000">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56876717"/>
                  </a:ext>
                </a:extLst>
              </a:tr>
            </a:tbl>
          </a:graphicData>
        </a:graphic>
      </p:graphicFrame>
      <p:graphicFrame>
        <p:nvGraphicFramePr>
          <p:cNvPr id="14" name="Tableau 13">
            <a:extLst>
              <a:ext uri="{FF2B5EF4-FFF2-40B4-BE49-F238E27FC236}">
                <a16:creationId xmlns:a16="http://schemas.microsoft.com/office/drawing/2014/main" id="{6F1F595B-418D-76D6-5321-E83CF34B0092}"/>
              </a:ext>
            </a:extLst>
          </p:cNvPr>
          <p:cNvGraphicFramePr>
            <a:graphicFrameLocks noGrp="1"/>
          </p:cNvGraphicFramePr>
          <p:nvPr/>
        </p:nvGraphicFramePr>
        <p:xfrm>
          <a:off x="3066517" y="2971312"/>
          <a:ext cx="2628000" cy="624840"/>
        </p:xfrm>
        <a:graphic>
          <a:graphicData uri="http://schemas.openxmlformats.org/drawingml/2006/table">
            <a:tbl>
              <a:tblPr firstRow="1" bandRow="1"/>
              <a:tblGrid>
                <a:gridCol w="2628000">
                  <a:extLst>
                    <a:ext uri="{9D8B030D-6E8A-4147-A177-3AD203B41FA5}">
                      <a16:colId xmlns:a16="http://schemas.microsoft.com/office/drawing/2014/main" val="806111593"/>
                    </a:ext>
                  </a:extLst>
                </a:gridCol>
              </a:tblGrid>
              <a:tr h="187446">
                <a:tc>
                  <a:txBody>
                    <a:bodyPr/>
                    <a:lstStyle>
                      <a:lvl1pPr marL="0" algn="l" defTabSz="1219170" rtl="0" eaLnBrk="1" latinLnBrk="0" hangingPunct="1">
                        <a:defRPr sz="2400" b="1" kern="1200">
                          <a:solidFill>
                            <a:schemeClr val="lt1"/>
                          </a:solidFill>
                          <a:latin typeface="Marianne"/>
                        </a:defRPr>
                      </a:lvl1pPr>
                      <a:lvl2pPr marL="609585" algn="l" defTabSz="1219170" rtl="0" eaLnBrk="1" latinLnBrk="0" hangingPunct="1">
                        <a:defRPr sz="2400" b="1" kern="1200">
                          <a:solidFill>
                            <a:schemeClr val="lt1"/>
                          </a:solidFill>
                          <a:latin typeface="Marianne"/>
                        </a:defRPr>
                      </a:lvl2pPr>
                      <a:lvl3pPr marL="1219170" algn="l" defTabSz="1219170" rtl="0" eaLnBrk="1" latinLnBrk="0" hangingPunct="1">
                        <a:defRPr sz="2400" b="1" kern="1200">
                          <a:solidFill>
                            <a:schemeClr val="lt1"/>
                          </a:solidFill>
                          <a:latin typeface="Marianne"/>
                        </a:defRPr>
                      </a:lvl3pPr>
                      <a:lvl4pPr marL="1828754" algn="l" defTabSz="1219170" rtl="0" eaLnBrk="1" latinLnBrk="0" hangingPunct="1">
                        <a:defRPr sz="2400" b="1" kern="1200">
                          <a:solidFill>
                            <a:schemeClr val="lt1"/>
                          </a:solidFill>
                          <a:latin typeface="Marianne"/>
                        </a:defRPr>
                      </a:lvl4pPr>
                      <a:lvl5pPr marL="2438339" algn="l" defTabSz="1219170" rtl="0" eaLnBrk="1" latinLnBrk="0" hangingPunct="1">
                        <a:defRPr sz="2400" b="1" kern="1200">
                          <a:solidFill>
                            <a:schemeClr val="lt1"/>
                          </a:solidFill>
                          <a:latin typeface="Marianne"/>
                        </a:defRPr>
                      </a:lvl5pPr>
                      <a:lvl6pPr marL="3047924" algn="l" defTabSz="1219170" rtl="0" eaLnBrk="1" latinLnBrk="0" hangingPunct="1">
                        <a:defRPr sz="2400" b="1" kern="1200">
                          <a:solidFill>
                            <a:schemeClr val="lt1"/>
                          </a:solidFill>
                          <a:latin typeface="Marianne"/>
                        </a:defRPr>
                      </a:lvl6pPr>
                      <a:lvl7pPr marL="3657509" algn="l" defTabSz="1219170" rtl="0" eaLnBrk="1" latinLnBrk="0" hangingPunct="1">
                        <a:defRPr sz="2400" b="1" kern="1200">
                          <a:solidFill>
                            <a:schemeClr val="lt1"/>
                          </a:solidFill>
                          <a:latin typeface="Marianne"/>
                        </a:defRPr>
                      </a:lvl7pPr>
                      <a:lvl8pPr marL="4267093" algn="l" defTabSz="1219170" rtl="0" eaLnBrk="1" latinLnBrk="0" hangingPunct="1">
                        <a:defRPr sz="2400" b="1" kern="1200">
                          <a:solidFill>
                            <a:schemeClr val="lt1"/>
                          </a:solidFill>
                          <a:latin typeface="Marianne"/>
                        </a:defRPr>
                      </a:lvl8pPr>
                      <a:lvl9pPr marL="4876678" algn="l" defTabSz="1219170" rtl="0" eaLnBrk="1" latinLnBrk="0" hangingPunct="1">
                        <a:defRPr sz="2400" b="1" kern="1200">
                          <a:solidFill>
                            <a:schemeClr val="lt1"/>
                          </a:solidFill>
                          <a:latin typeface="Marianne"/>
                        </a:defRPr>
                      </a:lvl9pPr>
                    </a:lstStyle>
                    <a:p>
                      <a:pPr algn="l"/>
                      <a:r>
                        <a:rPr lang="fr-FR" sz="800" b="1" kern="1200">
                          <a:solidFill>
                            <a:schemeClr val="lt1"/>
                          </a:solidFill>
                          <a:latin typeface="+mn-lt"/>
                          <a:ea typeface="+mn-ea"/>
                          <a:cs typeface="+mn-cs"/>
                        </a:rPr>
                        <a:t>Affichage</a:t>
                      </a:r>
                      <a:endParaRPr lang="fr-FR" sz="800"/>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44979302"/>
                  </a:ext>
                </a:extLst>
              </a:tr>
              <a:tr h="174949">
                <a:tc>
                  <a:txBody>
                    <a:bodyPr/>
                    <a:lstStyle>
                      <a:lvl1pPr marL="0" algn="l" defTabSz="1219170" rtl="0" eaLnBrk="1" latinLnBrk="0" hangingPunct="1">
                        <a:defRPr sz="2400" kern="1200">
                          <a:solidFill>
                            <a:schemeClr val="dk1"/>
                          </a:solidFill>
                          <a:latin typeface="Marianne"/>
                        </a:defRPr>
                      </a:lvl1pPr>
                      <a:lvl2pPr marL="609585" algn="l" defTabSz="1219170" rtl="0" eaLnBrk="1" latinLnBrk="0" hangingPunct="1">
                        <a:defRPr sz="2400" kern="1200">
                          <a:solidFill>
                            <a:schemeClr val="dk1"/>
                          </a:solidFill>
                          <a:latin typeface="Marianne"/>
                        </a:defRPr>
                      </a:lvl2pPr>
                      <a:lvl3pPr marL="1219170" algn="l" defTabSz="1219170" rtl="0" eaLnBrk="1" latinLnBrk="0" hangingPunct="1">
                        <a:defRPr sz="2400" kern="1200">
                          <a:solidFill>
                            <a:schemeClr val="dk1"/>
                          </a:solidFill>
                          <a:latin typeface="Marianne"/>
                        </a:defRPr>
                      </a:lvl3pPr>
                      <a:lvl4pPr marL="1828754" algn="l" defTabSz="1219170" rtl="0" eaLnBrk="1" latinLnBrk="0" hangingPunct="1">
                        <a:defRPr sz="2400" kern="1200">
                          <a:solidFill>
                            <a:schemeClr val="dk1"/>
                          </a:solidFill>
                          <a:latin typeface="Marianne"/>
                        </a:defRPr>
                      </a:lvl4pPr>
                      <a:lvl5pPr marL="2438339" algn="l" defTabSz="1219170" rtl="0" eaLnBrk="1" latinLnBrk="0" hangingPunct="1">
                        <a:defRPr sz="2400" kern="1200">
                          <a:solidFill>
                            <a:schemeClr val="dk1"/>
                          </a:solidFill>
                          <a:latin typeface="Marianne"/>
                        </a:defRPr>
                      </a:lvl5pPr>
                      <a:lvl6pPr marL="3047924" algn="l" defTabSz="1219170" rtl="0" eaLnBrk="1" latinLnBrk="0" hangingPunct="1">
                        <a:defRPr sz="2400" kern="1200">
                          <a:solidFill>
                            <a:schemeClr val="dk1"/>
                          </a:solidFill>
                          <a:latin typeface="Marianne"/>
                        </a:defRPr>
                      </a:lvl6pPr>
                      <a:lvl7pPr marL="3657509" algn="l" defTabSz="1219170" rtl="0" eaLnBrk="1" latinLnBrk="0" hangingPunct="1">
                        <a:defRPr sz="2400" kern="1200">
                          <a:solidFill>
                            <a:schemeClr val="dk1"/>
                          </a:solidFill>
                          <a:latin typeface="Marianne"/>
                        </a:defRPr>
                      </a:lvl7pPr>
                      <a:lvl8pPr marL="4267093" algn="l" defTabSz="1219170" rtl="0" eaLnBrk="1" latinLnBrk="0" hangingPunct="1">
                        <a:defRPr sz="2400" kern="1200">
                          <a:solidFill>
                            <a:schemeClr val="dk1"/>
                          </a:solidFill>
                          <a:latin typeface="Marianne"/>
                        </a:defRPr>
                      </a:lvl8pPr>
                      <a:lvl9pPr marL="4876678" algn="l" defTabSz="1219170" rtl="0" eaLnBrk="1" latinLnBrk="0" hangingPunct="1">
                        <a:defRPr sz="2400" kern="1200">
                          <a:solidFill>
                            <a:schemeClr val="dk1"/>
                          </a:solidFill>
                          <a:latin typeface="Marianne"/>
                        </a:defRPr>
                      </a:lvl9p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arianne"/>
                          <a:ea typeface="+mn-ea"/>
                          <a:cs typeface="+mn-cs"/>
                        </a:rPr>
                        <a:t>Le bouton xx ne s’affiche pas </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a:ln>
                            <a:noFill/>
                          </a:ln>
                          <a:solidFill>
                            <a:prstClr val="black"/>
                          </a:solidFill>
                          <a:effectLst/>
                          <a:uLnTx/>
                          <a:uFillTx/>
                          <a:latin typeface="Marianne"/>
                          <a:ea typeface="+mn-ea"/>
                          <a:cs typeface="+mn-cs"/>
                        </a:rPr>
                        <a:t>Je n’arrive pas à visualiser toute la page / naviguer dans l’outil / cliquer…</a:t>
                      </a:r>
                    </a:p>
                  </a:txBody>
                  <a:tcPr marL="36000" marR="36000">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E5EC"/>
                    </a:solidFill>
                  </a:tcPr>
                </a:tc>
                <a:extLst>
                  <a:ext uri="{0D108BD9-81ED-4DB2-BD59-A6C34878D82A}">
                    <a16:rowId xmlns:a16="http://schemas.microsoft.com/office/drawing/2014/main" val="356876717"/>
                  </a:ext>
                </a:extLst>
              </a:tr>
            </a:tbl>
          </a:graphicData>
        </a:graphic>
      </p:graphicFrame>
    </p:spTree>
    <p:extLst>
      <p:ext uri="{BB962C8B-B14F-4D97-AF65-F5344CB8AC3E}">
        <p14:creationId xmlns:p14="http://schemas.microsoft.com/office/powerpoint/2010/main" val="4064435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D4266-4938-853B-C9A3-9EEBB1771706}"/>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2CD03CD5-8D9B-CA12-0DC1-C0F1D9A228BD}"/>
              </a:ext>
            </a:extLst>
          </p:cNvPr>
          <p:cNvSpPr>
            <a:spLocks noGrp="1"/>
          </p:cNvSpPr>
          <p:nvPr>
            <p:ph type="title"/>
          </p:nvPr>
        </p:nvSpPr>
        <p:spPr/>
        <p:txBody>
          <a:bodyPr/>
          <a:lstStyle/>
          <a:p>
            <a:r>
              <a:rPr lang="fr-FR" sz="2000">
                <a:latin typeface="Marianne" panose="02000000000000000000" pitchFamily="50" charset="0"/>
                <a:cs typeface="Arial" panose="020B0604020202020204" pitchFamily="34" charset="0"/>
              </a:rPr>
              <a:t>L’évolution de l’assistance utilisateurs passe également par de nouvelles procédures de traitement des sollicitations via les canaux appels et le formulaire</a:t>
            </a:r>
            <a:endParaRPr lang="fr-FR" sz="2000"/>
          </a:p>
        </p:txBody>
      </p:sp>
      <p:sp>
        <p:nvSpPr>
          <p:cNvPr id="30" name="Pentagone 8">
            <a:extLst>
              <a:ext uri="{FF2B5EF4-FFF2-40B4-BE49-F238E27FC236}">
                <a16:creationId xmlns:a16="http://schemas.microsoft.com/office/drawing/2014/main" id="{FD94952B-2734-6E3E-02E9-7C3B5F1F5910}"/>
              </a:ext>
            </a:extLst>
          </p:cNvPr>
          <p:cNvSpPr>
            <a:spLocks noChangeAspect="1"/>
          </p:cNvSpPr>
          <p:nvPr/>
        </p:nvSpPr>
        <p:spPr>
          <a:xfrm>
            <a:off x="3032814" y="2672519"/>
            <a:ext cx="806528" cy="768122"/>
          </a:xfrm>
          <a:prstGeom prst="pentagon">
            <a:avLst/>
          </a:prstGeom>
          <a:solidFill>
            <a:schemeClr val="tx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Marianne"/>
              <a:ea typeface="+mn-ea"/>
              <a:cs typeface="+mn-cs"/>
            </a:endParaRPr>
          </a:p>
        </p:txBody>
      </p:sp>
      <p:sp>
        <p:nvSpPr>
          <p:cNvPr id="31" name="Pentagone 8">
            <a:extLst>
              <a:ext uri="{FF2B5EF4-FFF2-40B4-BE49-F238E27FC236}">
                <a16:creationId xmlns:a16="http://schemas.microsoft.com/office/drawing/2014/main" id="{9EDA5C8B-6476-AE7F-C897-86ACBB31C269}"/>
              </a:ext>
            </a:extLst>
          </p:cNvPr>
          <p:cNvSpPr>
            <a:spLocks noChangeAspect="1"/>
          </p:cNvSpPr>
          <p:nvPr/>
        </p:nvSpPr>
        <p:spPr>
          <a:xfrm>
            <a:off x="8157344" y="2679585"/>
            <a:ext cx="806528" cy="768122"/>
          </a:xfrm>
          <a:prstGeom prst="pentagon">
            <a:avLst/>
          </a:prstGeom>
          <a:solidFill>
            <a:schemeClr val="tx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Marianne"/>
              <a:ea typeface="+mn-ea"/>
              <a:cs typeface="+mn-cs"/>
            </a:endParaRPr>
          </a:p>
        </p:txBody>
      </p:sp>
      <p:pic>
        <p:nvPicPr>
          <p:cNvPr id="32" name="Picture 28">
            <a:extLst>
              <a:ext uri="{FF2B5EF4-FFF2-40B4-BE49-F238E27FC236}">
                <a16:creationId xmlns:a16="http://schemas.microsoft.com/office/drawing/2014/main" id="{C9827F6E-272B-127E-CEC5-208EBCAB2BCA}"/>
              </a:ext>
            </a:extLst>
          </p:cNvPr>
          <p:cNvPicPr>
            <a:picLocks noChangeAspect="1"/>
          </p:cNvPicPr>
          <p:nvPr/>
        </p:nvPicPr>
        <p:blipFill>
          <a:blip r:embed="rId3"/>
          <a:stretch>
            <a:fillRect/>
          </a:stretch>
        </p:blipFill>
        <p:spPr>
          <a:xfrm>
            <a:off x="3209270" y="2907717"/>
            <a:ext cx="453615" cy="453615"/>
          </a:xfrm>
          <a:prstGeom prst="rect">
            <a:avLst/>
          </a:prstGeom>
        </p:spPr>
      </p:pic>
      <p:sp>
        <p:nvSpPr>
          <p:cNvPr id="33" name="ZoneTexte 45">
            <a:extLst>
              <a:ext uri="{FF2B5EF4-FFF2-40B4-BE49-F238E27FC236}">
                <a16:creationId xmlns:a16="http://schemas.microsoft.com/office/drawing/2014/main" id="{0BD7E2BB-465F-A275-D4DE-5C5AE91EB81D}"/>
              </a:ext>
            </a:extLst>
          </p:cNvPr>
          <p:cNvSpPr txBox="1"/>
          <p:nvPr/>
        </p:nvSpPr>
        <p:spPr>
          <a:xfrm>
            <a:off x="1530420" y="3903557"/>
            <a:ext cx="3846220" cy="107721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prstClr val="black"/>
                </a:solidFill>
                <a:effectLst/>
                <a:uLnTx/>
                <a:uFillTx/>
              </a:rPr>
              <a:t>Les utilisateurs sont directement mis en relation avec leur référent SI local après qualification du département par le Serveur Vocal Interactif (SVI). Le référent traite la demande ou l’escalade au national.</a:t>
            </a:r>
          </a:p>
        </p:txBody>
      </p:sp>
      <p:sp>
        <p:nvSpPr>
          <p:cNvPr id="34" name="ZoneTexte 52">
            <a:extLst>
              <a:ext uri="{FF2B5EF4-FFF2-40B4-BE49-F238E27FC236}">
                <a16:creationId xmlns:a16="http://schemas.microsoft.com/office/drawing/2014/main" id="{02FF42EE-3AF3-9229-51CB-4350B22110F0}"/>
              </a:ext>
            </a:extLst>
          </p:cNvPr>
          <p:cNvSpPr txBox="1"/>
          <p:nvPr/>
        </p:nvSpPr>
        <p:spPr>
          <a:xfrm>
            <a:off x="1366016" y="3570460"/>
            <a:ext cx="4175029" cy="307777"/>
          </a:xfrm>
          <a:prstGeom prst="rect">
            <a:avLst/>
          </a:prstGeom>
          <a:noFill/>
        </p:spPr>
        <p:txBody>
          <a:bodyPr wrap="square" l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chemeClr val="tx2"/>
                </a:solidFill>
                <a:effectLst/>
                <a:uLnTx/>
                <a:uFillTx/>
              </a:rPr>
              <a:t>Nouvelle procédure de routage des appels</a:t>
            </a:r>
          </a:p>
        </p:txBody>
      </p:sp>
      <p:sp>
        <p:nvSpPr>
          <p:cNvPr id="35" name="ZoneTexte 45">
            <a:extLst>
              <a:ext uri="{FF2B5EF4-FFF2-40B4-BE49-F238E27FC236}">
                <a16:creationId xmlns:a16="http://schemas.microsoft.com/office/drawing/2014/main" id="{CAED87F5-E1A5-28E8-CEE4-96AAA4CD4CFF}"/>
              </a:ext>
            </a:extLst>
          </p:cNvPr>
          <p:cNvSpPr txBox="1"/>
          <p:nvPr/>
        </p:nvSpPr>
        <p:spPr>
          <a:xfrm>
            <a:off x="6457390" y="3857129"/>
            <a:ext cx="4105836" cy="6463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prstClr val="black"/>
                </a:solidFill>
                <a:effectLst/>
                <a:uLnTx/>
                <a:uFillTx/>
              </a:rPr>
              <a:t>Les demandes sont adressées via le formulaire à l’assistance nationale et redirigées vers le référent SI local pour traitement.</a:t>
            </a:r>
          </a:p>
        </p:txBody>
      </p:sp>
      <p:sp>
        <p:nvSpPr>
          <p:cNvPr id="36" name="ZoneTexte 52">
            <a:extLst>
              <a:ext uri="{FF2B5EF4-FFF2-40B4-BE49-F238E27FC236}">
                <a16:creationId xmlns:a16="http://schemas.microsoft.com/office/drawing/2014/main" id="{0B67C876-800B-F457-9E2D-E0AD7B4E2347}"/>
              </a:ext>
            </a:extLst>
          </p:cNvPr>
          <p:cNvSpPr txBox="1"/>
          <p:nvPr/>
        </p:nvSpPr>
        <p:spPr>
          <a:xfrm>
            <a:off x="6476911" y="3570460"/>
            <a:ext cx="4175029" cy="307777"/>
          </a:xfrm>
          <a:prstGeom prst="rect">
            <a:avLst/>
          </a:prstGeom>
          <a:noFill/>
        </p:spPr>
        <p:txBody>
          <a:bodyPr wrap="square" l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chemeClr val="tx2"/>
                </a:solidFill>
                <a:effectLst/>
                <a:uLnTx/>
                <a:uFillTx/>
              </a:rPr>
              <a:t>Nouvelle procédure de routage des formulaires</a:t>
            </a:r>
          </a:p>
        </p:txBody>
      </p:sp>
      <p:pic>
        <p:nvPicPr>
          <p:cNvPr id="8" name="Picture 7">
            <a:extLst>
              <a:ext uri="{FF2B5EF4-FFF2-40B4-BE49-F238E27FC236}">
                <a16:creationId xmlns:a16="http://schemas.microsoft.com/office/drawing/2014/main" id="{34FCE29B-317B-9A40-80DA-C20510C500ED}"/>
              </a:ext>
            </a:extLst>
          </p:cNvPr>
          <p:cNvPicPr>
            <a:picLocks noChangeAspect="1"/>
          </p:cNvPicPr>
          <p:nvPr/>
        </p:nvPicPr>
        <p:blipFill>
          <a:blip r:embed="rId4"/>
          <a:stretch>
            <a:fillRect/>
          </a:stretch>
        </p:blipFill>
        <p:spPr>
          <a:xfrm>
            <a:off x="5957777" y="5038318"/>
            <a:ext cx="2253478" cy="824946"/>
          </a:xfrm>
          <a:prstGeom prst="rect">
            <a:avLst/>
          </a:prstGeom>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AE84EADB-1C3C-FF57-B1F6-BF1C021BA76A}"/>
              </a:ext>
            </a:extLst>
          </p:cNvPr>
          <p:cNvPicPr>
            <a:picLocks noChangeAspect="1"/>
          </p:cNvPicPr>
          <p:nvPr/>
        </p:nvPicPr>
        <p:blipFill>
          <a:blip r:embed="rId5"/>
          <a:stretch>
            <a:fillRect/>
          </a:stretch>
        </p:blipFill>
        <p:spPr>
          <a:xfrm>
            <a:off x="8649194" y="5038318"/>
            <a:ext cx="2610205" cy="824946"/>
          </a:xfrm>
          <a:prstGeom prst="rect">
            <a:avLst/>
          </a:prstGeom>
          <a:effectLst>
            <a:outerShdw blurRad="50800" dist="38100" dir="5400000" algn="t" rotWithShape="0">
              <a:prstClr val="black">
                <a:alpha val="40000"/>
              </a:prstClr>
            </a:outerShdw>
          </a:effectLst>
        </p:spPr>
      </p:pic>
      <p:sp>
        <p:nvSpPr>
          <p:cNvPr id="11" name="TextBox 10">
            <a:extLst>
              <a:ext uri="{FF2B5EF4-FFF2-40B4-BE49-F238E27FC236}">
                <a16:creationId xmlns:a16="http://schemas.microsoft.com/office/drawing/2014/main" id="{F7A373CC-1BA4-BF02-E939-0FC0B706DD5C}"/>
              </a:ext>
            </a:extLst>
          </p:cNvPr>
          <p:cNvSpPr txBox="1"/>
          <p:nvPr/>
        </p:nvSpPr>
        <p:spPr>
          <a:xfrm>
            <a:off x="6457389" y="5920807"/>
            <a:ext cx="1254253" cy="261610"/>
          </a:xfrm>
          <a:prstGeom prst="rect">
            <a:avLst/>
          </a:prstGeom>
          <a:noFill/>
        </p:spPr>
        <p:txBody>
          <a:bodyPr wrap="square" rtlCol="0">
            <a:spAutoFit/>
          </a:bodyPr>
          <a:lstStyle/>
          <a:p>
            <a:r>
              <a:rPr lang="fr-FR" sz="1100"/>
              <a:t>Dans le SI SIAO</a:t>
            </a:r>
            <a:endParaRPr lang="en-GB" sz="1100"/>
          </a:p>
        </p:txBody>
      </p:sp>
      <p:sp>
        <p:nvSpPr>
          <p:cNvPr id="12" name="TextBox 11">
            <a:extLst>
              <a:ext uri="{FF2B5EF4-FFF2-40B4-BE49-F238E27FC236}">
                <a16:creationId xmlns:a16="http://schemas.microsoft.com/office/drawing/2014/main" id="{C5EFA3EE-3A01-C23E-FD6E-3B0AEC79A3FF}"/>
              </a:ext>
            </a:extLst>
          </p:cNvPr>
          <p:cNvSpPr txBox="1"/>
          <p:nvPr/>
        </p:nvSpPr>
        <p:spPr>
          <a:xfrm>
            <a:off x="8847922" y="5920807"/>
            <a:ext cx="2286100" cy="261610"/>
          </a:xfrm>
          <a:prstGeom prst="rect">
            <a:avLst/>
          </a:prstGeom>
          <a:noFill/>
        </p:spPr>
        <p:txBody>
          <a:bodyPr wrap="square" rtlCol="0">
            <a:spAutoFit/>
          </a:bodyPr>
          <a:lstStyle/>
          <a:p>
            <a:r>
              <a:rPr lang="fr-FR" sz="1100"/>
              <a:t>Dans la base de connaissances</a:t>
            </a:r>
            <a:endParaRPr lang="en-GB" sz="1100"/>
          </a:p>
        </p:txBody>
      </p:sp>
      <p:sp>
        <p:nvSpPr>
          <p:cNvPr id="14" name="TextBox 13">
            <a:extLst>
              <a:ext uri="{FF2B5EF4-FFF2-40B4-BE49-F238E27FC236}">
                <a16:creationId xmlns:a16="http://schemas.microsoft.com/office/drawing/2014/main" id="{EB79EBFD-C509-6F7F-4338-3A5220234F8E}"/>
              </a:ext>
            </a:extLst>
          </p:cNvPr>
          <p:cNvSpPr txBox="1"/>
          <p:nvPr/>
        </p:nvSpPr>
        <p:spPr>
          <a:xfrm>
            <a:off x="7788346" y="4623539"/>
            <a:ext cx="1548543" cy="246221"/>
          </a:xfrm>
          <a:prstGeom prst="rect">
            <a:avLst/>
          </a:prstGeom>
          <a:noFill/>
        </p:spPr>
        <p:txBody>
          <a:bodyPr wrap="square">
            <a:spAutoFit/>
          </a:bodyPr>
          <a:lstStyle/>
          <a:p>
            <a:r>
              <a:rPr lang="en-GB" sz="1000" b="1">
                <a:solidFill>
                  <a:schemeClr val="tx2">
                    <a:lumMod val="60000"/>
                    <a:lumOff val="40000"/>
                  </a:schemeClr>
                </a:solidFill>
                <a:hlinkClick r:id="rId6">
                  <a:extLst>
                    <a:ext uri="{A12FA001-AC4F-418D-AE19-62706E023703}">
                      <ahyp:hlinkClr xmlns:ahyp="http://schemas.microsoft.com/office/drawing/2018/hyperlinkcolor" val="tx"/>
                    </a:ext>
                  </a:extLst>
                </a:hlinkClick>
              </a:rPr>
              <a:t>Lien du </a:t>
            </a:r>
            <a:r>
              <a:rPr lang="en-GB" sz="1000" b="1" err="1">
                <a:solidFill>
                  <a:schemeClr val="tx2">
                    <a:lumMod val="60000"/>
                    <a:lumOff val="40000"/>
                  </a:schemeClr>
                </a:solidFill>
                <a:hlinkClick r:id="rId6">
                  <a:extLst>
                    <a:ext uri="{A12FA001-AC4F-418D-AE19-62706E023703}">
                      <ahyp:hlinkClr xmlns:ahyp="http://schemas.microsoft.com/office/drawing/2018/hyperlinkcolor" val="tx"/>
                    </a:ext>
                  </a:extLst>
                </a:hlinkClick>
              </a:rPr>
              <a:t>formulaire</a:t>
            </a:r>
            <a:r>
              <a:rPr lang="en-GB" sz="1000" b="1">
                <a:solidFill>
                  <a:schemeClr val="tx2">
                    <a:lumMod val="60000"/>
                    <a:lumOff val="40000"/>
                  </a:schemeClr>
                </a:solidFill>
                <a:hlinkClick r:id="rId6">
                  <a:extLst>
                    <a:ext uri="{A12FA001-AC4F-418D-AE19-62706E023703}">
                      <ahyp:hlinkClr xmlns:ahyp="http://schemas.microsoft.com/office/drawing/2018/hyperlinkcolor" val="tx"/>
                    </a:ext>
                  </a:extLst>
                </a:hlinkClick>
              </a:rPr>
              <a:t> </a:t>
            </a:r>
            <a:r>
              <a:rPr lang="en-GB" sz="1000" b="1" err="1">
                <a:solidFill>
                  <a:schemeClr val="tx2">
                    <a:lumMod val="60000"/>
                    <a:lumOff val="40000"/>
                  </a:schemeClr>
                </a:solidFill>
                <a:hlinkClick r:id="rId6">
                  <a:extLst>
                    <a:ext uri="{A12FA001-AC4F-418D-AE19-62706E023703}">
                      <ahyp:hlinkClr xmlns:ahyp="http://schemas.microsoft.com/office/drawing/2018/hyperlinkcolor" val="tx"/>
                    </a:ext>
                  </a:extLst>
                </a:hlinkClick>
              </a:rPr>
              <a:t>ici</a:t>
            </a:r>
            <a:endParaRPr lang="en-GB" sz="1000" i="1">
              <a:solidFill>
                <a:schemeClr val="tx2">
                  <a:lumMod val="60000"/>
                  <a:lumOff val="40000"/>
                </a:schemeClr>
              </a:solidFill>
            </a:endParaRPr>
          </a:p>
        </p:txBody>
      </p:sp>
      <p:sp>
        <p:nvSpPr>
          <p:cNvPr id="5" name="Flèche : chevron 4">
            <a:extLst>
              <a:ext uri="{FF2B5EF4-FFF2-40B4-BE49-F238E27FC236}">
                <a16:creationId xmlns:a16="http://schemas.microsoft.com/office/drawing/2014/main" id="{259B6FC6-20F0-7F45-5EAC-F92BDB352175}"/>
              </a:ext>
            </a:extLst>
          </p:cNvPr>
          <p:cNvSpPr/>
          <p:nvPr/>
        </p:nvSpPr>
        <p:spPr>
          <a:xfrm>
            <a:off x="143156" y="1214399"/>
            <a:ext cx="189584" cy="400110"/>
          </a:xfrm>
          <a:prstGeom prst="chevron">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latin typeface="Marianne"/>
              <a:ea typeface="+mn-ea"/>
              <a:cs typeface="+mn-cs"/>
            </a:endParaRPr>
          </a:p>
        </p:txBody>
      </p:sp>
      <p:sp>
        <p:nvSpPr>
          <p:cNvPr id="6" name="Flèche : chevron 5">
            <a:extLst>
              <a:ext uri="{FF2B5EF4-FFF2-40B4-BE49-F238E27FC236}">
                <a16:creationId xmlns:a16="http://schemas.microsoft.com/office/drawing/2014/main" id="{6C49CA33-115D-F289-C0F8-3E69D531220A}"/>
              </a:ext>
            </a:extLst>
          </p:cNvPr>
          <p:cNvSpPr/>
          <p:nvPr/>
        </p:nvSpPr>
        <p:spPr>
          <a:xfrm>
            <a:off x="279400" y="5731549"/>
            <a:ext cx="189584" cy="400110"/>
          </a:xfrm>
          <a:prstGeom prst="chevron">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latin typeface="Marianne"/>
              <a:ea typeface="+mn-ea"/>
              <a:cs typeface="+mn-cs"/>
            </a:endParaRPr>
          </a:p>
        </p:txBody>
      </p:sp>
      <p:pic>
        <p:nvPicPr>
          <p:cNvPr id="9" name="Graphique 8" descr="Document avec un remplissage uni">
            <a:extLst>
              <a:ext uri="{FF2B5EF4-FFF2-40B4-BE49-F238E27FC236}">
                <a16:creationId xmlns:a16="http://schemas.microsoft.com/office/drawing/2014/main" id="{F216E9F4-EB82-BDFA-1A08-69115B5C6D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3293" y="2847209"/>
            <a:ext cx="574629" cy="574629"/>
          </a:xfrm>
          <a:prstGeom prst="rect">
            <a:avLst/>
          </a:prstGeom>
        </p:spPr>
      </p:pic>
      <p:sp>
        <p:nvSpPr>
          <p:cNvPr id="15" name="Rectangle 14">
            <a:extLst>
              <a:ext uri="{FF2B5EF4-FFF2-40B4-BE49-F238E27FC236}">
                <a16:creationId xmlns:a16="http://schemas.microsoft.com/office/drawing/2014/main" id="{56FCC58A-76BD-F378-56AF-E35301806300}"/>
              </a:ext>
            </a:extLst>
          </p:cNvPr>
          <p:cNvSpPr/>
          <p:nvPr/>
        </p:nvSpPr>
        <p:spPr>
          <a:xfrm>
            <a:off x="0" y="1284911"/>
            <a:ext cx="12192000" cy="8328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fr-FR" sz="1600" b="1" i="0" u="none" strike="noStrike" kern="0" cap="none" spc="0" normalizeH="0" baseline="0" noProof="0">
                <a:ln>
                  <a:noFill/>
                </a:ln>
                <a:solidFill>
                  <a:schemeClr val="bg1"/>
                </a:solidFill>
                <a:effectLst/>
                <a:uLnTx/>
                <a:uFillTx/>
                <a:latin typeface="+mj-lt"/>
                <a:ea typeface="+mn-ea"/>
                <a:cs typeface="+mn-cs"/>
                <a:sym typeface="Wingdings" panose="05000000000000000000" pitchFamily="2" charset="2"/>
              </a:rPr>
              <a:t>L’adresse email </a:t>
            </a:r>
            <a:r>
              <a:rPr kumimoji="0" lang="fr-FR" sz="1600" b="1" i="0" u="sng" strike="noStrike" kern="0" cap="none" spc="0" normalizeH="0" baseline="0" noProof="0">
                <a:ln>
                  <a:noFill/>
                </a:ln>
                <a:solidFill>
                  <a:schemeClr val="bg1"/>
                </a:solidFill>
                <a:effectLst/>
                <a:uLnTx/>
                <a:uFillTx/>
                <a:latin typeface="+mj-lt"/>
                <a:ea typeface="+mn-ea"/>
                <a:cs typeface="+mn-cs"/>
                <a:sym typeface="Wingdings" panose="05000000000000000000" pitchFamily="2" charset="2"/>
                <a:hlinkClick r:id="rId9">
                  <a:extLst>
                    <a:ext uri="{A12FA001-AC4F-418D-AE19-62706E023703}">
                      <ahyp:hlinkClr xmlns:ahyp="http://schemas.microsoft.com/office/drawing/2018/hyperlinkcolor" val="tx"/>
                    </a:ext>
                  </a:extLst>
                </a:hlinkClick>
              </a:rPr>
              <a:t>sisiao@dihal.gouv.fr</a:t>
            </a:r>
            <a:r>
              <a:rPr kumimoji="0" lang="fr-FR" sz="1600" b="1" i="0" strike="noStrike" kern="0" cap="none" spc="0" normalizeH="0" baseline="0" noProof="0">
                <a:ln>
                  <a:noFill/>
                </a:ln>
                <a:solidFill>
                  <a:schemeClr val="bg1"/>
                </a:solidFill>
                <a:effectLst/>
                <a:uLnTx/>
                <a:uFillTx/>
                <a:latin typeface="+mj-lt"/>
                <a:ea typeface="+mn-ea"/>
                <a:cs typeface="+mn-cs"/>
                <a:sym typeface="Wingdings" panose="05000000000000000000" pitchFamily="2" charset="2"/>
              </a:rPr>
              <a:t> </a:t>
            </a:r>
            <a:r>
              <a:rPr kumimoji="0" lang="fr-FR" sz="1600" b="1" i="0" u="none" strike="noStrike" kern="0" cap="none" spc="0" normalizeH="0" baseline="0" noProof="0">
                <a:ln>
                  <a:noFill/>
                </a:ln>
                <a:solidFill>
                  <a:schemeClr val="bg1"/>
                </a:solidFill>
                <a:effectLst/>
                <a:uLnTx/>
                <a:uFillTx/>
                <a:latin typeface="+mj-lt"/>
                <a:ea typeface="+mn-ea"/>
                <a:cs typeface="+mn-cs"/>
                <a:sym typeface="Wingdings" panose="05000000000000000000" pitchFamily="2" charset="2"/>
              </a:rPr>
              <a:t>n’est plus </a:t>
            </a:r>
            <a:r>
              <a:rPr lang="fr-FR" sz="1600" b="1" kern="0">
                <a:solidFill>
                  <a:schemeClr val="bg1"/>
                </a:solidFill>
                <a:latin typeface="+mj-lt"/>
                <a:sym typeface="Wingdings" panose="05000000000000000000" pitchFamily="2" charset="2"/>
              </a:rPr>
              <a:t>un canal à utiliser et sera désactivée. </a:t>
            </a:r>
          </a:p>
          <a:p>
            <a:pPr algn="ctr"/>
            <a:r>
              <a:rPr kumimoji="0" lang="fr-FR" sz="1600" b="1" i="0" u="none" strike="noStrike" kern="0" cap="none" spc="0" normalizeH="0" baseline="0" noProof="0">
                <a:ln>
                  <a:noFill/>
                </a:ln>
                <a:solidFill>
                  <a:schemeClr val="bg1"/>
                </a:solidFill>
                <a:effectLst/>
                <a:uLnTx/>
                <a:uFillTx/>
                <a:latin typeface="+mj-lt"/>
                <a:ea typeface="+mn-ea"/>
                <a:cs typeface="+mn-cs"/>
                <a:sym typeface="Wingdings" panose="05000000000000000000" pitchFamily="2" charset="2"/>
              </a:rPr>
              <a:t>Les canaux appels et le formulaire sont à privilégier :</a:t>
            </a:r>
            <a:endParaRPr kumimoji="0" lang="en-GB" sz="1600" b="1" i="0" u="none" strike="noStrike" kern="0" cap="none" spc="0" normalizeH="0" baseline="0" noProof="0">
              <a:ln>
                <a:noFill/>
              </a:ln>
              <a:solidFill>
                <a:schemeClr val="bg1"/>
              </a:solidFill>
              <a:effectLst/>
              <a:uLnTx/>
              <a:uFillTx/>
              <a:latin typeface="+mj-lt"/>
              <a:ea typeface="+mn-ea"/>
              <a:cs typeface="+mn-cs"/>
            </a:endParaRPr>
          </a:p>
        </p:txBody>
      </p:sp>
      <p:sp>
        <p:nvSpPr>
          <p:cNvPr id="20" name="Flèche : bas 19">
            <a:extLst>
              <a:ext uri="{FF2B5EF4-FFF2-40B4-BE49-F238E27FC236}">
                <a16:creationId xmlns:a16="http://schemas.microsoft.com/office/drawing/2014/main" id="{D2AB9726-E01C-79D2-E54B-9101B75D14D7}"/>
              </a:ext>
            </a:extLst>
          </p:cNvPr>
          <p:cNvSpPr/>
          <p:nvPr/>
        </p:nvSpPr>
        <p:spPr>
          <a:xfrm>
            <a:off x="3141653" y="2115401"/>
            <a:ext cx="615900" cy="453615"/>
          </a:xfrm>
          <a:prstGeom prst="downArrow">
            <a:avLst>
              <a:gd name="adj1" fmla="val 50000"/>
              <a:gd name="adj2" fmla="val 68751"/>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 bas 20">
            <a:extLst>
              <a:ext uri="{FF2B5EF4-FFF2-40B4-BE49-F238E27FC236}">
                <a16:creationId xmlns:a16="http://schemas.microsoft.com/office/drawing/2014/main" id="{36EBC031-D44A-EE41-765F-FDA574495FCB}"/>
              </a:ext>
            </a:extLst>
          </p:cNvPr>
          <p:cNvSpPr/>
          <p:nvPr/>
        </p:nvSpPr>
        <p:spPr>
          <a:xfrm>
            <a:off x="8266183" y="2120001"/>
            <a:ext cx="615900" cy="453615"/>
          </a:xfrm>
          <a:prstGeom prst="downArrow">
            <a:avLst>
              <a:gd name="adj1" fmla="val 50000"/>
              <a:gd name="adj2" fmla="val 68751"/>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avec flèche 22">
            <a:extLst>
              <a:ext uri="{FF2B5EF4-FFF2-40B4-BE49-F238E27FC236}">
                <a16:creationId xmlns:a16="http://schemas.microsoft.com/office/drawing/2014/main" id="{F8995BFF-7BDA-4545-F3A3-D6FC01606290}"/>
              </a:ext>
            </a:extLst>
          </p:cNvPr>
          <p:cNvCxnSpPr>
            <a:cxnSpLocks/>
          </p:cNvCxnSpPr>
          <p:nvPr/>
        </p:nvCxnSpPr>
        <p:spPr>
          <a:xfrm>
            <a:off x="7623318" y="4749680"/>
            <a:ext cx="191584" cy="0"/>
          </a:xfrm>
          <a:prstGeom prst="straightConnector1">
            <a:avLst/>
          </a:prstGeom>
          <a:ln w="19050">
            <a:solidFill>
              <a:schemeClr val="tx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57118DBF-205F-9F04-4D97-D196793DA5CA}"/>
              </a:ext>
            </a:extLst>
          </p:cNvPr>
          <p:cNvCxnSpPr>
            <a:cxnSpLocks/>
          </p:cNvCxnSpPr>
          <p:nvPr/>
        </p:nvCxnSpPr>
        <p:spPr>
          <a:xfrm flipH="1">
            <a:off x="9261298" y="4749680"/>
            <a:ext cx="191584" cy="0"/>
          </a:xfrm>
          <a:prstGeom prst="straightConnector1">
            <a:avLst/>
          </a:prstGeom>
          <a:ln w="19050">
            <a:solidFill>
              <a:schemeClr val="tx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174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D4266-4938-853B-C9A3-9EEBB1771706}"/>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2CD03CD5-8D9B-CA12-0DC1-C0F1D9A228BD}"/>
              </a:ext>
            </a:extLst>
          </p:cNvPr>
          <p:cNvSpPr>
            <a:spLocks noGrp="1"/>
          </p:cNvSpPr>
          <p:nvPr>
            <p:ph type="title"/>
          </p:nvPr>
        </p:nvSpPr>
        <p:spPr/>
        <p:txBody>
          <a:bodyPr/>
          <a:lstStyle/>
          <a:p>
            <a:r>
              <a:rPr lang="fr-FR" sz="2000">
                <a:latin typeface="Marianne" panose="02000000000000000000" pitchFamily="50" charset="0"/>
                <a:cs typeface="Arial" panose="020B0604020202020204" pitchFamily="34" charset="0"/>
              </a:rPr>
              <a:t>L’évolution de l’assistance utilisateurs passe également par de nouvelles procédures de traitement des sollicitations via les canaux appels et le formulaire</a:t>
            </a:r>
            <a:endParaRPr lang="fr-FR" sz="2000"/>
          </a:p>
        </p:txBody>
      </p:sp>
      <p:sp>
        <p:nvSpPr>
          <p:cNvPr id="5" name="Flèche : chevron 4">
            <a:extLst>
              <a:ext uri="{FF2B5EF4-FFF2-40B4-BE49-F238E27FC236}">
                <a16:creationId xmlns:a16="http://schemas.microsoft.com/office/drawing/2014/main" id="{259B6FC6-20F0-7F45-5EAC-F92BDB352175}"/>
              </a:ext>
            </a:extLst>
          </p:cNvPr>
          <p:cNvSpPr/>
          <p:nvPr/>
        </p:nvSpPr>
        <p:spPr>
          <a:xfrm>
            <a:off x="143156" y="1214399"/>
            <a:ext cx="189584" cy="400110"/>
          </a:xfrm>
          <a:prstGeom prst="chevron">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latin typeface="Marianne"/>
              <a:ea typeface="+mn-ea"/>
              <a:cs typeface="+mn-cs"/>
            </a:endParaRPr>
          </a:p>
        </p:txBody>
      </p:sp>
      <p:sp>
        <p:nvSpPr>
          <p:cNvPr id="6" name="Flèche : chevron 5">
            <a:extLst>
              <a:ext uri="{FF2B5EF4-FFF2-40B4-BE49-F238E27FC236}">
                <a16:creationId xmlns:a16="http://schemas.microsoft.com/office/drawing/2014/main" id="{6C49CA33-115D-F289-C0F8-3E69D531220A}"/>
              </a:ext>
            </a:extLst>
          </p:cNvPr>
          <p:cNvSpPr/>
          <p:nvPr/>
        </p:nvSpPr>
        <p:spPr>
          <a:xfrm>
            <a:off x="279400" y="5731549"/>
            <a:ext cx="189584" cy="400110"/>
          </a:xfrm>
          <a:prstGeom prst="chevron">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latin typeface="Marianne"/>
              <a:ea typeface="+mn-ea"/>
              <a:cs typeface="+mn-cs"/>
            </a:endParaRPr>
          </a:p>
        </p:txBody>
      </p:sp>
      <p:sp>
        <p:nvSpPr>
          <p:cNvPr id="4" name="Rectangle : coins arrondis 3">
            <a:extLst>
              <a:ext uri="{FF2B5EF4-FFF2-40B4-BE49-F238E27FC236}">
                <a16:creationId xmlns:a16="http://schemas.microsoft.com/office/drawing/2014/main" id="{723A1AFC-1C5B-B340-5AB3-2DC9DB319443}"/>
              </a:ext>
            </a:extLst>
          </p:cNvPr>
          <p:cNvSpPr/>
          <p:nvPr/>
        </p:nvSpPr>
        <p:spPr>
          <a:xfrm>
            <a:off x="6693686" y="1897574"/>
            <a:ext cx="4075254" cy="4020947"/>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FFFFFF"/>
              </a:solidFill>
              <a:effectLst/>
              <a:uLnTx/>
              <a:uFillTx/>
              <a:latin typeface="Marianne"/>
              <a:ea typeface="+mn-ea"/>
              <a:cs typeface="+mn-cs"/>
            </a:endParaRPr>
          </a:p>
        </p:txBody>
      </p:sp>
      <p:sp>
        <p:nvSpPr>
          <p:cNvPr id="7" name="Rectangle : coins arrondis 6">
            <a:extLst>
              <a:ext uri="{FF2B5EF4-FFF2-40B4-BE49-F238E27FC236}">
                <a16:creationId xmlns:a16="http://schemas.microsoft.com/office/drawing/2014/main" id="{76876CF9-84C7-B75C-450C-3E20C1D239A9}"/>
              </a:ext>
            </a:extLst>
          </p:cNvPr>
          <p:cNvSpPr/>
          <p:nvPr/>
        </p:nvSpPr>
        <p:spPr>
          <a:xfrm>
            <a:off x="1423060" y="1898590"/>
            <a:ext cx="4075254" cy="4020947"/>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FFFFFF"/>
              </a:solidFill>
              <a:effectLst/>
              <a:uLnTx/>
              <a:uFillTx/>
              <a:latin typeface="Marianne"/>
              <a:ea typeface="+mn-ea"/>
              <a:cs typeface="+mn-cs"/>
            </a:endParaRPr>
          </a:p>
        </p:txBody>
      </p:sp>
      <p:cxnSp>
        <p:nvCxnSpPr>
          <p:cNvPr id="13" name="Connecteur : en angle 12">
            <a:extLst>
              <a:ext uri="{FF2B5EF4-FFF2-40B4-BE49-F238E27FC236}">
                <a16:creationId xmlns:a16="http://schemas.microsoft.com/office/drawing/2014/main" id="{411C521F-9BFB-9E27-146B-6EA4D0558436}"/>
              </a:ext>
            </a:extLst>
          </p:cNvPr>
          <p:cNvCxnSpPr>
            <a:cxnSpLocks/>
            <a:stCxn id="41" idx="2"/>
            <a:endCxn id="17" idx="0"/>
          </p:cNvCxnSpPr>
          <p:nvPr/>
        </p:nvCxnSpPr>
        <p:spPr>
          <a:xfrm rot="16200000" flipH="1">
            <a:off x="7052177" y="892759"/>
            <a:ext cx="673327" cy="2635401"/>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2723BAA-2FF8-A4B8-9549-F6A67F46B1D4}"/>
              </a:ext>
            </a:extLst>
          </p:cNvPr>
          <p:cNvSpPr/>
          <p:nvPr/>
        </p:nvSpPr>
        <p:spPr>
          <a:xfrm>
            <a:off x="2520777" y="2538554"/>
            <a:ext cx="1855863" cy="36944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FFFFFF"/>
                </a:solidFill>
                <a:effectLst/>
                <a:uLnTx/>
                <a:uFillTx/>
                <a:latin typeface="Marianne"/>
                <a:ea typeface="+mn-ea"/>
                <a:cs typeface="+mn-cs"/>
              </a:rPr>
              <a:t>Formulaire</a:t>
            </a:r>
          </a:p>
        </p:txBody>
      </p:sp>
      <p:sp>
        <p:nvSpPr>
          <p:cNvPr id="17" name="Rectangle 16">
            <a:extLst>
              <a:ext uri="{FF2B5EF4-FFF2-40B4-BE49-F238E27FC236}">
                <a16:creationId xmlns:a16="http://schemas.microsoft.com/office/drawing/2014/main" id="{0BD5770F-78D0-5E43-5FD6-806FA66CB266}"/>
              </a:ext>
            </a:extLst>
          </p:cNvPr>
          <p:cNvSpPr/>
          <p:nvPr/>
        </p:nvSpPr>
        <p:spPr>
          <a:xfrm>
            <a:off x="7778607" y="2547124"/>
            <a:ext cx="1855863" cy="36944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FFFFFF"/>
                </a:solidFill>
                <a:effectLst/>
                <a:uLnTx/>
                <a:uFillTx/>
                <a:latin typeface="Marianne"/>
                <a:ea typeface="+mn-ea"/>
                <a:cs typeface="+mn-cs"/>
              </a:rPr>
              <a:t>SVI</a:t>
            </a:r>
          </a:p>
        </p:txBody>
      </p:sp>
      <p:cxnSp>
        <p:nvCxnSpPr>
          <p:cNvPr id="18" name="Connecteur : en angle 17">
            <a:extLst>
              <a:ext uri="{FF2B5EF4-FFF2-40B4-BE49-F238E27FC236}">
                <a16:creationId xmlns:a16="http://schemas.microsoft.com/office/drawing/2014/main" id="{1158F01E-66FB-73F6-2DD8-E2AC989833AD}"/>
              </a:ext>
            </a:extLst>
          </p:cNvPr>
          <p:cNvCxnSpPr>
            <a:cxnSpLocks/>
            <a:stCxn id="16" idx="2"/>
          </p:cNvCxnSpPr>
          <p:nvPr/>
        </p:nvCxnSpPr>
        <p:spPr>
          <a:xfrm rot="5400000">
            <a:off x="2588404" y="2866425"/>
            <a:ext cx="818729" cy="901884"/>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 en angle 18">
            <a:extLst>
              <a:ext uri="{FF2B5EF4-FFF2-40B4-BE49-F238E27FC236}">
                <a16:creationId xmlns:a16="http://schemas.microsoft.com/office/drawing/2014/main" id="{130A5708-5B53-4A75-1591-BCA2B8711BDB}"/>
              </a:ext>
            </a:extLst>
          </p:cNvPr>
          <p:cNvCxnSpPr>
            <a:cxnSpLocks/>
          </p:cNvCxnSpPr>
          <p:nvPr/>
        </p:nvCxnSpPr>
        <p:spPr>
          <a:xfrm rot="16200000" flipH="1">
            <a:off x="3504923" y="2860359"/>
            <a:ext cx="794483" cy="90690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DB6F5C2-4CB7-E87E-D175-289A0C2A65A8}"/>
              </a:ext>
            </a:extLst>
          </p:cNvPr>
          <p:cNvSpPr/>
          <p:nvPr/>
        </p:nvSpPr>
        <p:spPr>
          <a:xfrm>
            <a:off x="1854145" y="3726628"/>
            <a:ext cx="1403336" cy="472102"/>
          </a:xfrm>
          <a:prstGeom prst="rect">
            <a:avLst/>
          </a:prstGeom>
          <a:solidFill>
            <a:schemeClr val="accent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chemeClr val="tx2">
                    <a:lumMod val="50000"/>
                  </a:schemeClr>
                </a:solidFill>
                <a:effectLst/>
                <a:uLnTx/>
                <a:uFillTx/>
                <a:latin typeface="Marianne"/>
                <a:ea typeface="+mn-ea"/>
                <a:cs typeface="+mn-cs"/>
              </a:rPr>
              <a:t>Référent SI local</a:t>
            </a:r>
          </a:p>
        </p:txBody>
      </p:sp>
      <p:sp>
        <p:nvSpPr>
          <p:cNvPr id="24" name="Rectangle 23">
            <a:extLst>
              <a:ext uri="{FF2B5EF4-FFF2-40B4-BE49-F238E27FC236}">
                <a16:creationId xmlns:a16="http://schemas.microsoft.com/office/drawing/2014/main" id="{9D0E5022-8ABE-6965-5BF2-7817D0AB2085}"/>
              </a:ext>
            </a:extLst>
          </p:cNvPr>
          <p:cNvSpPr/>
          <p:nvPr/>
        </p:nvSpPr>
        <p:spPr>
          <a:xfrm>
            <a:off x="3656938" y="3726206"/>
            <a:ext cx="1403337" cy="472102"/>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FFFFFF"/>
                </a:solidFill>
                <a:effectLst/>
                <a:uLnTx/>
                <a:uFillTx/>
                <a:latin typeface="Marianne"/>
                <a:ea typeface="+mn-ea"/>
                <a:cs typeface="+mn-cs"/>
              </a:rPr>
              <a:t>Assistance nationale</a:t>
            </a:r>
          </a:p>
        </p:txBody>
      </p:sp>
      <p:sp>
        <p:nvSpPr>
          <p:cNvPr id="25" name="ZoneTexte 24">
            <a:extLst>
              <a:ext uri="{FF2B5EF4-FFF2-40B4-BE49-F238E27FC236}">
                <a16:creationId xmlns:a16="http://schemas.microsoft.com/office/drawing/2014/main" id="{B1EA3E62-CB06-9882-2D50-2E8D5B87B760}"/>
              </a:ext>
            </a:extLst>
          </p:cNvPr>
          <p:cNvSpPr txBox="1"/>
          <p:nvPr/>
        </p:nvSpPr>
        <p:spPr>
          <a:xfrm>
            <a:off x="2092772" y="3168714"/>
            <a:ext cx="926087" cy="307777"/>
          </a:xfrm>
          <a:prstGeom prst="rect">
            <a:avLst/>
          </a:prstGeom>
          <a:solidFill>
            <a:srgbClr val="C6C6EA"/>
          </a:solidFill>
          <a:ln>
            <a:solidFill>
              <a:schemeClr val="tx2"/>
            </a:solidFill>
            <a:prstDash val="dash"/>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chemeClr val="tx2"/>
                </a:solidFill>
                <a:effectLst/>
                <a:uLnTx/>
                <a:uFillTx/>
                <a:latin typeface="Marianne"/>
                <a:ea typeface="+mn-ea"/>
                <a:cs typeface="+mn-cs"/>
              </a:rPr>
              <a:t>Niveau 1</a:t>
            </a:r>
          </a:p>
        </p:txBody>
      </p:sp>
      <p:sp>
        <p:nvSpPr>
          <p:cNvPr id="26" name="ZoneTexte 25">
            <a:extLst>
              <a:ext uri="{FF2B5EF4-FFF2-40B4-BE49-F238E27FC236}">
                <a16:creationId xmlns:a16="http://schemas.microsoft.com/office/drawing/2014/main" id="{22F9B17F-2A06-CADF-5FFE-799D1809CBFF}"/>
              </a:ext>
            </a:extLst>
          </p:cNvPr>
          <p:cNvSpPr txBox="1"/>
          <p:nvPr/>
        </p:nvSpPr>
        <p:spPr>
          <a:xfrm>
            <a:off x="3901903" y="3168714"/>
            <a:ext cx="950133" cy="307777"/>
          </a:xfrm>
          <a:prstGeom prst="rect">
            <a:avLst/>
          </a:prstGeom>
          <a:solidFill>
            <a:srgbClr val="C6C6EA"/>
          </a:solidFill>
          <a:ln>
            <a:solidFill>
              <a:schemeClr val="tx2"/>
            </a:solidFill>
            <a:prstDash val="dash"/>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chemeClr val="tx2"/>
                </a:solidFill>
                <a:effectLst/>
                <a:uLnTx/>
                <a:uFillTx/>
                <a:latin typeface="Marianne"/>
                <a:ea typeface="+mn-ea"/>
                <a:cs typeface="+mn-cs"/>
              </a:rPr>
              <a:t>Niveau 2</a:t>
            </a:r>
          </a:p>
        </p:txBody>
      </p:sp>
      <p:sp>
        <p:nvSpPr>
          <p:cNvPr id="28" name="Rectangle 27">
            <a:extLst>
              <a:ext uri="{FF2B5EF4-FFF2-40B4-BE49-F238E27FC236}">
                <a16:creationId xmlns:a16="http://schemas.microsoft.com/office/drawing/2014/main" id="{3DD15144-7E6B-8D12-D7D6-BEA5C65ABF95}"/>
              </a:ext>
            </a:extLst>
          </p:cNvPr>
          <p:cNvSpPr/>
          <p:nvPr/>
        </p:nvSpPr>
        <p:spPr>
          <a:xfrm>
            <a:off x="8010512" y="3167694"/>
            <a:ext cx="1403336" cy="472102"/>
          </a:xfrm>
          <a:prstGeom prst="rect">
            <a:avLst/>
          </a:prstGeom>
          <a:solidFill>
            <a:schemeClr val="accent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chemeClr val="tx2">
                    <a:lumMod val="50000"/>
                  </a:schemeClr>
                </a:solidFill>
                <a:effectLst/>
                <a:uLnTx/>
                <a:uFillTx/>
                <a:latin typeface="Marianne"/>
                <a:ea typeface="+mn-ea"/>
                <a:cs typeface="+mn-cs"/>
              </a:rPr>
              <a:t>Référent SI local</a:t>
            </a:r>
          </a:p>
        </p:txBody>
      </p:sp>
      <p:sp>
        <p:nvSpPr>
          <p:cNvPr id="29" name="ZoneTexte 28">
            <a:extLst>
              <a:ext uri="{FF2B5EF4-FFF2-40B4-BE49-F238E27FC236}">
                <a16:creationId xmlns:a16="http://schemas.microsoft.com/office/drawing/2014/main" id="{4B9B296C-6144-E126-9D79-8966DD0A230F}"/>
              </a:ext>
            </a:extLst>
          </p:cNvPr>
          <p:cNvSpPr txBox="1"/>
          <p:nvPr/>
        </p:nvSpPr>
        <p:spPr>
          <a:xfrm>
            <a:off x="2775949" y="1568508"/>
            <a:ext cx="136947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chemeClr val="tx2">
                    <a:lumMod val="50000"/>
                  </a:schemeClr>
                </a:solidFill>
                <a:effectLst/>
                <a:uLnTx/>
                <a:uFillTx/>
                <a:latin typeface="Marianne"/>
                <a:ea typeface="+mn-ea"/>
                <a:cs typeface="+mn-cs"/>
              </a:rPr>
              <a:t>FORMULAIRE</a:t>
            </a:r>
          </a:p>
        </p:txBody>
      </p:sp>
      <p:sp>
        <p:nvSpPr>
          <p:cNvPr id="37" name="ZoneTexte 36">
            <a:extLst>
              <a:ext uri="{FF2B5EF4-FFF2-40B4-BE49-F238E27FC236}">
                <a16:creationId xmlns:a16="http://schemas.microsoft.com/office/drawing/2014/main" id="{25E23038-37A0-81B6-1DD1-40FA6EFA25D6}"/>
              </a:ext>
            </a:extLst>
          </p:cNvPr>
          <p:cNvSpPr txBox="1"/>
          <p:nvPr/>
        </p:nvSpPr>
        <p:spPr>
          <a:xfrm>
            <a:off x="8097164" y="1554674"/>
            <a:ext cx="126829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E1000F"/>
                </a:solidFill>
                <a:effectLst/>
                <a:uLnTx/>
                <a:uFillTx/>
                <a:latin typeface="Marianne"/>
                <a:ea typeface="+mn-ea"/>
                <a:cs typeface="+mn-cs"/>
              </a:rPr>
              <a:t>TÉLÉPHONE</a:t>
            </a:r>
          </a:p>
        </p:txBody>
      </p:sp>
      <p:sp>
        <p:nvSpPr>
          <p:cNvPr id="38" name="Rectangle 37">
            <a:extLst>
              <a:ext uri="{FF2B5EF4-FFF2-40B4-BE49-F238E27FC236}">
                <a16:creationId xmlns:a16="http://schemas.microsoft.com/office/drawing/2014/main" id="{3DCFC68A-2D99-7C45-C560-F728FEFB8D03}"/>
              </a:ext>
            </a:extLst>
          </p:cNvPr>
          <p:cNvSpPr/>
          <p:nvPr/>
        </p:nvSpPr>
        <p:spPr>
          <a:xfrm>
            <a:off x="8004869" y="5148801"/>
            <a:ext cx="1403337" cy="472102"/>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FFFFFF"/>
                </a:solidFill>
                <a:effectLst/>
                <a:uLnTx/>
                <a:uFillTx/>
                <a:latin typeface="Marianne"/>
                <a:ea typeface="+mn-ea"/>
                <a:cs typeface="+mn-cs"/>
              </a:rPr>
              <a:t>Assistance nationale</a:t>
            </a:r>
          </a:p>
        </p:txBody>
      </p:sp>
      <p:cxnSp>
        <p:nvCxnSpPr>
          <p:cNvPr id="39" name="Connecteur droit avec flèche 38">
            <a:extLst>
              <a:ext uri="{FF2B5EF4-FFF2-40B4-BE49-F238E27FC236}">
                <a16:creationId xmlns:a16="http://schemas.microsoft.com/office/drawing/2014/main" id="{320B9360-8794-989E-BB19-361452BD1377}"/>
              </a:ext>
            </a:extLst>
          </p:cNvPr>
          <p:cNvCxnSpPr>
            <a:cxnSpLocks/>
            <a:stCxn id="28" idx="2"/>
          </p:cNvCxnSpPr>
          <p:nvPr/>
        </p:nvCxnSpPr>
        <p:spPr>
          <a:xfrm>
            <a:off x="8712180" y="3639796"/>
            <a:ext cx="0" cy="25112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011E1A3E-BA11-73FA-2D13-9B744EBE61F0}"/>
              </a:ext>
            </a:extLst>
          </p:cNvPr>
          <p:cNvSpPr/>
          <p:nvPr/>
        </p:nvSpPr>
        <p:spPr>
          <a:xfrm>
            <a:off x="7461975" y="3890917"/>
            <a:ext cx="2538677" cy="946498"/>
          </a:xfrm>
          <a:prstGeom prst="rect">
            <a:avLst/>
          </a:prstGeom>
          <a:noFill/>
          <a:ln>
            <a:solidFill>
              <a:schemeClr val="tx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chemeClr val="tx2">
                    <a:lumMod val="50000"/>
                  </a:schemeClr>
                </a:solidFill>
                <a:effectLst/>
                <a:uLnTx/>
                <a:uFillTx/>
                <a:latin typeface="Marianne"/>
                <a:ea typeface="+mn-ea"/>
                <a:cs typeface="+mn-cs"/>
              </a:rPr>
              <a:t>Si la sollicitation est de Niveau 2, réaliser une escalade à la DIHAL via le </a:t>
            </a:r>
            <a:r>
              <a:rPr kumimoji="0" lang="fr-FR" sz="1400" b="1" i="0" u="none" strike="noStrike" kern="1200" cap="none" spc="0" normalizeH="0" baseline="0" noProof="0">
                <a:ln>
                  <a:noFill/>
                </a:ln>
                <a:solidFill>
                  <a:srgbClr val="21215A">
                    <a:lumMod val="60000"/>
                    <a:lumOff val="40000"/>
                  </a:srgbClr>
                </a:solidFill>
                <a:effectLst/>
                <a:uLnTx/>
                <a:uFillTx/>
                <a:latin typeface="Marianne"/>
                <a:ea typeface="+mn-ea"/>
                <a:cs typeface="+mn-cs"/>
              </a:rPr>
              <a:t>formulaire</a:t>
            </a:r>
          </a:p>
        </p:txBody>
      </p:sp>
      <p:sp>
        <p:nvSpPr>
          <p:cNvPr id="41" name="ZoneTexte 40">
            <a:extLst>
              <a:ext uri="{FF2B5EF4-FFF2-40B4-BE49-F238E27FC236}">
                <a16:creationId xmlns:a16="http://schemas.microsoft.com/office/drawing/2014/main" id="{30AC0E9E-5EB9-6F2F-696B-FBC547E50A8E}"/>
              </a:ext>
            </a:extLst>
          </p:cNvPr>
          <p:cNvSpPr txBox="1"/>
          <p:nvPr/>
        </p:nvSpPr>
        <p:spPr>
          <a:xfrm>
            <a:off x="5536120" y="1566020"/>
            <a:ext cx="107003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FFFFFF">
                    <a:lumMod val="50000"/>
                  </a:srgbClr>
                </a:solidFill>
                <a:effectLst/>
                <a:uLnTx/>
                <a:uFillTx/>
                <a:latin typeface="Marianne"/>
                <a:ea typeface="+mn-ea"/>
                <a:cs typeface="+mn-cs"/>
              </a:rPr>
              <a:t>Utilisateur</a:t>
            </a:r>
          </a:p>
        </p:txBody>
      </p:sp>
      <p:cxnSp>
        <p:nvCxnSpPr>
          <p:cNvPr id="42" name="Connecteur : en angle 41">
            <a:extLst>
              <a:ext uri="{FF2B5EF4-FFF2-40B4-BE49-F238E27FC236}">
                <a16:creationId xmlns:a16="http://schemas.microsoft.com/office/drawing/2014/main" id="{9E804C9A-0EBC-9B4D-BCFD-8DBF23166F87}"/>
              </a:ext>
            </a:extLst>
          </p:cNvPr>
          <p:cNvCxnSpPr>
            <a:cxnSpLocks/>
            <a:stCxn id="40" idx="1"/>
            <a:endCxn id="16" idx="3"/>
          </p:cNvCxnSpPr>
          <p:nvPr/>
        </p:nvCxnSpPr>
        <p:spPr>
          <a:xfrm rot="10800000">
            <a:off x="4376641" y="2723280"/>
            <a:ext cx="3085335" cy="1640887"/>
          </a:xfrm>
          <a:prstGeom prst="bentConnector3">
            <a:avLst>
              <a:gd name="adj1" fmla="val 50000"/>
            </a:avLst>
          </a:prstGeom>
          <a:ln>
            <a:solidFill>
              <a:schemeClr val="tx2">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657E1D3-A366-C5C4-E8B7-41427AF2FF0D}"/>
              </a:ext>
            </a:extLst>
          </p:cNvPr>
          <p:cNvSpPr/>
          <p:nvPr/>
        </p:nvSpPr>
        <p:spPr>
          <a:xfrm>
            <a:off x="1874916" y="4605028"/>
            <a:ext cx="2538991" cy="1140155"/>
          </a:xfrm>
          <a:prstGeom prst="rect">
            <a:avLst/>
          </a:prstGeom>
          <a:solidFill>
            <a:schemeClr val="accent2">
              <a:lumMod val="20000"/>
              <a:lumOff val="80000"/>
            </a:schemeClr>
          </a:solidFill>
          <a:ln>
            <a:solidFill>
              <a:schemeClr val="tx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FFFFFF"/>
                </a:solidFill>
                <a:effectLst/>
                <a:uLnTx/>
                <a:uFillTx/>
                <a:latin typeface="Marianne"/>
                <a:ea typeface="+mn-ea"/>
                <a:cs typeface="+mn-cs"/>
              </a:rPr>
              <a:t>Si le référent SI local ne peut traiter la demande, réaliser une escalade à la DIHAL via le bouton </a:t>
            </a:r>
            <a:r>
              <a:rPr kumimoji="0" lang="fr-FR" sz="1400" b="0" i="0" u="none" strike="noStrike" kern="1200" cap="none" spc="0" normalizeH="0" baseline="0" noProof="0">
                <a:ln>
                  <a:noFill/>
                </a:ln>
                <a:solidFill>
                  <a:schemeClr val="bg2">
                    <a:lumMod val="60000"/>
                    <a:lumOff val="40000"/>
                  </a:schemeClr>
                </a:solidFill>
                <a:effectLst/>
                <a:uLnTx/>
                <a:uFillTx/>
                <a:latin typeface="Marianne"/>
                <a:ea typeface="+mn-ea"/>
                <a:cs typeface="+mn-cs"/>
              </a:rPr>
              <a:t>« </a:t>
            </a:r>
            <a:r>
              <a:rPr kumimoji="0" lang="fr-FR" sz="1400" b="1" i="0" u="none" strike="noStrike" kern="1200" cap="none" spc="0" normalizeH="0" baseline="0" noProof="0">
                <a:ln>
                  <a:noFill/>
                </a:ln>
                <a:solidFill>
                  <a:schemeClr val="bg2">
                    <a:lumMod val="60000"/>
                    <a:lumOff val="40000"/>
                  </a:schemeClr>
                </a:solidFill>
                <a:effectLst/>
                <a:uLnTx/>
                <a:uFillTx/>
                <a:latin typeface="Marianne"/>
                <a:ea typeface="+mn-ea"/>
                <a:cs typeface="+mn-cs"/>
              </a:rPr>
              <a:t>escalade »</a:t>
            </a:r>
          </a:p>
        </p:txBody>
      </p:sp>
      <p:cxnSp>
        <p:nvCxnSpPr>
          <p:cNvPr id="44" name="Connecteur : en angle 43">
            <a:extLst>
              <a:ext uri="{FF2B5EF4-FFF2-40B4-BE49-F238E27FC236}">
                <a16:creationId xmlns:a16="http://schemas.microsoft.com/office/drawing/2014/main" id="{A3908ACD-24CF-793D-767C-B3396567C634}"/>
              </a:ext>
            </a:extLst>
          </p:cNvPr>
          <p:cNvCxnSpPr>
            <a:cxnSpLocks/>
            <a:stCxn id="22" idx="2"/>
            <a:endCxn id="43" idx="0"/>
          </p:cNvCxnSpPr>
          <p:nvPr/>
        </p:nvCxnSpPr>
        <p:spPr>
          <a:xfrm rot="16200000" flipH="1">
            <a:off x="2646963" y="4107579"/>
            <a:ext cx="406298" cy="58859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 en angle 44">
            <a:extLst>
              <a:ext uri="{FF2B5EF4-FFF2-40B4-BE49-F238E27FC236}">
                <a16:creationId xmlns:a16="http://schemas.microsoft.com/office/drawing/2014/main" id="{84B32EE4-16F2-C973-D382-3C2536499B25}"/>
              </a:ext>
            </a:extLst>
          </p:cNvPr>
          <p:cNvCxnSpPr>
            <a:cxnSpLocks/>
            <a:stCxn id="43" idx="3"/>
            <a:endCxn id="24" idx="2"/>
          </p:cNvCxnSpPr>
          <p:nvPr/>
        </p:nvCxnSpPr>
        <p:spPr>
          <a:xfrm flipH="1" flipV="1">
            <a:off x="4358607" y="4198308"/>
            <a:ext cx="55300" cy="976798"/>
          </a:xfrm>
          <a:prstGeom prst="bentConnector4">
            <a:avLst>
              <a:gd name="adj1" fmla="val -413382"/>
              <a:gd name="adj2" fmla="val 79181"/>
            </a:avLst>
          </a:prstGeom>
          <a:ln>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08A58E9F-7D48-3472-8769-9E2ED3545272}"/>
              </a:ext>
            </a:extLst>
          </p:cNvPr>
          <p:cNvCxnSpPr>
            <a:stCxn id="17" idx="2"/>
            <a:endCxn id="28" idx="0"/>
          </p:cNvCxnSpPr>
          <p:nvPr/>
        </p:nvCxnSpPr>
        <p:spPr>
          <a:xfrm>
            <a:off x="8706540" y="2916573"/>
            <a:ext cx="0" cy="25112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7F0083BE-C882-9DC9-6BA4-D79C861937EE}"/>
              </a:ext>
            </a:extLst>
          </p:cNvPr>
          <p:cNvSpPr/>
          <p:nvPr/>
        </p:nvSpPr>
        <p:spPr>
          <a:xfrm>
            <a:off x="478465" y="6024510"/>
            <a:ext cx="11234110" cy="3246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i="1">
                <a:solidFill>
                  <a:schemeClr val="tx1"/>
                </a:solidFill>
              </a:rPr>
              <a:t>NB. : email </a:t>
            </a:r>
            <a:r>
              <a:rPr lang="fr-FR" sz="1400" i="1">
                <a:solidFill>
                  <a:schemeClr val="tx1"/>
                </a:solidFill>
                <a:hlinkClick r:id="rId3">
                  <a:extLst>
                    <a:ext uri="{A12FA001-AC4F-418D-AE19-62706E023703}">
                      <ahyp:hlinkClr xmlns:ahyp="http://schemas.microsoft.com/office/drawing/2018/hyperlinkcolor" val="tx"/>
                    </a:ext>
                  </a:extLst>
                </a:hlinkClick>
              </a:rPr>
              <a:t>sisiao@dihal.gouv.fr</a:t>
            </a:r>
            <a:r>
              <a:rPr lang="fr-FR" sz="1400" i="1">
                <a:solidFill>
                  <a:schemeClr val="tx1"/>
                </a:solidFill>
              </a:rPr>
              <a:t> est désactivée </a:t>
            </a:r>
          </a:p>
        </p:txBody>
      </p:sp>
      <p:pic>
        <p:nvPicPr>
          <p:cNvPr id="48" name="Graphique 47" descr="Utilisateur avec un remplissage uni">
            <a:extLst>
              <a:ext uri="{FF2B5EF4-FFF2-40B4-BE49-F238E27FC236}">
                <a16:creationId xmlns:a16="http://schemas.microsoft.com/office/drawing/2014/main" id="{E2F2F757-C030-9F45-0694-AACA70245F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54536" y="1174825"/>
            <a:ext cx="449348" cy="449348"/>
          </a:xfrm>
          <a:prstGeom prst="rect">
            <a:avLst/>
          </a:prstGeom>
        </p:spPr>
      </p:pic>
      <p:cxnSp>
        <p:nvCxnSpPr>
          <p:cNvPr id="49" name="Connecteur : en angle 48">
            <a:extLst>
              <a:ext uri="{FF2B5EF4-FFF2-40B4-BE49-F238E27FC236}">
                <a16:creationId xmlns:a16="http://schemas.microsoft.com/office/drawing/2014/main" id="{AC59F03D-3E75-11C9-8BAC-95AEE27D61F2}"/>
              </a:ext>
            </a:extLst>
          </p:cNvPr>
          <p:cNvCxnSpPr>
            <a:cxnSpLocks/>
            <a:stCxn id="41" idx="2"/>
            <a:endCxn id="16" idx="0"/>
          </p:cNvCxnSpPr>
          <p:nvPr/>
        </p:nvCxnSpPr>
        <p:spPr>
          <a:xfrm rot="5400000">
            <a:off x="4427546" y="894960"/>
            <a:ext cx="664757" cy="2622430"/>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id="{F27C8A2A-82F4-7438-A1B2-39A19112A91B}"/>
              </a:ext>
            </a:extLst>
          </p:cNvPr>
          <p:cNvCxnSpPr>
            <a:cxnSpLocks/>
          </p:cNvCxnSpPr>
          <p:nvPr/>
        </p:nvCxnSpPr>
        <p:spPr>
          <a:xfrm>
            <a:off x="8706540" y="4837415"/>
            <a:ext cx="0" cy="311386"/>
          </a:xfrm>
          <a:prstGeom prst="straightConnector1">
            <a:avLst/>
          </a:prstGeom>
          <a:ln>
            <a:solidFill>
              <a:schemeClr val="bg2">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91CC48D-AC6F-7BE6-63EC-B52AF9C44686}"/>
              </a:ext>
            </a:extLst>
          </p:cNvPr>
          <p:cNvSpPr/>
          <p:nvPr/>
        </p:nvSpPr>
        <p:spPr>
          <a:xfrm>
            <a:off x="10387334" y="970485"/>
            <a:ext cx="1688993" cy="75191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i="1">
                <a:solidFill>
                  <a:schemeClr val="accent3">
                    <a:lumMod val="75000"/>
                  </a:schemeClr>
                </a:solidFill>
              </a:rPr>
              <a:t>Les schémas sont détaillés davantage en annexes</a:t>
            </a:r>
          </a:p>
        </p:txBody>
      </p:sp>
      <p:pic>
        <p:nvPicPr>
          <p:cNvPr id="8" name="Graphique 7" descr="Informations avec un remplissage uni">
            <a:extLst>
              <a:ext uri="{FF2B5EF4-FFF2-40B4-BE49-F238E27FC236}">
                <a16:creationId xmlns:a16="http://schemas.microsoft.com/office/drawing/2014/main" id="{5E39180A-C7BC-DDB9-8991-54A7A7C7BA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01849" y="830927"/>
            <a:ext cx="383472" cy="383472"/>
          </a:xfrm>
          <a:prstGeom prst="rect">
            <a:avLst/>
          </a:prstGeom>
        </p:spPr>
      </p:pic>
    </p:spTree>
    <p:extLst>
      <p:ext uri="{BB962C8B-B14F-4D97-AF65-F5344CB8AC3E}">
        <p14:creationId xmlns:p14="http://schemas.microsoft.com/office/powerpoint/2010/main" val="1163616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12513-69D2-5CA5-948E-8F6E0580C087}"/>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7C24067-90BF-DECA-3C91-5686C420B1AA}"/>
              </a:ext>
            </a:extLst>
          </p:cNvPr>
          <p:cNvGraphicFramePr>
            <a:graphicFrameLocks noChangeAspect="1"/>
          </p:cNvGraphicFramePr>
          <p:nvPr>
            <p:custDataLst>
              <p:tags r:id="rId1"/>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think-cell data - do not delete" hidden="1">
                        <a:extLst>
                          <a:ext uri="{FF2B5EF4-FFF2-40B4-BE49-F238E27FC236}">
                            <a16:creationId xmlns:a16="http://schemas.microsoft.com/office/drawing/2014/main" id="{F7C24067-90BF-DECA-3C91-5686C420B1AA}"/>
                          </a:ext>
                        </a:extLst>
                      </p:cNvPr>
                      <p:cNvPicPr/>
                      <p:nvPr/>
                    </p:nvPicPr>
                    <p:blipFill>
                      <a:blip r:embed="rId5"/>
                      <a:stretch>
                        <a:fillRect/>
                      </a:stretch>
                    </p:blipFill>
                    <p:spPr>
                      <a:xfrm>
                        <a:off x="1591" y="1591"/>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55C34CA7-EAB9-A033-D701-2AE4D47960B3}"/>
              </a:ext>
            </a:extLst>
          </p:cNvPr>
          <p:cNvSpPr/>
          <p:nvPr/>
        </p:nvSpPr>
        <p:spPr>
          <a:xfrm>
            <a:off x="442913" y="1656241"/>
            <a:ext cx="8195840" cy="338335"/>
          </a:xfrm>
          <a:prstGeom prst="rect">
            <a:avLst/>
          </a:prstGeom>
          <a:solidFill>
            <a:schemeClr val="bg1">
              <a:lumMod val="95000"/>
            </a:schemeClr>
          </a:solidFill>
          <a:ln w="12700" cap="flat" cmpd="sng" algn="ctr">
            <a:noFill/>
            <a:prstDash val="solid"/>
            <a:miter lim="800000"/>
          </a:ln>
          <a:effectLst/>
        </p:spPr>
        <p:txBody>
          <a:bodyPr lIns="0" rIns="0" rtlCol="0" anchor="ctr"/>
          <a:lstStyle/>
          <a:p>
            <a:pPr algn="ctr"/>
            <a:r>
              <a:rPr lang="fr-FR" sz="1600" b="1">
                <a:solidFill>
                  <a:schemeClr val="tx1"/>
                </a:solidFill>
                <a:ea typeface="Calibri" panose="020F0502020204030204" pitchFamily="34" charset="0"/>
                <a:cs typeface="Calibri" panose="020F0502020204030204" pitchFamily="34" charset="0"/>
              </a:rPr>
              <a:t>Traitement de la demande utilisateur</a:t>
            </a:r>
          </a:p>
        </p:txBody>
      </p:sp>
      <p:sp>
        <p:nvSpPr>
          <p:cNvPr id="8" name="Rectangle 7">
            <a:extLst>
              <a:ext uri="{FF2B5EF4-FFF2-40B4-BE49-F238E27FC236}">
                <a16:creationId xmlns:a16="http://schemas.microsoft.com/office/drawing/2014/main" id="{19E71E65-E2DE-80F7-1948-B97C77DC6AF4}"/>
              </a:ext>
            </a:extLst>
          </p:cNvPr>
          <p:cNvSpPr/>
          <p:nvPr/>
        </p:nvSpPr>
        <p:spPr>
          <a:xfrm>
            <a:off x="4700351" y="2218578"/>
            <a:ext cx="3908636" cy="908613"/>
          </a:xfrm>
          <a:prstGeom prst="rect">
            <a:avLst/>
          </a:prstGeom>
          <a:solidFill>
            <a:schemeClr val="bg1"/>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2">
                    <a:lumMod val="40000"/>
                    <a:lumOff val="60000"/>
                  </a:schemeClr>
                </a:solidFill>
                <a:latin typeface="Marianne" panose="02000000000000000000"/>
              </a:rPr>
              <a:t>Copier-coller une réponse immédiate</a:t>
            </a:r>
            <a:r>
              <a:rPr lang="fr-FR" sz="1400">
                <a:solidFill>
                  <a:schemeClr val="tx1"/>
                </a:solidFill>
                <a:latin typeface="Marianne" panose="02000000000000000000"/>
              </a:rPr>
              <a:t> avec un message standardisé </a:t>
            </a:r>
          </a:p>
        </p:txBody>
      </p:sp>
      <p:sp>
        <p:nvSpPr>
          <p:cNvPr id="9" name="Rectangle 8">
            <a:extLst>
              <a:ext uri="{FF2B5EF4-FFF2-40B4-BE49-F238E27FC236}">
                <a16:creationId xmlns:a16="http://schemas.microsoft.com/office/drawing/2014/main" id="{D57136B8-3509-93F3-2A92-418703009B10}"/>
              </a:ext>
            </a:extLst>
          </p:cNvPr>
          <p:cNvSpPr/>
          <p:nvPr/>
        </p:nvSpPr>
        <p:spPr>
          <a:xfrm>
            <a:off x="4700351" y="3374117"/>
            <a:ext cx="3908636" cy="908613"/>
          </a:xfrm>
          <a:prstGeom prst="rect">
            <a:avLst/>
          </a:prstGeom>
          <a:solidFill>
            <a:schemeClr val="bg1"/>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2">
                    <a:lumMod val="40000"/>
                    <a:lumOff val="60000"/>
                  </a:schemeClr>
                </a:solidFill>
                <a:latin typeface="Marianne" panose="02000000000000000000"/>
              </a:rPr>
              <a:t>Formaliser sa propre réponse</a:t>
            </a:r>
            <a:r>
              <a:rPr lang="fr-FR" sz="1400">
                <a:solidFill>
                  <a:schemeClr val="tx1"/>
                </a:solidFill>
                <a:latin typeface="Marianne" panose="02000000000000000000"/>
              </a:rPr>
              <a:t> et l’envoyer à l’utilisateur</a:t>
            </a:r>
          </a:p>
        </p:txBody>
      </p:sp>
      <p:sp>
        <p:nvSpPr>
          <p:cNvPr id="10" name="Rectangle 9">
            <a:extLst>
              <a:ext uri="{FF2B5EF4-FFF2-40B4-BE49-F238E27FC236}">
                <a16:creationId xmlns:a16="http://schemas.microsoft.com/office/drawing/2014/main" id="{EA94A819-4DEF-9559-8F31-1B3596C0735B}"/>
              </a:ext>
            </a:extLst>
          </p:cNvPr>
          <p:cNvSpPr/>
          <p:nvPr/>
        </p:nvSpPr>
        <p:spPr>
          <a:xfrm>
            <a:off x="4700351" y="4904837"/>
            <a:ext cx="3908636" cy="908613"/>
          </a:xfrm>
          <a:prstGeom prst="rect">
            <a:avLst/>
          </a:prstGeom>
          <a:solidFill>
            <a:schemeClr val="bg1"/>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2">
                    <a:lumMod val="40000"/>
                    <a:lumOff val="60000"/>
                  </a:schemeClr>
                </a:solidFill>
                <a:latin typeface="Marianne" panose="02000000000000000000"/>
              </a:rPr>
              <a:t>Escalader la demande vers l’assistance nationale </a:t>
            </a:r>
            <a:r>
              <a:rPr lang="fr-FR" sz="1400">
                <a:solidFill>
                  <a:schemeClr val="tx1"/>
                </a:solidFill>
                <a:latin typeface="Marianne" panose="02000000000000000000"/>
              </a:rPr>
              <a:t>en complétant le formulaire de demande de support en ligne (obligatoire)</a:t>
            </a:r>
          </a:p>
        </p:txBody>
      </p:sp>
      <p:sp>
        <p:nvSpPr>
          <p:cNvPr id="11" name="ZoneTexte 10">
            <a:extLst>
              <a:ext uri="{FF2B5EF4-FFF2-40B4-BE49-F238E27FC236}">
                <a16:creationId xmlns:a16="http://schemas.microsoft.com/office/drawing/2014/main" id="{6FD754AD-1345-491C-0F3C-330D6E218149}"/>
              </a:ext>
            </a:extLst>
          </p:cNvPr>
          <p:cNvSpPr txBox="1"/>
          <p:nvPr/>
        </p:nvSpPr>
        <p:spPr>
          <a:xfrm>
            <a:off x="4501579" y="2099061"/>
            <a:ext cx="3167526" cy="307777"/>
          </a:xfrm>
          <a:prstGeom prst="rect">
            <a:avLst/>
          </a:prstGeom>
          <a:noFill/>
        </p:spPr>
        <p:txBody>
          <a:bodyPr wrap="square" rtlCol="0">
            <a:spAutoFit/>
          </a:bodyPr>
          <a:lstStyle/>
          <a:p>
            <a:pPr algn="l"/>
            <a:r>
              <a:rPr lang="fr-FR" sz="1400" b="1">
                <a:solidFill>
                  <a:schemeClr val="bg1"/>
                </a:solidFill>
                <a:highlight>
                  <a:srgbClr val="000091"/>
                </a:highlight>
                <a:latin typeface="Marianne" panose="02000000000000000000"/>
              </a:rPr>
              <a:t>Option 1 – Bloc de réponse-type</a:t>
            </a:r>
          </a:p>
        </p:txBody>
      </p:sp>
      <p:sp>
        <p:nvSpPr>
          <p:cNvPr id="12" name="ZoneTexte 11">
            <a:extLst>
              <a:ext uri="{FF2B5EF4-FFF2-40B4-BE49-F238E27FC236}">
                <a16:creationId xmlns:a16="http://schemas.microsoft.com/office/drawing/2014/main" id="{961018A6-BE17-8437-C0E8-DD8F29FE5647}"/>
              </a:ext>
            </a:extLst>
          </p:cNvPr>
          <p:cNvSpPr txBox="1"/>
          <p:nvPr/>
        </p:nvSpPr>
        <p:spPr>
          <a:xfrm>
            <a:off x="4501579" y="3262229"/>
            <a:ext cx="3167526" cy="307777"/>
          </a:xfrm>
          <a:prstGeom prst="rect">
            <a:avLst/>
          </a:prstGeom>
          <a:noFill/>
        </p:spPr>
        <p:txBody>
          <a:bodyPr wrap="square" rtlCol="0">
            <a:spAutoFit/>
          </a:bodyPr>
          <a:lstStyle/>
          <a:p>
            <a:pPr algn="l"/>
            <a:r>
              <a:rPr lang="fr-FR" sz="1400" b="1">
                <a:solidFill>
                  <a:schemeClr val="bg1"/>
                </a:solidFill>
                <a:highlight>
                  <a:srgbClr val="000091"/>
                </a:highlight>
                <a:latin typeface="Marianne" panose="02000000000000000000"/>
              </a:rPr>
              <a:t>Option 2 – Cas spécifique</a:t>
            </a:r>
          </a:p>
        </p:txBody>
      </p:sp>
      <p:sp>
        <p:nvSpPr>
          <p:cNvPr id="15" name="Rectangle 14">
            <a:extLst>
              <a:ext uri="{FF2B5EF4-FFF2-40B4-BE49-F238E27FC236}">
                <a16:creationId xmlns:a16="http://schemas.microsoft.com/office/drawing/2014/main" id="{0832252C-08A0-71A4-82E6-F8815D89BFF2}"/>
              </a:ext>
            </a:extLst>
          </p:cNvPr>
          <p:cNvSpPr/>
          <p:nvPr/>
        </p:nvSpPr>
        <p:spPr>
          <a:xfrm>
            <a:off x="9366406" y="1656241"/>
            <a:ext cx="2360591" cy="338400"/>
          </a:xfrm>
          <a:prstGeom prst="rect">
            <a:avLst/>
          </a:prstGeom>
          <a:solidFill>
            <a:schemeClr val="bg1">
              <a:lumMod val="95000"/>
            </a:schemeClr>
          </a:solidFill>
          <a:ln w="12700" cap="flat" cmpd="sng" algn="ctr">
            <a:noFill/>
            <a:prstDash val="solid"/>
            <a:miter lim="800000"/>
          </a:ln>
          <a:effectLst/>
        </p:spPr>
        <p:txBody>
          <a:bodyPr lIns="0" rIns="0" rtlCol="0" anchor="ctr"/>
          <a:lstStyle/>
          <a:p>
            <a:pPr algn="ctr"/>
            <a:r>
              <a:rPr lang="fr-FR" sz="1600" b="1">
                <a:solidFill>
                  <a:schemeClr val="tx1"/>
                </a:solidFill>
                <a:ea typeface="Calibri" panose="020F0502020204030204" pitchFamily="34" charset="0"/>
                <a:cs typeface="Calibri" panose="020F0502020204030204" pitchFamily="34" charset="0"/>
              </a:rPr>
              <a:t>Amélioration continue</a:t>
            </a:r>
          </a:p>
        </p:txBody>
      </p:sp>
      <p:sp>
        <p:nvSpPr>
          <p:cNvPr id="16" name="Rectangle 15">
            <a:extLst>
              <a:ext uri="{FF2B5EF4-FFF2-40B4-BE49-F238E27FC236}">
                <a16:creationId xmlns:a16="http://schemas.microsoft.com/office/drawing/2014/main" id="{FCF98F70-1D00-9EAE-C92D-5607824A5F14}"/>
              </a:ext>
            </a:extLst>
          </p:cNvPr>
          <p:cNvSpPr/>
          <p:nvPr/>
        </p:nvSpPr>
        <p:spPr>
          <a:xfrm>
            <a:off x="9366408" y="2722115"/>
            <a:ext cx="2346168" cy="1080227"/>
          </a:xfrm>
          <a:prstGeom prst="rect">
            <a:avLst/>
          </a:prstGeom>
          <a:solidFill>
            <a:schemeClr val="bg1"/>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2">
                    <a:lumMod val="40000"/>
                    <a:lumOff val="60000"/>
                  </a:schemeClr>
                </a:solidFill>
                <a:latin typeface="Marianne" panose="02000000000000000000"/>
              </a:rPr>
              <a:t>Remonter un besoin </a:t>
            </a:r>
            <a:r>
              <a:rPr lang="fr-FR" sz="1400">
                <a:solidFill>
                  <a:schemeClr val="tx1"/>
                </a:solidFill>
                <a:latin typeface="Marianne" panose="02000000000000000000"/>
              </a:rPr>
              <a:t>pour la création d’un </a:t>
            </a:r>
            <a:r>
              <a:rPr lang="fr-FR" sz="1400" b="1">
                <a:solidFill>
                  <a:schemeClr val="tx2">
                    <a:lumMod val="40000"/>
                    <a:lumOff val="60000"/>
                  </a:schemeClr>
                </a:solidFill>
                <a:latin typeface="Marianne" panose="02000000000000000000"/>
              </a:rPr>
              <a:t>bloc de texte </a:t>
            </a:r>
            <a:r>
              <a:rPr lang="fr-FR" sz="1400">
                <a:solidFill>
                  <a:schemeClr val="tx1"/>
                </a:solidFill>
                <a:latin typeface="Marianne" panose="02000000000000000000"/>
              </a:rPr>
              <a:t>d’une demande récurrente </a:t>
            </a:r>
          </a:p>
        </p:txBody>
      </p:sp>
      <p:cxnSp>
        <p:nvCxnSpPr>
          <p:cNvPr id="28" name="Connecteur : en angle 27">
            <a:extLst>
              <a:ext uri="{FF2B5EF4-FFF2-40B4-BE49-F238E27FC236}">
                <a16:creationId xmlns:a16="http://schemas.microsoft.com/office/drawing/2014/main" id="{E86FCC30-91EB-3241-5B50-D5D340E99E20}"/>
              </a:ext>
            </a:extLst>
          </p:cNvPr>
          <p:cNvCxnSpPr>
            <a:cxnSpLocks/>
            <a:stCxn id="36" idx="3"/>
            <a:endCxn id="8" idx="1"/>
          </p:cNvCxnSpPr>
          <p:nvPr/>
        </p:nvCxnSpPr>
        <p:spPr>
          <a:xfrm flipV="1">
            <a:off x="4165989" y="2672885"/>
            <a:ext cx="534362" cy="592464"/>
          </a:xfrm>
          <a:prstGeom prst="bentConnector3">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 en angle 30">
            <a:extLst>
              <a:ext uri="{FF2B5EF4-FFF2-40B4-BE49-F238E27FC236}">
                <a16:creationId xmlns:a16="http://schemas.microsoft.com/office/drawing/2014/main" id="{3127418E-7AF7-91BE-C80B-F705EDFED0BD}"/>
              </a:ext>
            </a:extLst>
          </p:cNvPr>
          <p:cNvCxnSpPr>
            <a:cxnSpLocks/>
            <a:stCxn id="36" idx="3"/>
            <a:endCxn id="9" idx="1"/>
          </p:cNvCxnSpPr>
          <p:nvPr/>
        </p:nvCxnSpPr>
        <p:spPr>
          <a:xfrm>
            <a:off x="4165989" y="3265349"/>
            <a:ext cx="534362" cy="563075"/>
          </a:xfrm>
          <a:prstGeom prst="bentConnector3">
            <a:avLst>
              <a:gd name="adj1" fmla="val 50000"/>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 en angle 33">
            <a:extLst>
              <a:ext uri="{FF2B5EF4-FFF2-40B4-BE49-F238E27FC236}">
                <a16:creationId xmlns:a16="http://schemas.microsoft.com/office/drawing/2014/main" id="{3A8E8872-9B83-1D11-4A25-8ACB9B485364}"/>
              </a:ext>
            </a:extLst>
          </p:cNvPr>
          <p:cNvCxnSpPr>
            <a:cxnSpLocks/>
            <a:stCxn id="38" idx="3"/>
            <a:endCxn id="10" idx="1"/>
          </p:cNvCxnSpPr>
          <p:nvPr/>
        </p:nvCxnSpPr>
        <p:spPr>
          <a:xfrm>
            <a:off x="4165989" y="5158399"/>
            <a:ext cx="534362" cy="200745"/>
          </a:xfrm>
          <a:prstGeom prst="bentConnector3">
            <a:avLst>
              <a:gd name="adj1" fmla="val 50000"/>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 en angle 36">
            <a:extLst>
              <a:ext uri="{FF2B5EF4-FFF2-40B4-BE49-F238E27FC236}">
                <a16:creationId xmlns:a16="http://schemas.microsoft.com/office/drawing/2014/main" id="{29F2CE2F-F54B-1FAF-EE2A-86C98F423619}"/>
              </a:ext>
            </a:extLst>
          </p:cNvPr>
          <p:cNvCxnSpPr>
            <a:cxnSpLocks/>
            <a:stCxn id="8" idx="3"/>
            <a:endCxn id="16" idx="1"/>
          </p:cNvCxnSpPr>
          <p:nvPr/>
        </p:nvCxnSpPr>
        <p:spPr>
          <a:xfrm>
            <a:off x="8608987" y="2672885"/>
            <a:ext cx="757421" cy="589344"/>
          </a:xfrm>
          <a:prstGeom prst="bentConnector3">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 en angle 39">
            <a:extLst>
              <a:ext uri="{FF2B5EF4-FFF2-40B4-BE49-F238E27FC236}">
                <a16:creationId xmlns:a16="http://schemas.microsoft.com/office/drawing/2014/main" id="{55D1D884-15FD-A111-E6E7-6D213F873A8F}"/>
              </a:ext>
            </a:extLst>
          </p:cNvPr>
          <p:cNvCxnSpPr>
            <a:cxnSpLocks/>
            <a:stCxn id="9" idx="3"/>
            <a:endCxn id="16" idx="1"/>
          </p:cNvCxnSpPr>
          <p:nvPr/>
        </p:nvCxnSpPr>
        <p:spPr>
          <a:xfrm flipV="1">
            <a:off x="8608987" y="3262229"/>
            <a:ext cx="757421" cy="566195"/>
          </a:xfrm>
          <a:prstGeom prst="bentConnector3">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D4B57AE-A26C-8C66-3623-18CD104BD959}"/>
              </a:ext>
            </a:extLst>
          </p:cNvPr>
          <p:cNvSpPr/>
          <p:nvPr/>
        </p:nvSpPr>
        <p:spPr>
          <a:xfrm>
            <a:off x="442913" y="3270563"/>
            <a:ext cx="1538592" cy="1937446"/>
          </a:xfrm>
          <a:prstGeom prst="rect">
            <a:avLst/>
          </a:prstGeom>
          <a:solidFill>
            <a:schemeClr val="bg1"/>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latin typeface="Marianne" panose="02000000000000000000"/>
              </a:rPr>
              <a:t>Le </a:t>
            </a:r>
            <a:r>
              <a:rPr lang="fr-FR" sz="1400" b="1">
                <a:solidFill>
                  <a:schemeClr val="tx2">
                    <a:lumMod val="40000"/>
                    <a:lumOff val="60000"/>
                  </a:schemeClr>
                </a:solidFill>
                <a:latin typeface="Marianne" panose="02000000000000000000"/>
              </a:rPr>
              <a:t>référent SI SIAO local </a:t>
            </a:r>
            <a:r>
              <a:rPr lang="fr-FR" sz="1400">
                <a:solidFill>
                  <a:schemeClr val="tx1"/>
                </a:solidFill>
                <a:latin typeface="Marianne" panose="02000000000000000000"/>
              </a:rPr>
              <a:t>reçoit une sollicitation de niveau 1</a:t>
            </a:r>
          </a:p>
        </p:txBody>
      </p:sp>
      <p:sp>
        <p:nvSpPr>
          <p:cNvPr id="36" name="Rectangle 35">
            <a:extLst>
              <a:ext uri="{FF2B5EF4-FFF2-40B4-BE49-F238E27FC236}">
                <a16:creationId xmlns:a16="http://schemas.microsoft.com/office/drawing/2014/main" id="{B985DDC9-03F9-BB50-70D1-6FA2CD936B69}"/>
              </a:ext>
            </a:extLst>
          </p:cNvPr>
          <p:cNvSpPr/>
          <p:nvPr/>
        </p:nvSpPr>
        <p:spPr>
          <a:xfrm>
            <a:off x="2627397" y="2610298"/>
            <a:ext cx="1538592" cy="1310102"/>
          </a:xfrm>
          <a:prstGeom prst="rect">
            <a:avLst/>
          </a:prstGeom>
          <a:solidFill>
            <a:schemeClr val="bg1"/>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latin typeface="Marianne" panose="02000000000000000000"/>
              </a:rPr>
              <a:t>Le référent confirme la classification de </a:t>
            </a:r>
            <a:r>
              <a:rPr lang="fr-FR" sz="1400" b="1">
                <a:solidFill>
                  <a:schemeClr val="tx2">
                    <a:lumMod val="40000"/>
                    <a:lumOff val="60000"/>
                  </a:schemeClr>
                </a:solidFill>
                <a:latin typeface="Marianne" panose="02000000000000000000"/>
              </a:rPr>
              <a:t>niveau 1</a:t>
            </a:r>
            <a:endParaRPr lang="en-GB" sz="1400" b="1">
              <a:solidFill>
                <a:schemeClr val="tx2">
                  <a:lumMod val="40000"/>
                  <a:lumOff val="60000"/>
                </a:schemeClr>
              </a:solidFill>
              <a:latin typeface="Marianne" panose="02000000000000000000"/>
            </a:endParaRPr>
          </a:p>
        </p:txBody>
      </p:sp>
      <p:sp>
        <p:nvSpPr>
          <p:cNvPr id="38" name="Rectangle 37">
            <a:extLst>
              <a:ext uri="{FF2B5EF4-FFF2-40B4-BE49-F238E27FC236}">
                <a16:creationId xmlns:a16="http://schemas.microsoft.com/office/drawing/2014/main" id="{02A604ED-9244-1CFF-F120-19000EA9DD6E}"/>
              </a:ext>
            </a:extLst>
          </p:cNvPr>
          <p:cNvSpPr/>
          <p:nvPr/>
        </p:nvSpPr>
        <p:spPr>
          <a:xfrm>
            <a:off x="2627398" y="4503348"/>
            <a:ext cx="1538591" cy="1310102"/>
          </a:xfrm>
          <a:prstGeom prst="rect">
            <a:avLst/>
          </a:prstGeom>
          <a:solidFill>
            <a:schemeClr val="bg1"/>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latin typeface="Marianne" panose="02000000000000000000"/>
              </a:rPr>
              <a:t>Le référent requalifie la sollicitation au </a:t>
            </a:r>
            <a:r>
              <a:rPr lang="fr-FR" sz="1400" b="1">
                <a:solidFill>
                  <a:schemeClr val="tx2">
                    <a:lumMod val="40000"/>
                    <a:lumOff val="60000"/>
                  </a:schemeClr>
                </a:solidFill>
                <a:latin typeface="Marianne" panose="02000000000000000000"/>
              </a:rPr>
              <a:t>niveau 2</a:t>
            </a:r>
            <a:endParaRPr lang="en-GB" sz="1400" b="1">
              <a:solidFill>
                <a:schemeClr val="tx2">
                  <a:lumMod val="40000"/>
                  <a:lumOff val="60000"/>
                </a:schemeClr>
              </a:solidFill>
              <a:latin typeface="Marianne" panose="02000000000000000000"/>
            </a:endParaRPr>
          </a:p>
        </p:txBody>
      </p:sp>
      <p:cxnSp>
        <p:nvCxnSpPr>
          <p:cNvPr id="39" name="Connecteur : en angle 33">
            <a:extLst>
              <a:ext uri="{FF2B5EF4-FFF2-40B4-BE49-F238E27FC236}">
                <a16:creationId xmlns:a16="http://schemas.microsoft.com/office/drawing/2014/main" id="{AC3DD30A-A64E-512B-F88E-3D3A310325F1}"/>
              </a:ext>
            </a:extLst>
          </p:cNvPr>
          <p:cNvCxnSpPr>
            <a:cxnSpLocks/>
            <a:stCxn id="33" idx="3"/>
            <a:endCxn id="38" idx="1"/>
          </p:cNvCxnSpPr>
          <p:nvPr/>
        </p:nvCxnSpPr>
        <p:spPr>
          <a:xfrm>
            <a:off x="1981505" y="4239286"/>
            <a:ext cx="645893" cy="919113"/>
          </a:xfrm>
          <a:prstGeom prst="bentConnector3">
            <a:avLst>
              <a:gd name="adj1" fmla="val 50000"/>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 en angle 33">
            <a:extLst>
              <a:ext uri="{FF2B5EF4-FFF2-40B4-BE49-F238E27FC236}">
                <a16:creationId xmlns:a16="http://schemas.microsoft.com/office/drawing/2014/main" id="{F1F19996-094D-C40A-0736-060D3230C39E}"/>
              </a:ext>
            </a:extLst>
          </p:cNvPr>
          <p:cNvCxnSpPr>
            <a:cxnSpLocks/>
            <a:stCxn id="33" idx="3"/>
            <a:endCxn id="36" idx="1"/>
          </p:cNvCxnSpPr>
          <p:nvPr/>
        </p:nvCxnSpPr>
        <p:spPr>
          <a:xfrm flipV="1">
            <a:off x="1981505" y="3265349"/>
            <a:ext cx="645892" cy="973937"/>
          </a:xfrm>
          <a:prstGeom prst="bentConnector3">
            <a:avLst>
              <a:gd name="adj1" fmla="val 50000"/>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itre 2">
            <a:extLst>
              <a:ext uri="{FF2B5EF4-FFF2-40B4-BE49-F238E27FC236}">
                <a16:creationId xmlns:a16="http://schemas.microsoft.com/office/drawing/2014/main" id="{53D42A81-6918-F246-8D91-7596287A01F5}"/>
              </a:ext>
            </a:extLst>
          </p:cNvPr>
          <p:cNvSpPr>
            <a:spLocks noGrp="1"/>
          </p:cNvSpPr>
          <p:nvPr>
            <p:ph type="title"/>
          </p:nvPr>
        </p:nvSpPr>
        <p:spPr>
          <a:xfrm>
            <a:off x="1480124" y="276075"/>
            <a:ext cx="8221089" cy="960000"/>
          </a:xfrm>
        </p:spPr>
        <p:txBody>
          <a:bodyPr/>
          <a:lstStyle/>
          <a:p>
            <a:r>
              <a:rPr kumimoji="0" lang="fr-FR" sz="2000" b="1" i="0" u="none" strike="noStrike" kern="1200" cap="none" spc="0" normalizeH="0" baseline="0" noProof="0">
                <a:ln>
                  <a:noFill/>
                </a:ln>
                <a:solidFill>
                  <a:srgbClr val="000000"/>
                </a:solidFill>
                <a:effectLst/>
                <a:uLnTx/>
                <a:uFillTx/>
                <a:latin typeface="Marianne" panose="02000000000000000000" pitchFamily="50" charset="0"/>
                <a:ea typeface="+mj-ea"/>
                <a:cs typeface="Arial" panose="020B0604020202020204" pitchFamily="34" charset="0"/>
              </a:rPr>
              <a:t>En tant que </a:t>
            </a:r>
            <a:r>
              <a:rPr kumimoji="0" lang="fr-FR" sz="2000" b="1" i="0" u="none" strike="noStrike" kern="1200" cap="none" spc="0" normalizeH="0" baseline="0" noProof="0">
                <a:ln>
                  <a:noFill/>
                </a:ln>
                <a:effectLst/>
                <a:uLnTx/>
                <a:uFillTx/>
                <a:latin typeface="Marianne" panose="02000000000000000000" pitchFamily="50" charset="0"/>
                <a:ea typeface="+mj-ea"/>
                <a:cs typeface="Arial" panose="020B0604020202020204" pitchFamily="34" charset="0"/>
              </a:rPr>
              <a:t>référent SI local, </a:t>
            </a:r>
            <a:r>
              <a:rPr kumimoji="0" lang="fr-FR" sz="2000" b="1" i="0" u="none" strike="noStrike" kern="1200" cap="none" spc="0" normalizeH="0" baseline="0" noProof="0">
                <a:ln>
                  <a:noFill/>
                </a:ln>
                <a:solidFill>
                  <a:srgbClr val="000000"/>
                </a:solidFill>
                <a:effectLst/>
                <a:uLnTx/>
                <a:uFillTx/>
                <a:latin typeface="Marianne" panose="02000000000000000000" pitchFamily="50" charset="0"/>
                <a:ea typeface="+mj-ea"/>
                <a:cs typeface="Arial" panose="020B0604020202020204" pitchFamily="34" charset="0"/>
              </a:rPr>
              <a:t>vous aurez les tâches suivantes à réaliser lors du traitement d</a:t>
            </a:r>
            <a:r>
              <a:rPr lang="fr-FR" sz="2000">
                <a:solidFill>
                  <a:srgbClr val="000000"/>
                </a:solidFill>
                <a:latin typeface="Marianne" panose="02000000000000000000" pitchFamily="50" charset="0"/>
                <a:cs typeface="Arial" panose="020B0604020202020204" pitchFamily="34" charset="0"/>
              </a:rPr>
              <a:t>e</a:t>
            </a:r>
            <a:r>
              <a:rPr kumimoji="0" lang="fr-FR" sz="2000" b="1" i="0" u="none" strike="noStrike" kern="1200" cap="none" spc="0" normalizeH="0" baseline="0" noProof="0">
                <a:ln>
                  <a:noFill/>
                </a:ln>
                <a:solidFill>
                  <a:srgbClr val="000000"/>
                </a:solidFill>
                <a:effectLst/>
                <a:uLnTx/>
                <a:uFillTx/>
                <a:latin typeface="Marianne" panose="02000000000000000000" pitchFamily="50" charset="0"/>
                <a:ea typeface="+mj-ea"/>
                <a:cs typeface="Arial" panose="020B0604020202020204" pitchFamily="34" charset="0"/>
              </a:rPr>
              <a:t> formulaire</a:t>
            </a:r>
            <a:endParaRPr lang="fr-FR" sz="2400"/>
          </a:p>
        </p:txBody>
      </p:sp>
      <p:sp>
        <p:nvSpPr>
          <p:cNvPr id="2" name="Rectangle : coins arrondis 1">
            <a:extLst>
              <a:ext uri="{FF2B5EF4-FFF2-40B4-BE49-F238E27FC236}">
                <a16:creationId xmlns:a16="http://schemas.microsoft.com/office/drawing/2014/main" id="{F1637F38-B3C5-8042-29AD-F42A4ECE9095}"/>
              </a:ext>
            </a:extLst>
          </p:cNvPr>
          <p:cNvSpPr/>
          <p:nvPr/>
        </p:nvSpPr>
        <p:spPr>
          <a:xfrm>
            <a:off x="9784129" y="-177718"/>
            <a:ext cx="2281188" cy="967938"/>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85B941CF-81D3-BEC8-21C8-408766EE542B}"/>
              </a:ext>
            </a:extLst>
          </p:cNvPr>
          <p:cNvSpPr txBox="1"/>
          <p:nvPr/>
        </p:nvSpPr>
        <p:spPr>
          <a:xfrm>
            <a:off x="10033483" y="41375"/>
            <a:ext cx="1782481" cy="646331"/>
          </a:xfrm>
          <a:prstGeom prst="rect">
            <a:avLst/>
          </a:prstGeom>
          <a:noFill/>
        </p:spPr>
        <p:txBody>
          <a:bodyPr wrap="square" rtlCol="0">
            <a:spAutoFit/>
          </a:bodyPr>
          <a:lstStyle/>
          <a:p>
            <a:pPr algn="ctr"/>
            <a:r>
              <a:rPr lang="fr-FR" b="1">
                <a:solidFill>
                  <a:schemeClr val="bg1"/>
                </a:solidFill>
              </a:rPr>
              <a:t>Canal formulaire</a:t>
            </a:r>
          </a:p>
        </p:txBody>
      </p:sp>
      <p:pic>
        <p:nvPicPr>
          <p:cNvPr id="6" name="Graphique 5" descr="Document avec un remplissage uni">
            <a:extLst>
              <a:ext uri="{FF2B5EF4-FFF2-40B4-BE49-F238E27FC236}">
                <a16:creationId xmlns:a16="http://schemas.microsoft.com/office/drawing/2014/main" id="{70DCF306-77A9-AC12-8CE0-46F01B51B9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02761" y="31727"/>
            <a:ext cx="531637" cy="531637"/>
          </a:xfrm>
          <a:prstGeom prst="rect">
            <a:avLst/>
          </a:prstGeom>
        </p:spPr>
      </p:pic>
      <p:sp>
        <p:nvSpPr>
          <p:cNvPr id="5" name="ZoneTexte 4">
            <a:extLst>
              <a:ext uri="{FF2B5EF4-FFF2-40B4-BE49-F238E27FC236}">
                <a16:creationId xmlns:a16="http://schemas.microsoft.com/office/drawing/2014/main" id="{C926E316-1E75-E891-51B6-80595F590914}"/>
              </a:ext>
            </a:extLst>
          </p:cNvPr>
          <p:cNvSpPr txBox="1"/>
          <p:nvPr/>
        </p:nvSpPr>
        <p:spPr>
          <a:xfrm>
            <a:off x="4501579" y="4746137"/>
            <a:ext cx="3800837" cy="307777"/>
          </a:xfrm>
          <a:prstGeom prst="rect">
            <a:avLst/>
          </a:prstGeom>
          <a:noFill/>
        </p:spPr>
        <p:txBody>
          <a:bodyPr wrap="square" rtlCol="0">
            <a:spAutoFit/>
          </a:bodyPr>
          <a:lstStyle/>
          <a:p>
            <a:pPr algn="l"/>
            <a:r>
              <a:rPr lang="fr-FR" sz="1400" b="1">
                <a:solidFill>
                  <a:schemeClr val="bg1"/>
                </a:solidFill>
                <a:highlight>
                  <a:srgbClr val="000091"/>
                </a:highlight>
                <a:latin typeface="Marianne" panose="02000000000000000000"/>
              </a:rPr>
              <a:t>Option 3 – Problème technique complexe</a:t>
            </a:r>
          </a:p>
        </p:txBody>
      </p:sp>
    </p:spTree>
    <p:extLst>
      <p:ext uri="{BB962C8B-B14F-4D97-AF65-F5344CB8AC3E}">
        <p14:creationId xmlns:p14="http://schemas.microsoft.com/office/powerpoint/2010/main" val="4184205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E8D79-36DF-766A-664E-3AA9615AADF9}"/>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478AD43-5612-FC30-AE5D-47DA3C70F17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think-cell data - do not delete" hidden="1">
                        <a:extLst>
                          <a:ext uri="{FF2B5EF4-FFF2-40B4-BE49-F238E27FC236}">
                            <a16:creationId xmlns:a16="http://schemas.microsoft.com/office/drawing/2014/main" id="{B478AD43-5612-FC30-AE5D-47DA3C70F1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E9A00B30-332C-1B76-1A5F-EC91DF133C7F}"/>
              </a:ext>
            </a:extLst>
          </p:cNvPr>
          <p:cNvSpPr>
            <a:spLocks noGrp="1"/>
          </p:cNvSpPr>
          <p:nvPr>
            <p:ph type="title"/>
          </p:nvPr>
        </p:nvSpPr>
        <p:spPr/>
        <p:txBody>
          <a:bodyPr vert="horz"/>
          <a:lstStyle/>
          <a:p>
            <a:r>
              <a:rPr lang="fr-FR" sz="2000"/>
              <a:t>Le livret d’accompagnement est un support dédié à la montée en connaissances des référents SI SIAO locaux dans la prise en main des outils</a:t>
            </a:r>
            <a:endParaRPr lang="fr-FR" sz="2000">
              <a:latin typeface="Marianne"/>
              <a:cs typeface="Calibri"/>
            </a:endParaRPr>
          </a:p>
        </p:txBody>
      </p:sp>
      <p:sp>
        <p:nvSpPr>
          <p:cNvPr id="5" name="Rectangle : coins arrondis 4">
            <a:extLst>
              <a:ext uri="{FF2B5EF4-FFF2-40B4-BE49-F238E27FC236}">
                <a16:creationId xmlns:a16="http://schemas.microsoft.com/office/drawing/2014/main" id="{C9C14ED8-9F44-AFBD-C1DE-5E598EDC6F79}"/>
              </a:ext>
            </a:extLst>
          </p:cNvPr>
          <p:cNvSpPr/>
          <p:nvPr/>
        </p:nvSpPr>
        <p:spPr>
          <a:xfrm>
            <a:off x="5277089" y="1271496"/>
            <a:ext cx="6410406" cy="82296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625475"/>
            <a:r>
              <a:rPr lang="fr-FR" sz="1400" b="1" i="0">
                <a:solidFill>
                  <a:schemeClr val="bg1"/>
                </a:solidFill>
                <a:effectLst/>
              </a:rPr>
              <a:t>Acquérir une vision complète de l’écosystème du SI SIAO</a:t>
            </a:r>
          </a:p>
        </p:txBody>
      </p:sp>
      <p:sp>
        <p:nvSpPr>
          <p:cNvPr id="6" name="Rectangle : coins arrondis 5">
            <a:extLst>
              <a:ext uri="{FF2B5EF4-FFF2-40B4-BE49-F238E27FC236}">
                <a16:creationId xmlns:a16="http://schemas.microsoft.com/office/drawing/2014/main" id="{377201FA-7690-637F-ED59-06C75A7CD6D7}"/>
              </a:ext>
            </a:extLst>
          </p:cNvPr>
          <p:cNvSpPr/>
          <p:nvPr/>
        </p:nvSpPr>
        <p:spPr>
          <a:xfrm>
            <a:off x="5277089" y="2435512"/>
            <a:ext cx="6410406" cy="82296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5475"/>
            <a:r>
              <a:rPr lang="fr-FR" sz="1400" b="1">
                <a:solidFill>
                  <a:schemeClr val="bg1"/>
                </a:solidFill>
              </a:rPr>
              <a:t>Comprendre le contexte de l’évolution de l’assistance</a:t>
            </a:r>
          </a:p>
        </p:txBody>
      </p:sp>
      <p:sp>
        <p:nvSpPr>
          <p:cNvPr id="9" name="Rectangle : coins arrondis 8">
            <a:extLst>
              <a:ext uri="{FF2B5EF4-FFF2-40B4-BE49-F238E27FC236}">
                <a16:creationId xmlns:a16="http://schemas.microsoft.com/office/drawing/2014/main" id="{71D39B99-36BE-6DA8-3716-D55671D2C04A}"/>
              </a:ext>
            </a:extLst>
          </p:cNvPr>
          <p:cNvSpPr/>
          <p:nvPr/>
        </p:nvSpPr>
        <p:spPr>
          <a:xfrm>
            <a:off x="5277089" y="3599528"/>
            <a:ext cx="6410406" cy="82296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5475"/>
            <a:r>
              <a:rPr lang="fr-FR" sz="1400" b="1">
                <a:solidFill>
                  <a:schemeClr val="bg1"/>
                </a:solidFill>
              </a:rPr>
              <a:t>Maitriser le nouveau modèle de l’assistance </a:t>
            </a:r>
          </a:p>
        </p:txBody>
      </p:sp>
      <p:sp>
        <p:nvSpPr>
          <p:cNvPr id="11" name="Rectangle : coins arrondis 10">
            <a:extLst>
              <a:ext uri="{FF2B5EF4-FFF2-40B4-BE49-F238E27FC236}">
                <a16:creationId xmlns:a16="http://schemas.microsoft.com/office/drawing/2014/main" id="{B42F0C46-9F6E-C32D-777C-25E1B73A5510}"/>
              </a:ext>
            </a:extLst>
          </p:cNvPr>
          <p:cNvSpPr/>
          <p:nvPr/>
        </p:nvSpPr>
        <p:spPr>
          <a:xfrm>
            <a:off x="5277089" y="4763545"/>
            <a:ext cx="6410406" cy="82296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5475"/>
            <a:r>
              <a:rPr lang="fr-FR" sz="1400" b="1">
                <a:solidFill>
                  <a:schemeClr val="bg1"/>
                </a:solidFill>
              </a:rPr>
              <a:t>Piloter et améliorer en continu l’assistance grâce aux outils mis à votre disposition</a:t>
            </a:r>
          </a:p>
        </p:txBody>
      </p:sp>
      <p:sp>
        <p:nvSpPr>
          <p:cNvPr id="13" name="Ellipse 12">
            <a:extLst>
              <a:ext uri="{FF2B5EF4-FFF2-40B4-BE49-F238E27FC236}">
                <a16:creationId xmlns:a16="http://schemas.microsoft.com/office/drawing/2014/main" id="{49CCD031-46E9-EA6B-61CF-3771663FC88B}"/>
              </a:ext>
            </a:extLst>
          </p:cNvPr>
          <p:cNvSpPr/>
          <p:nvPr/>
        </p:nvSpPr>
        <p:spPr>
          <a:xfrm>
            <a:off x="5011681" y="1641828"/>
            <a:ext cx="82296" cy="82296"/>
          </a:xfrm>
          <a:prstGeom prst="ellipse">
            <a:avLst/>
          </a:prstGeom>
          <a:solidFill>
            <a:srgbClr val="C4C4E6"/>
          </a:solidFill>
          <a:ln>
            <a:solidFill>
              <a:srgbClr val="C4C4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Marianne" panose="02000000000000000000"/>
            </a:endParaRPr>
          </a:p>
        </p:txBody>
      </p:sp>
      <p:sp>
        <p:nvSpPr>
          <p:cNvPr id="14" name="Ellipse 13">
            <a:extLst>
              <a:ext uri="{FF2B5EF4-FFF2-40B4-BE49-F238E27FC236}">
                <a16:creationId xmlns:a16="http://schemas.microsoft.com/office/drawing/2014/main" id="{D43C2597-2AE1-A6A0-3064-E207E5DA667E}"/>
              </a:ext>
            </a:extLst>
          </p:cNvPr>
          <p:cNvSpPr/>
          <p:nvPr/>
        </p:nvSpPr>
        <p:spPr>
          <a:xfrm>
            <a:off x="5011681" y="2792128"/>
            <a:ext cx="82296" cy="82296"/>
          </a:xfrm>
          <a:prstGeom prst="ellipse">
            <a:avLst/>
          </a:prstGeom>
          <a:solidFill>
            <a:srgbClr val="C4C4E6"/>
          </a:solidFill>
          <a:ln>
            <a:solidFill>
              <a:srgbClr val="C4C4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Marianne" panose="02000000000000000000"/>
            </a:endParaRPr>
          </a:p>
        </p:txBody>
      </p:sp>
      <p:sp>
        <p:nvSpPr>
          <p:cNvPr id="16" name="Ellipse 15">
            <a:extLst>
              <a:ext uri="{FF2B5EF4-FFF2-40B4-BE49-F238E27FC236}">
                <a16:creationId xmlns:a16="http://schemas.microsoft.com/office/drawing/2014/main" id="{429E3CA9-E3DE-3B4E-0482-242DB5AEAA42}"/>
              </a:ext>
            </a:extLst>
          </p:cNvPr>
          <p:cNvSpPr/>
          <p:nvPr/>
        </p:nvSpPr>
        <p:spPr>
          <a:xfrm>
            <a:off x="5011681" y="3942428"/>
            <a:ext cx="82296" cy="82296"/>
          </a:xfrm>
          <a:prstGeom prst="ellipse">
            <a:avLst/>
          </a:prstGeom>
          <a:solidFill>
            <a:srgbClr val="C4C4E6"/>
          </a:solidFill>
          <a:ln>
            <a:solidFill>
              <a:srgbClr val="C4C4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Marianne" panose="02000000000000000000"/>
            </a:endParaRPr>
          </a:p>
        </p:txBody>
      </p:sp>
      <p:sp>
        <p:nvSpPr>
          <p:cNvPr id="17" name="Ellipse 16">
            <a:extLst>
              <a:ext uri="{FF2B5EF4-FFF2-40B4-BE49-F238E27FC236}">
                <a16:creationId xmlns:a16="http://schemas.microsoft.com/office/drawing/2014/main" id="{FD0F4D2B-02C1-CD93-99EC-43AC2D891006}"/>
              </a:ext>
            </a:extLst>
          </p:cNvPr>
          <p:cNvSpPr/>
          <p:nvPr/>
        </p:nvSpPr>
        <p:spPr>
          <a:xfrm>
            <a:off x="5011681" y="5092729"/>
            <a:ext cx="82296" cy="82296"/>
          </a:xfrm>
          <a:prstGeom prst="ellipse">
            <a:avLst/>
          </a:prstGeom>
          <a:solidFill>
            <a:srgbClr val="C4C4E6"/>
          </a:solidFill>
          <a:ln>
            <a:solidFill>
              <a:srgbClr val="C4C4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Marianne" panose="02000000000000000000"/>
            </a:endParaRPr>
          </a:p>
        </p:txBody>
      </p:sp>
      <p:grpSp>
        <p:nvGrpSpPr>
          <p:cNvPr id="18" name="Groupe 17">
            <a:extLst>
              <a:ext uri="{FF2B5EF4-FFF2-40B4-BE49-F238E27FC236}">
                <a16:creationId xmlns:a16="http://schemas.microsoft.com/office/drawing/2014/main" id="{2FC4F256-2A09-F6C0-50A1-F4EEC79A5937}"/>
              </a:ext>
            </a:extLst>
          </p:cNvPr>
          <p:cNvGrpSpPr/>
          <p:nvPr/>
        </p:nvGrpSpPr>
        <p:grpSpPr>
          <a:xfrm>
            <a:off x="657760" y="2074546"/>
            <a:ext cx="2708910" cy="2708909"/>
            <a:chOff x="1367624" y="2074546"/>
            <a:chExt cx="2708910" cy="2708909"/>
          </a:xfrm>
          <a:solidFill>
            <a:srgbClr val="C4C4E6"/>
          </a:solidFill>
        </p:grpSpPr>
        <p:sp>
          <p:nvSpPr>
            <p:cNvPr id="20" name="Forme libre : forme 19">
              <a:extLst>
                <a:ext uri="{FF2B5EF4-FFF2-40B4-BE49-F238E27FC236}">
                  <a16:creationId xmlns:a16="http://schemas.microsoft.com/office/drawing/2014/main" id="{63F1B10A-2570-B054-E6CC-87F673F8289E}"/>
                </a:ext>
              </a:extLst>
            </p:cNvPr>
            <p:cNvSpPr/>
            <p:nvPr/>
          </p:nvSpPr>
          <p:spPr>
            <a:xfrm rot="16200000">
              <a:off x="1365910" y="2076260"/>
              <a:ext cx="1752218" cy="1748790"/>
            </a:xfrm>
            <a:custGeom>
              <a:avLst/>
              <a:gdLst>
                <a:gd name="connsiteX0" fmla="*/ 1443609 w 1752218"/>
                <a:gd name="connsiteY0" fmla="*/ 308610 h 1748790"/>
                <a:gd name="connsiteX1" fmla="*/ 1409319 w 1752218"/>
                <a:gd name="connsiteY1" fmla="*/ 0 h 1748790"/>
                <a:gd name="connsiteX2" fmla="*/ 1032129 w 1752218"/>
                <a:gd name="connsiteY2" fmla="*/ 377190 h 1748790"/>
                <a:gd name="connsiteX3" fmla="*/ 1052703 w 1752218"/>
                <a:gd name="connsiteY3" fmla="*/ 555498 h 1748790"/>
                <a:gd name="connsiteX4" fmla="*/ 504063 w 1752218"/>
                <a:gd name="connsiteY4" fmla="*/ 1104138 h 1748790"/>
                <a:gd name="connsiteX5" fmla="*/ 342900 w 1752218"/>
                <a:gd name="connsiteY5" fmla="*/ 1062990 h 1748790"/>
                <a:gd name="connsiteX6" fmla="*/ 0 w 1752218"/>
                <a:gd name="connsiteY6" fmla="*/ 1405890 h 1748790"/>
                <a:gd name="connsiteX7" fmla="*/ 342900 w 1752218"/>
                <a:gd name="connsiteY7" fmla="*/ 1748790 h 1748790"/>
                <a:gd name="connsiteX8" fmla="*/ 685800 w 1752218"/>
                <a:gd name="connsiteY8" fmla="*/ 1405890 h 1748790"/>
                <a:gd name="connsiteX9" fmla="*/ 648081 w 1752218"/>
                <a:gd name="connsiteY9" fmla="*/ 1248156 h 1748790"/>
                <a:gd name="connsiteX10" fmla="*/ 1196721 w 1752218"/>
                <a:gd name="connsiteY10" fmla="*/ 699516 h 1748790"/>
                <a:gd name="connsiteX11" fmla="*/ 1375029 w 1752218"/>
                <a:gd name="connsiteY11" fmla="*/ 720090 h 1748790"/>
                <a:gd name="connsiteX12" fmla="*/ 1752219 w 1752218"/>
                <a:gd name="connsiteY12" fmla="*/ 342900 h 1748790"/>
                <a:gd name="connsiteX13" fmla="*/ 1443609 w 1752218"/>
                <a:gd name="connsiteY13" fmla="*/ 308610 h 174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2218" h="1748790">
                  <a:moveTo>
                    <a:pt x="1443609" y="308610"/>
                  </a:moveTo>
                  <a:lnTo>
                    <a:pt x="1409319" y="0"/>
                  </a:lnTo>
                  <a:lnTo>
                    <a:pt x="1032129" y="377190"/>
                  </a:lnTo>
                  <a:lnTo>
                    <a:pt x="1052703" y="555498"/>
                  </a:lnTo>
                  <a:lnTo>
                    <a:pt x="504063" y="1104138"/>
                  </a:lnTo>
                  <a:cubicBezTo>
                    <a:pt x="456057" y="1080135"/>
                    <a:pt x="401193" y="1062990"/>
                    <a:pt x="342900" y="1062990"/>
                  </a:cubicBezTo>
                  <a:cubicBezTo>
                    <a:pt x="154305" y="1062990"/>
                    <a:pt x="0" y="1217295"/>
                    <a:pt x="0" y="1405890"/>
                  </a:cubicBezTo>
                  <a:cubicBezTo>
                    <a:pt x="0" y="1594485"/>
                    <a:pt x="154305" y="1748790"/>
                    <a:pt x="342900" y="1748790"/>
                  </a:cubicBezTo>
                  <a:cubicBezTo>
                    <a:pt x="531495" y="1748790"/>
                    <a:pt x="685800" y="1594485"/>
                    <a:pt x="685800" y="1405890"/>
                  </a:cubicBezTo>
                  <a:cubicBezTo>
                    <a:pt x="685800" y="1347597"/>
                    <a:pt x="672084" y="1296162"/>
                    <a:pt x="648081" y="1248156"/>
                  </a:cubicBezTo>
                  <a:lnTo>
                    <a:pt x="1196721" y="699516"/>
                  </a:lnTo>
                  <a:lnTo>
                    <a:pt x="1375029" y="720090"/>
                  </a:lnTo>
                  <a:lnTo>
                    <a:pt x="1752219" y="342900"/>
                  </a:lnTo>
                  <a:lnTo>
                    <a:pt x="1443609" y="308610"/>
                  </a:lnTo>
                  <a:close/>
                </a:path>
              </a:pathLst>
            </a:custGeom>
            <a:grpFill/>
            <a:ln w="2929"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C7AB862F-B5BB-B737-D6B3-8F1D6B2B61E8}"/>
                </a:ext>
              </a:extLst>
            </p:cNvPr>
            <p:cNvSpPr/>
            <p:nvPr/>
          </p:nvSpPr>
          <p:spPr>
            <a:xfrm rot="16200000">
              <a:off x="1470494" y="2177415"/>
              <a:ext cx="2606040" cy="2606040"/>
            </a:xfrm>
            <a:custGeom>
              <a:avLst/>
              <a:gdLst>
                <a:gd name="connsiteX0" fmla="*/ 2427732 w 2606040"/>
                <a:gd name="connsiteY0" fmla="*/ 713232 h 2606040"/>
                <a:gd name="connsiteX1" fmla="*/ 2383155 w 2606040"/>
                <a:gd name="connsiteY1" fmla="*/ 761238 h 2606040"/>
                <a:gd name="connsiteX2" fmla="*/ 2318004 w 2606040"/>
                <a:gd name="connsiteY2" fmla="*/ 754380 h 2606040"/>
                <a:gd name="connsiteX3" fmla="*/ 2245995 w 2606040"/>
                <a:gd name="connsiteY3" fmla="*/ 744093 h 2606040"/>
                <a:gd name="connsiteX4" fmla="*/ 2400300 w 2606040"/>
                <a:gd name="connsiteY4" fmla="*/ 1303020 h 2606040"/>
                <a:gd name="connsiteX5" fmla="*/ 1303020 w 2606040"/>
                <a:gd name="connsiteY5" fmla="*/ 2400300 h 2606040"/>
                <a:gd name="connsiteX6" fmla="*/ 205740 w 2606040"/>
                <a:gd name="connsiteY6" fmla="*/ 1303020 h 2606040"/>
                <a:gd name="connsiteX7" fmla="*/ 1303020 w 2606040"/>
                <a:gd name="connsiteY7" fmla="*/ 205740 h 2606040"/>
                <a:gd name="connsiteX8" fmla="*/ 1861947 w 2606040"/>
                <a:gd name="connsiteY8" fmla="*/ 360045 h 2606040"/>
                <a:gd name="connsiteX9" fmla="*/ 1855089 w 2606040"/>
                <a:gd name="connsiteY9" fmla="*/ 291465 h 2606040"/>
                <a:gd name="connsiteX10" fmla="*/ 1844802 w 2606040"/>
                <a:gd name="connsiteY10" fmla="*/ 222885 h 2606040"/>
                <a:gd name="connsiteX11" fmla="*/ 1892808 w 2606040"/>
                <a:gd name="connsiteY11" fmla="*/ 174879 h 2606040"/>
                <a:gd name="connsiteX12" fmla="*/ 1916811 w 2606040"/>
                <a:gd name="connsiteY12" fmla="*/ 150876 h 2606040"/>
                <a:gd name="connsiteX13" fmla="*/ 1303020 w 2606040"/>
                <a:gd name="connsiteY13" fmla="*/ 0 h 2606040"/>
                <a:gd name="connsiteX14" fmla="*/ 0 w 2606040"/>
                <a:gd name="connsiteY14" fmla="*/ 1303020 h 2606040"/>
                <a:gd name="connsiteX15" fmla="*/ 1303020 w 2606040"/>
                <a:gd name="connsiteY15" fmla="*/ 2606040 h 2606040"/>
                <a:gd name="connsiteX16" fmla="*/ 2606040 w 2606040"/>
                <a:gd name="connsiteY16" fmla="*/ 1303020 h 2606040"/>
                <a:gd name="connsiteX17" fmla="*/ 2451735 w 2606040"/>
                <a:gd name="connsiteY17" fmla="*/ 692658 h 2606040"/>
                <a:gd name="connsiteX18" fmla="*/ 2427732 w 2606040"/>
                <a:gd name="connsiteY18" fmla="*/ 713232 h 26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6040" h="2606040">
                  <a:moveTo>
                    <a:pt x="2427732" y="713232"/>
                  </a:moveTo>
                  <a:lnTo>
                    <a:pt x="2383155" y="761238"/>
                  </a:lnTo>
                  <a:lnTo>
                    <a:pt x="2318004" y="754380"/>
                  </a:lnTo>
                  <a:lnTo>
                    <a:pt x="2245995" y="744093"/>
                  </a:lnTo>
                  <a:cubicBezTo>
                    <a:pt x="2342007" y="908685"/>
                    <a:pt x="2400300" y="1097280"/>
                    <a:pt x="2400300" y="1303020"/>
                  </a:cubicBezTo>
                  <a:cubicBezTo>
                    <a:pt x="2400300" y="1906524"/>
                    <a:pt x="1906524" y="2400300"/>
                    <a:pt x="1303020" y="2400300"/>
                  </a:cubicBezTo>
                  <a:cubicBezTo>
                    <a:pt x="699516" y="2400300"/>
                    <a:pt x="205740" y="1906524"/>
                    <a:pt x="205740" y="1303020"/>
                  </a:cubicBezTo>
                  <a:cubicBezTo>
                    <a:pt x="205740" y="699516"/>
                    <a:pt x="699516" y="205740"/>
                    <a:pt x="1303020" y="205740"/>
                  </a:cubicBezTo>
                  <a:cubicBezTo>
                    <a:pt x="1505331" y="205740"/>
                    <a:pt x="1697355" y="260604"/>
                    <a:pt x="1861947" y="360045"/>
                  </a:cubicBezTo>
                  <a:lnTo>
                    <a:pt x="1855089" y="291465"/>
                  </a:lnTo>
                  <a:lnTo>
                    <a:pt x="1844802" y="222885"/>
                  </a:lnTo>
                  <a:lnTo>
                    <a:pt x="1892808" y="174879"/>
                  </a:lnTo>
                  <a:lnTo>
                    <a:pt x="1916811" y="150876"/>
                  </a:lnTo>
                  <a:cubicBezTo>
                    <a:pt x="1731645" y="54864"/>
                    <a:pt x="1525905" y="0"/>
                    <a:pt x="1303020" y="0"/>
                  </a:cubicBezTo>
                  <a:cubicBezTo>
                    <a:pt x="582930" y="0"/>
                    <a:pt x="0" y="582930"/>
                    <a:pt x="0" y="1303020"/>
                  </a:cubicBezTo>
                  <a:cubicBezTo>
                    <a:pt x="0" y="2023110"/>
                    <a:pt x="582930" y="2606040"/>
                    <a:pt x="1303020" y="2606040"/>
                  </a:cubicBezTo>
                  <a:cubicBezTo>
                    <a:pt x="2023110" y="2606040"/>
                    <a:pt x="2606040" y="2023110"/>
                    <a:pt x="2606040" y="1303020"/>
                  </a:cubicBezTo>
                  <a:cubicBezTo>
                    <a:pt x="2606040" y="1080135"/>
                    <a:pt x="2551176" y="874395"/>
                    <a:pt x="2451735" y="692658"/>
                  </a:cubicBezTo>
                  <a:lnTo>
                    <a:pt x="2427732" y="713232"/>
                  </a:lnTo>
                  <a:close/>
                </a:path>
              </a:pathLst>
            </a:custGeom>
            <a:grpFill/>
            <a:ln w="2929" cap="flat">
              <a:noFill/>
              <a:prstDash val="solid"/>
              <a:miter/>
            </a:ln>
          </p:spPr>
          <p:txBody>
            <a:bodyPr rtlCol="0" anchor="ctr"/>
            <a:lstStyle/>
            <a:p>
              <a:endParaRPr lang="fr-FR"/>
            </a:p>
          </p:txBody>
        </p:sp>
        <p:sp>
          <p:nvSpPr>
            <p:cNvPr id="23" name="Forme libre : forme 22">
              <a:extLst>
                <a:ext uri="{FF2B5EF4-FFF2-40B4-BE49-F238E27FC236}">
                  <a16:creationId xmlns:a16="http://schemas.microsoft.com/office/drawing/2014/main" id="{3F2C8A9A-1B24-FC6F-4B24-172513C897CC}"/>
                </a:ext>
              </a:extLst>
            </p:cNvPr>
            <p:cNvSpPr/>
            <p:nvPr/>
          </p:nvSpPr>
          <p:spPr>
            <a:xfrm rot="16200000">
              <a:off x="1950554" y="2657475"/>
              <a:ext cx="1645920" cy="1645920"/>
            </a:xfrm>
            <a:custGeom>
              <a:avLst/>
              <a:gdLst>
                <a:gd name="connsiteX0" fmla="*/ 1395603 w 1645920"/>
                <a:gd name="connsiteY0" fmla="*/ 589788 h 1645920"/>
                <a:gd name="connsiteX1" fmla="*/ 1440180 w 1645920"/>
                <a:gd name="connsiteY1" fmla="*/ 822960 h 1645920"/>
                <a:gd name="connsiteX2" fmla="*/ 822960 w 1645920"/>
                <a:gd name="connsiteY2" fmla="*/ 1440180 h 1645920"/>
                <a:gd name="connsiteX3" fmla="*/ 205740 w 1645920"/>
                <a:gd name="connsiteY3" fmla="*/ 822960 h 1645920"/>
                <a:gd name="connsiteX4" fmla="*/ 822960 w 1645920"/>
                <a:gd name="connsiteY4" fmla="*/ 205740 h 1645920"/>
                <a:gd name="connsiteX5" fmla="*/ 1056132 w 1645920"/>
                <a:gd name="connsiteY5" fmla="*/ 250317 h 1645920"/>
                <a:gd name="connsiteX6" fmla="*/ 1210437 w 1645920"/>
                <a:gd name="connsiteY6" fmla="*/ 96012 h 1645920"/>
                <a:gd name="connsiteX7" fmla="*/ 822960 w 1645920"/>
                <a:gd name="connsiteY7" fmla="*/ 0 h 1645920"/>
                <a:gd name="connsiteX8" fmla="*/ 0 w 1645920"/>
                <a:gd name="connsiteY8" fmla="*/ 822960 h 1645920"/>
                <a:gd name="connsiteX9" fmla="*/ 822960 w 1645920"/>
                <a:gd name="connsiteY9" fmla="*/ 1645920 h 1645920"/>
                <a:gd name="connsiteX10" fmla="*/ 1645920 w 1645920"/>
                <a:gd name="connsiteY10" fmla="*/ 822960 h 1645920"/>
                <a:gd name="connsiteX11" fmla="*/ 1549908 w 1645920"/>
                <a:gd name="connsiteY11" fmla="*/ 435483 h 1645920"/>
                <a:gd name="connsiteX12" fmla="*/ 1395603 w 1645920"/>
                <a:gd name="connsiteY12" fmla="*/ 589788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1645920">
                  <a:moveTo>
                    <a:pt x="1395603" y="589788"/>
                  </a:moveTo>
                  <a:cubicBezTo>
                    <a:pt x="1426464" y="661797"/>
                    <a:pt x="1440180" y="740664"/>
                    <a:pt x="1440180" y="822960"/>
                  </a:cubicBezTo>
                  <a:cubicBezTo>
                    <a:pt x="1440180" y="1162431"/>
                    <a:pt x="1162431" y="1440180"/>
                    <a:pt x="822960" y="1440180"/>
                  </a:cubicBezTo>
                  <a:cubicBezTo>
                    <a:pt x="483489" y="1440180"/>
                    <a:pt x="205740" y="1162431"/>
                    <a:pt x="205740" y="822960"/>
                  </a:cubicBezTo>
                  <a:cubicBezTo>
                    <a:pt x="205740" y="483489"/>
                    <a:pt x="483489" y="205740"/>
                    <a:pt x="822960" y="205740"/>
                  </a:cubicBezTo>
                  <a:cubicBezTo>
                    <a:pt x="905256" y="205740"/>
                    <a:pt x="984123" y="222885"/>
                    <a:pt x="1056132" y="250317"/>
                  </a:cubicBezTo>
                  <a:lnTo>
                    <a:pt x="1210437" y="96012"/>
                  </a:lnTo>
                  <a:cubicBezTo>
                    <a:pt x="1093851" y="34290"/>
                    <a:pt x="963549" y="0"/>
                    <a:pt x="822960" y="0"/>
                  </a:cubicBezTo>
                  <a:cubicBezTo>
                    <a:pt x="370332" y="0"/>
                    <a:pt x="0" y="370332"/>
                    <a:pt x="0" y="822960"/>
                  </a:cubicBezTo>
                  <a:cubicBezTo>
                    <a:pt x="0" y="1275588"/>
                    <a:pt x="370332" y="1645920"/>
                    <a:pt x="822960" y="1645920"/>
                  </a:cubicBezTo>
                  <a:cubicBezTo>
                    <a:pt x="1275588" y="1645920"/>
                    <a:pt x="1645920" y="1275588"/>
                    <a:pt x="1645920" y="822960"/>
                  </a:cubicBezTo>
                  <a:cubicBezTo>
                    <a:pt x="1645920" y="682371"/>
                    <a:pt x="1611630" y="552069"/>
                    <a:pt x="1549908" y="435483"/>
                  </a:cubicBezTo>
                  <a:lnTo>
                    <a:pt x="1395603" y="589788"/>
                  </a:lnTo>
                  <a:close/>
                </a:path>
              </a:pathLst>
            </a:custGeom>
            <a:grpFill/>
            <a:ln w="2929" cap="flat">
              <a:noFill/>
              <a:prstDash val="solid"/>
              <a:miter/>
            </a:ln>
          </p:spPr>
          <p:txBody>
            <a:bodyPr rtlCol="0" anchor="ctr"/>
            <a:lstStyle/>
            <a:p>
              <a:endParaRPr lang="fr-FR"/>
            </a:p>
          </p:txBody>
        </p:sp>
      </p:grpSp>
      <p:cxnSp>
        <p:nvCxnSpPr>
          <p:cNvPr id="24" name="Connecteur droit 23">
            <a:extLst>
              <a:ext uri="{FF2B5EF4-FFF2-40B4-BE49-F238E27FC236}">
                <a16:creationId xmlns:a16="http://schemas.microsoft.com/office/drawing/2014/main" id="{2CA3188D-323C-0957-CDD8-215597FD4E21}"/>
              </a:ext>
            </a:extLst>
          </p:cNvPr>
          <p:cNvCxnSpPr>
            <a:cxnSpLocks/>
          </p:cNvCxnSpPr>
          <p:nvPr/>
        </p:nvCxnSpPr>
        <p:spPr>
          <a:xfrm flipH="1">
            <a:off x="3709736" y="1682976"/>
            <a:ext cx="1300994" cy="0"/>
          </a:xfrm>
          <a:prstGeom prst="line">
            <a:avLst/>
          </a:prstGeom>
          <a:ln>
            <a:solidFill>
              <a:srgbClr val="C4C4E6"/>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B32F5C48-2107-1818-FECF-5E39C26B6B95}"/>
              </a:ext>
            </a:extLst>
          </p:cNvPr>
          <p:cNvCxnSpPr>
            <a:cxnSpLocks/>
          </p:cNvCxnSpPr>
          <p:nvPr/>
        </p:nvCxnSpPr>
        <p:spPr>
          <a:xfrm flipH="1">
            <a:off x="3709735" y="2833276"/>
            <a:ext cx="1300994" cy="0"/>
          </a:xfrm>
          <a:prstGeom prst="line">
            <a:avLst/>
          </a:prstGeom>
          <a:ln>
            <a:solidFill>
              <a:srgbClr val="C4C4E6"/>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1F4E969F-3589-0CF1-BFB8-42BB0E20CC65}"/>
              </a:ext>
            </a:extLst>
          </p:cNvPr>
          <p:cNvCxnSpPr>
            <a:cxnSpLocks/>
          </p:cNvCxnSpPr>
          <p:nvPr/>
        </p:nvCxnSpPr>
        <p:spPr>
          <a:xfrm flipH="1">
            <a:off x="3709735" y="3983576"/>
            <a:ext cx="1300994" cy="0"/>
          </a:xfrm>
          <a:prstGeom prst="line">
            <a:avLst/>
          </a:prstGeom>
          <a:ln>
            <a:solidFill>
              <a:srgbClr val="C4C4E6"/>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AE04C6B0-1949-3745-690D-0D709DFAA17A}"/>
              </a:ext>
            </a:extLst>
          </p:cNvPr>
          <p:cNvCxnSpPr>
            <a:cxnSpLocks/>
          </p:cNvCxnSpPr>
          <p:nvPr/>
        </p:nvCxnSpPr>
        <p:spPr>
          <a:xfrm flipH="1">
            <a:off x="3709735" y="5133877"/>
            <a:ext cx="1300994" cy="0"/>
          </a:xfrm>
          <a:prstGeom prst="line">
            <a:avLst/>
          </a:prstGeom>
          <a:ln>
            <a:solidFill>
              <a:srgbClr val="C4C4E6"/>
            </a:solidFill>
          </a:ln>
        </p:spPr>
        <p:style>
          <a:lnRef idx="1">
            <a:schemeClr val="accent1"/>
          </a:lnRef>
          <a:fillRef idx="0">
            <a:schemeClr val="accent1"/>
          </a:fillRef>
          <a:effectRef idx="0">
            <a:schemeClr val="accent1"/>
          </a:effectRef>
          <a:fontRef idx="minor">
            <a:schemeClr val="tx1"/>
          </a:fontRef>
        </p:style>
      </p:cxnSp>
      <p:sp>
        <p:nvSpPr>
          <p:cNvPr id="28" name="Ellipse 27">
            <a:extLst>
              <a:ext uri="{FF2B5EF4-FFF2-40B4-BE49-F238E27FC236}">
                <a16:creationId xmlns:a16="http://schemas.microsoft.com/office/drawing/2014/main" id="{03008DCD-A17C-9A9B-7783-63CE0B98139E}"/>
              </a:ext>
            </a:extLst>
          </p:cNvPr>
          <p:cNvSpPr/>
          <p:nvPr/>
        </p:nvSpPr>
        <p:spPr>
          <a:xfrm>
            <a:off x="3151107" y="2253978"/>
            <a:ext cx="84406" cy="84406"/>
          </a:xfrm>
          <a:prstGeom prst="ellipse">
            <a:avLst/>
          </a:prstGeom>
          <a:solidFill>
            <a:srgbClr val="C4C4E6"/>
          </a:solidFill>
          <a:ln>
            <a:solidFill>
              <a:srgbClr val="C4C4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Marianne" panose="02000000000000000000"/>
            </a:endParaRPr>
          </a:p>
        </p:txBody>
      </p:sp>
      <p:sp>
        <p:nvSpPr>
          <p:cNvPr id="29" name="Ellipse 28">
            <a:extLst>
              <a:ext uri="{FF2B5EF4-FFF2-40B4-BE49-F238E27FC236}">
                <a16:creationId xmlns:a16="http://schemas.microsoft.com/office/drawing/2014/main" id="{13108A2C-480F-00E7-8A5D-4902360020E4}"/>
              </a:ext>
            </a:extLst>
          </p:cNvPr>
          <p:cNvSpPr/>
          <p:nvPr/>
        </p:nvSpPr>
        <p:spPr>
          <a:xfrm>
            <a:off x="3455909" y="3009190"/>
            <a:ext cx="84406" cy="84406"/>
          </a:xfrm>
          <a:prstGeom prst="ellipse">
            <a:avLst/>
          </a:prstGeom>
          <a:solidFill>
            <a:srgbClr val="C4C4E6"/>
          </a:solidFill>
          <a:ln>
            <a:solidFill>
              <a:srgbClr val="C4C4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Marianne" panose="02000000000000000000"/>
            </a:endParaRPr>
          </a:p>
        </p:txBody>
      </p:sp>
      <p:sp>
        <p:nvSpPr>
          <p:cNvPr id="30" name="Ellipse 29">
            <a:extLst>
              <a:ext uri="{FF2B5EF4-FFF2-40B4-BE49-F238E27FC236}">
                <a16:creationId xmlns:a16="http://schemas.microsoft.com/office/drawing/2014/main" id="{B7BB7A01-BB8F-A697-3E03-AE4E78AF4B84}"/>
              </a:ext>
            </a:extLst>
          </p:cNvPr>
          <p:cNvSpPr/>
          <p:nvPr/>
        </p:nvSpPr>
        <p:spPr>
          <a:xfrm>
            <a:off x="3455909" y="3764403"/>
            <a:ext cx="84406" cy="84406"/>
          </a:xfrm>
          <a:prstGeom prst="ellipse">
            <a:avLst/>
          </a:prstGeom>
          <a:solidFill>
            <a:srgbClr val="C4C4E6"/>
          </a:solidFill>
          <a:ln>
            <a:solidFill>
              <a:srgbClr val="C4C4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Marianne" panose="02000000000000000000"/>
            </a:endParaRPr>
          </a:p>
        </p:txBody>
      </p:sp>
      <p:sp>
        <p:nvSpPr>
          <p:cNvPr id="31" name="Ellipse 30">
            <a:extLst>
              <a:ext uri="{FF2B5EF4-FFF2-40B4-BE49-F238E27FC236}">
                <a16:creationId xmlns:a16="http://schemas.microsoft.com/office/drawing/2014/main" id="{19FAE469-1E21-8045-B970-A95A64CD06AC}"/>
              </a:ext>
            </a:extLst>
          </p:cNvPr>
          <p:cNvSpPr/>
          <p:nvPr/>
        </p:nvSpPr>
        <p:spPr>
          <a:xfrm>
            <a:off x="3151107" y="4519616"/>
            <a:ext cx="84406" cy="84406"/>
          </a:xfrm>
          <a:prstGeom prst="ellipse">
            <a:avLst/>
          </a:prstGeom>
          <a:solidFill>
            <a:srgbClr val="C4C4E6"/>
          </a:solidFill>
          <a:ln>
            <a:solidFill>
              <a:srgbClr val="C4C4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Marianne" panose="02000000000000000000"/>
            </a:endParaRPr>
          </a:p>
        </p:txBody>
      </p:sp>
      <p:cxnSp>
        <p:nvCxnSpPr>
          <p:cNvPr id="32" name="Connecteur droit 31">
            <a:extLst>
              <a:ext uri="{FF2B5EF4-FFF2-40B4-BE49-F238E27FC236}">
                <a16:creationId xmlns:a16="http://schemas.microsoft.com/office/drawing/2014/main" id="{978D2014-73F2-0829-9516-6FB2C16F60BB}"/>
              </a:ext>
            </a:extLst>
          </p:cNvPr>
          <p:cNvCxnSpPr>
            <a:stCxn id="28" idx="7"/>
          </p:cNvCxnSpPr>
          <p:nvPr/>
        </p:nvCxnSpPr>
        <p:spPr>
          <a:xfrm flipV="1">
            <a:off x="3223152" y="1682976"/>
            <a:ext cx="486584" cy="583363"/>
          </a:xfrm>
          <a:prstGeom prst="line">
            <a:avLst/>
          </a:prstGeom>
          <a:ln>
            <a:solidFill>
              <a:srgbClr val="C4C4E6"/>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A5A8E142-A032-10CE-C677-8E44C2E8BCAE}"/>
              </a:ext>
            </a:extLst>
          </p:cNvPr>
          <p:cNvCxnSpPr>
            <a:stCxn id="29" idx="7"/>
          </p:cNvCxnSpPr>
          <p:nvPr/>
        </p:nvCxnSpPr>
        <p:spPr>
          <a:xfrm flipV="1">
            <a:off x="3527954" y="2833276"/>
            <a:ext cx="181782" cy="188275"/>
          </a:xfrm>
          <a:prstGeom prst="line">
            <a:avLst/>
          </a:prstGeom>
          <a:ln>
            <a:solidFill>
              <a:srgbClr val="C4C4E6"/>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6DF8DC1A-4D1E-4FE2-D94C-205F53F51EB7}"/>
              </a:ext>
            </a:extLst>
          </p:cNvPr>
          <p:cNvCxnSpPr>
            <a:cxnSpLocks/>
            <a:endCxn id="30" idx="5"/>
          </p:cNvCxnSpPr>
          <p:nvPr/>
        </p:nvCxnSpPr>
        <p:spPr>
          <a:xfrm flipH="1" flipV="1">
            <a:off x="3527954" y="3836448"/>
            <a:ext cx="181782" cy="147646"/>
          </a:xfrm>
          <a:prstGeom prst="line">
            <a:avLst/>
          </a:prstGeom>
          <a:ln>
            <a:solidFill>
              <a:srgbClr val="C4C4E6"/>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DFF810CB-85B2-6AE6-DA84-1EE600A59E78}"/>
              </a:ext>
            </a:extLst>
          </p:cNvPr>
          <p:cNvCxnSpPr>
            <a:cxnSpLocks/>
            <a:endCxn id="31" idx="5"/>
          </p:cNvCxnSpPr>
          <p:nvPr/>
        </p:nvCxnSpPr>
        <p:spPr>
          <a:xfrm flipH="1" flipV="1">
            <a:off x="3223152" y="4591661"/>
            <a:ext cx="486584" cy="542734"/>
          </a:xfrm>
          <a:prstGeom prst="line">
            <a:avLst/>
          </a:prstGeom>
          <a:ln>
            <a:solidFill>
              <a:srgbClr val="C4C4E6"/>
            </a:solidFill>
          </a:ln>
        </p:spPr>
        <p:style>
          <a:lnRef idx="1">
            <a:schemeClr val="accent1"/>
          </a:lnRef>
          <a:fillRef idx="0">
            <a:schemeClr val="accent1"/>
          </a:fillRef>
          <a:effectRef idx="0">
            <a:schemeClr val="accent1"/>
          </a:effectRef>
          <a:fontRef idx="minor">
            <a:schemeClr val="tx1"/>
          </a:fontRef>
        </p:style>
      </p:cxnSp>
      <p:grpSp>
        <p:nvGrpSpPr>
          <p:cNvPr id="36" name="Groupe 35">
            <a:extLst>
              <a:ext uri="{FF2B5EF4-FFF2-40B4-BE49-F238E27FC236}">
                <a16:creationId xmlns:a16="http://schemas.microsoft.com/office/drawing/2014/main" id="{2DBAFDC5-9517-1920-9FF6-0032DE9FF1CF}"/>
              </a:ext>
            </a:extLst>
          </p:cNvPr>
          <p:cNvGrpSpPr/>
          <p:nvPr/>
        </p:nvGrpSpPr>
        <p:grpSpPr>
          <a:xfrm>
            <a:off x="5399457" y="2526952"/>
            <a:ext cx="640080" cy="640080"/>
            <a:chOff x="5399457" y="2526952"/>
            <a:chExt cx="640080" cy="640080"/>
          </a:xfrm>
        </p:grpSpPr>
        <p:sp>
          <p:nvSpPr>
            <p:cNvPr id="37" name="Ellipse 36">
              <a:extLst>
                <a:ext uri="{FF2B5EF4-FFF2-40B4-BE49-F238E27FC236}">
                  <a16:creationId xmlns:a16="http://schemas.microsoft.com/office/drawing/2014/main" id="{6A897D2B-9B2F-96B2-EEE8-E4BD84E109EE}"/>
                </a:ext>
              </a:extLst>
            </p:cNvPr>
            <p:cNvSpPr/>
            <p:nvPr/>
          </p:nvSpPr>
          <p:spPr>
            <a:xfrm>
              <a:off x="5399457" y="2526952"/>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a:solidFill>
                  <a:srgbClr val="F5A14D"/>
                </a:solidFill>
                <a:latin typeface="Marianne" panose="02000000000000000000"/>
              </a:endParaRPr>
            </a:p>
          </p:txBody>
        </p:sp>
        <p:pic>
          <p:nvPicPr>
            <p:cNvPr id="38" name="Image 37">
              <a:extLst>
                <a:ext uri="{FF2B5EF4-FFF2-40B4-BE49-F238E27FC236}">
                  <a16:creationId xmlns:a16="http://schemas.microsoft.com/office/drawing/2014/main" id="{CEF9474D-BD3A-7BBD-7E7E-3B40506B02A0}"/>
                </a:ext>
              </a:extLst>
            </p:cNvPr>
            <p:cNvPicPr>
              <a:picLocks noChangeAspect="1"/>
            </p:cNvPicPr>
            <p:nvPr/>
          </p:nvPicPr>
          <p:blipFill>
            <a:blip r:embed="rId6"/>
            <a:stretch>
              <a:fillRect/>
            </a:stretch>
          </p:blipFill>
          <p:spPr>
            <a:xfrm>
              <a:off x="5513757" y="2641252"/>
              <a:ext cx="411480" cy="411480"/>
            </a:xfrm>
            <a:prstGeom prst="rect">
              <a:avLst/>
            </a:prstGeom>
          </p:spPr>
        </p:pic>
      </p:grpSp>
      <p:grpSp>
        <p:nvGrpSpPr>
          <p:cNvPr id="39" name="Groupe 38">
            <a:extLst>
              <a:ext uri="{FF2B5EF4-FFF2-40B4-BE49-F238E27FC236}">
                <a16:creationId xmlns:a16="http://schemas.microsoft.com/office/drawing/2014/main" id="{AEDBAC30-94A7-E785-C7EA-DF6FEC8ECD92}"/>
              </a:ext>
            </a:extLst>
          </p:cNvPr>
          <p:cNvGrpSpPr/>
          <p:nvPr/>
        </p:nvGrpSpPr>
        <p:grpSpPr>
          <a:xfrm>
            <a:off x="5399456" y="4854985"/>
            <a:ext cx="640080" cy="640080"/>
            <a:chOff x="5399457" y="1362936"/>
            <a:chExt cx="640080" cy="640080"/>
          </a:xfrm>
        </p:grpSpPr>
        <p:sp>
          <p:nvSpPr>
            <p:cNvPr id="40" name="Ellipse 39">
              <a:extLst>
                <a:ext uri="{FF2B5EF4-FFF2-40B4-BE49-F238E27FC236}">
                  <a16:creationId xmlns:a16="http://schemas.microsoft.com/office/drawing/2014/main" id="{0B44B4D2-3AB6-A27E-0208-FD7AB47EBD69}"/>
                </a:ext>
              </a:extLst>
            </p:cNvPr>
            <p:cNvSpPr/>
            <p:nvPr/>
          </p:nvSpPr>
          <p:spPr>
            <a:xfrm>
              <a:off x="5399457" y="1362936"/>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a:solidFill>
                  <a:srgbClr val="F5A14D"/>
                </a:solidFill>
                <a:latin typeface="Marianne" panose="02000000000000000000"/>
              </a:endParaRPr>
            </a:p>
          </p:txBody>
        </p:sp>
        <p:pic>
          <p:nvPicPr>
            <p:cNvPr id="41" name="Image 40">
              <a:extLst>
                <a:ext uri="{FF2B5EF4-FFF2-40B4-BE49-F238E27FC236}">
                  <a16:creationId xmlns:a16="http://schemas.microsoft.com/office/drawing/2014/main" id="{0E4E8A3F-2091-BBDE-41C2-D933BEA398C7}"/>
                </a:ext>
              </a:extLst>
            </p:cNvPr>
            <p:cNvPicPr>
              <a:picLocks noChangeAspect="1"/>
            </p:cNvPicPr>
            <p:nvPr/>
          </p:nvPicPr>
          <p:blipFill>
            <a:blip r:embed="rId7"/>
            <a:stretch>
              <a:fillRect/>
            </a:stretch>
          </p:blipFill>
          <p:spPr>
            <a:xfrm>
              <a:off x="5497314" y="1454376"/>
              <a:ext cx="457200" cy="457200"/>
            </a:xfrm>
            <a:prstGeom prst="rect">
              <a:avLst/>
            </a:prstGeom>
          </p:spPr>
        </p:pic>
      </p:grpSp>
      <p:grpSp>
        <p:nvGrpSpPr>
          <p:cNvPr id="42" name="Groupe 41">
            <a:extLst>
              <a:ext uri="{FF2B5EF4-FFF2-40B4-BE49-F238E27FC236}">
                <a16:creationId xmlns:a16="http://schemas.microsoft.com/office/drawing/2014/main" id="{1218FE12-3CE4-BD2E-C134-8FFCF5861E50}"/>
              </a:ext>
            </a:extLst>
          </p:cNvPr>
          <p:cNvGrpSpPr/>
          <p:nvPr/>
        </p:nvGrpSpPr>
        <p:grpSpPr>
          <a:xfrm>
            <a:off x="5399457" y="3690968"/>
            <a:ext cx="640080" cy="640080"/>
            <a:chOff x="5399457" y="3690968"/>
            <a:chExt cx="640080" cy="640080"/>
          </a:xfrm>
        </p:grpSpPr>
        <p:sp>
          <p:nvSpPr>
            <p:cNvPr id="43" name="Ellipse 42">
              <a:extLst>
                <a:ext uri="{FF2B5EF4-FFF2-40B4-BE49-F238E27FC236}">
                  <a16:creationId xmlns:a16="http://schemas.microsoft.com/office/drawing/2014/main" id="{188B2376-9D90-B3F9-0BE3-13D1A36AE323}"/>
                </a:ext>
              </a:extLst>
            </p:cNvPr>
            <p:cNvSpPr/>
            <p:nvPr/>
          </p:nvSpPr>
          <p:spPr>
            <a:xfrm>
              <a:off x="5399457" y="3690968"/>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a:solidFill>
                  <a:srgbClr val="F5A14D"/>
                </a:solidFill>
                <a:latin typeface="Marianne" panose="02000000000000000000"/>
              </a:endParaRPr>
            </a:p>
          </p:txBody>
        </p:sp>
        <p:pic>
          <p:nvPicPr>
            <p:cNvPr id="44" name="Image 43">
              <a:extLst>
                <a:ext uri="{FF2B5EF4-FFF2-40B4-BE49-F238E27FC236}">
                  <a16:creationId xmlns:a16="http://schemas.microsoft.com/office/drawing/2014/main" id="{6AE005F8-93E1-5D05-2AC7-4B87E45B166D}"/>
                </a:ext>
              </a:extLst>
            </p:cNvPr>
            <p:cNvPicPr>
              <a:picLocks noChangeAspect="1"/>
            </p:cNvPicPr>
            <p:nvPr/>
          </p:nvPicPr>
          <p:blipFill>
            <a:blip r:embed="rId8"/>
            <a:stretch>
              <a:fillRect/>
            </a:stretch>
          </p:blipFill>
          <p:spPr>
            <a:xfrm>
              <a:off x="5475602" y="3769893"/>
              <a:ext cx="487789" cy="487789"/>
            </a:xfrm>
            <a:prstGeom prst="rect">
              <a:avLst/>
            </a:prstGeom>
          </p:spPr>
        </p:pic>
      </p:grpSp>
      <p:grpSp>
        <p:nvGrpSpPr>
          <p:cNvPr id="45" name="Groupe 44">
            <a:extLst>
              <a:ext uri="{FF2B5EF4-FFF2-40B4-BE49-F238E27FC236}">
                <a16:creationId xmlns:a16="http://schemas.microsoft.com/office/drawing/2014/main" id="{17A63C79-E2F2-4834-533F-956BC3E9CF3A}"/>
              </a:ext>
            </a:extLst>
          </p:cNvPr>
          <p:cNvGrpSpPr/>
          <p:nvPr/>
        </p:nvGrpSpPr>
        <p:grpSpPr>
          <a:xfrm>
            <a:off x="5399456" y="1361891"/>
            <a:ext cx="640080" cy="640080"/>
            <a:chOff x="5399457" y="4854985"/>
            <a:chExt cx="640080" cy="640080"/>
          </a:xfrm>
        </p:grpSpPr>
        <p:sp>
          <p:nvSpPr>
            <p:cNvPr id="46" name="Ellipse 45">
              <a:extLst>
                <a:ext uri="{FF2B5EF4-FFF2-40B4-BE49-F238E27FC236}">
                  <a16:creationId xmlns:a16="http://schemas.microsoft.com/office/drawing/2014/main" id="{D3B22978-43E7-8FEF-AF56-278EFB15C6B5}"/>
                </a:ext>
              </a:extLst>
            </p:cNvPr>
            <p:cNvSpPr/>
            <p:nvPr/>
          </p:nvSpPr>
          <p:spPr>
            <a:xfrm>
              <a:off x="5399457" y="4854985"/>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a:solidFill>
                  <a:srgbClr val="F5A14D"/>
                </a:solidFill>
                <a:latin typeface="Marianne" panose="02000000000000000000"/>
              </a:endParaRPr>
            </a:p>
          </p:txBody>
        </p:sp>
        <p:pic>
          <p:nvPicPr>
            <p:cNvPr id="47" name="Image 46">
              <a:extLst>
                <a:ext uri="{FF2B5EF4-FFF2-40B4-BE49-F238E27FC236}">
                  <a16:creationId xmlns:a16="http://schemas.microsoft.com/office/drawing/2014/main" id="{717D8EA6-9FE2-84D2-512D-86F6C1209AD9}"/>
                </a:ext>
              </a:extLst>
            </p:cNvPr>
            <p:cNvPicPr>
              <a:picLocks noChangeAspect="1"/>
            </p:cNvPicPr>
            <p:nvPr/>
          </p:nvPicPr>
          <p:blipFill>
            <a:blip r:embed="rId9"/>
            <a:stretch>
              <a:fillRect/>
            </a:stretch>
          </p:blipFill>
          <p:spPr>
            <a:xfrm>
              <a:off x="5490897" y="4905277"/>
              <a:ext cx="457200" cy="457200"/>
            </a:xfrm>
            <a:prstGeom prst="rect">
              <a:avLst/>
            </a:prstGeom>
          </p:spPr>
        </p:pic>
      </p:grpSp>
    </p:spTree>
    <p:extLst>
      <p:ext uri="{BB962C8B-B14F-4D97-AF65-F5344CB8AC3E}">
        <p14:creationId xmlns:p14="http://schemas.microsoft.com/office/powerpoint/2010/main" val="574356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A7DB8-FC02-35F7-4141-EA345B5836CA}"/>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B49ED2A-0B58-BC58-40F9-81424E715269}"/>
              </a:ext>
            </a:extLst>
          </p:cNvPr>
          <p:cNvGraphicFramePr>
            <a:graphicFrameLocks noChangeAspect="1"/>
          </p:cNvGraphicFramePr>
          <p:nvPr>
            <p:custDataLst>
              <p:tags r:id="rId1"/>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think-cell data - do not delete" hidden="1">
                        <a:extLst>
                          <a:ext uri="{FF2B5EF4-FFF2-40B4-BE49-F238E27FC236}">
                            <a16:creationId xmlns:a16="http://schemas.microsoft.com/office/drawing/2014/main" id="{FB49ED2A-0B58-BC58-40F9-81424E715269}"/>
                          </a:ext>
                        </a:extLst>
                      </p:cNvPr>
                      <p:cNvPicPr/>
                      <p:nvPr/>
                    </p:nvPicPr>
                    <p:blipFill>
                      <a:blip r:embed="rId5"/>
                      <a:stretch>
                        <a:fillRect/>
                      </a:stretch>
                    </p:blipFill>
                    <p:spPr>
                      <a:xfrm>
                        <a:off x="1591" y="1591"/>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6D81FD29-2F59-1CA1-00A4-046B49072C8B}"/>
              </a:ext>
            </a:extLst>
          </p:cNvPr>
          <p:cNvSpPr/>
          <p:nvPr/>
        </p:nvSpPr>
        <p:spPr>
          <a:xfrm>
            <a:off x="442912" y="1427473"/>
            <a:ext cx="3564000" cy="314960"/>
          </a:xfrm>
          <a:prstGeom prst="rect">
            <a:avLst/>
          </a:prstGeom>
          <a:solidFill>
            <a:schemeClr val="bg1">
              <a:lumMod val="95000"/>
            </a:schemeClr>
          </a:solidFill>
          <a:ln w="12700" cap="flat" cmpd="sng" algn="ctr">
            <a:solidFill>
              <a:schemeClr val="bg1"/>
            </a:solidFill>
            <a:prstDash val="solid"/>
            <a:miter lim="800000"/>
          </a:ln>
          <a:effectLst/>
        </p:spPr>
        <p:txBody>
          <a:bodyPr rtlCol="0" anchor="ctr"/>
          <a:lstStyle/>
          <a:p>
            <a:pPr algn="ctr"/>
            <a:r>
              <a:rPr lang="fr-FR" sz="1600" b="1">
                <a:solidFill>
                  <a:schemeClr val="tx1"/>
                </a:solidFill>
                <a:ea typeface="Calibri" panose="020F0502020204030204" pitchFamily="34" charset="0"/>
                <a:cs typeface="Calibri" panose="020F0502020204030204" pitchFamily="34" charset="0"/>
              </a:rPr>
              <a:t>Qualification de l’appel</a:t>
            </a:r>
          </a:p>
        </p:txBody>
      </p:sp>
      <p:sp>
        <p:nvSpPr>
          <p:cNvPr id="5" name="Rectangle 4">
            <a:extLst>
              <a:ext uri="{FF2B5EF4-FFF2-40B4-BE49-F238E27FC236}">
                <a16:creationId xmlns:a16="http://schemas.microsoft.com/office/drawing/2014/main" id="{22AAE7EA-5274-3A5C-F7F7-4FCD5A8FA970}"/>
              </a:ext>
            </a:extLst>
          </p:cNvPr>
          <p:cNvSpPr/>
          <p:nvPr/>
        </p:nvSpPr>
        <p:spPr>
          <a:xfrm>
            <a:off x="442912" y="3308684"/>
            <a:ext cx="1578719" cy="1504455"/>
          </a:xfrm>
          <a:prstGeom prst="rect">
            <a:avLst/>
          </a:prstGeom>
          <a:solidFill>
            <a:schemeClr val="bg1"/>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latin typeface="Marianne" panose="02000000000000000000"/>
              </a:rPr>
              <a:t>Qualifier </a:t>
            </a:r>
            <a:r>
              <a:rPr lang="fr-FR" sz="1400" b="1">
                <a:solidFill>
                  <a:schemeClr val="tx2">
                    <a:lumMod val="40000"/>
                    <a:lumOff val="60000"/>
                  </a:schemeClr>
                </a:solidFill>
                <a:latin typeface="Marianne" panose="02000000000000000000"/>
              </a:rPr>
              <a:t>immédiatement </a:t>
            </a:r>
            <a:r>
              <a:rPr lang="fr-FR" sz="1400">
                <a:solidFill>
                  <a:schemeClr val="tx1"/>
                </a:solidFill>
                <a:latin typeface="Marianne" panose="02000000000000000000"/>
              </a:rPr>
              <a:t>la demande</a:t>
            </a:r>
          </a:p>
        </p:txBody>
      </p:sp>
      <p:sp>
        <p:nvSpPr>
          <p:cNvPr id="6" name="Rectangle 5">
            <a:extLst>
              <a:ext uri="{FF2B5EF4-FFF2-40B4-BE49-F238E27FC236}">
                <a16:creationId xmlns:a16="http://schemas.microsoft.com/office/drawing/2014/main" id="{EEC1245E-3BCE-115F-9E6B-263CCCD6EE45}"/>
              </a:ext>
            </a:extLst>
          </p:cNvPr>
          <p:cNvSpPr/>
          <p:nvPr/>
        </p:nvSpPr>
        <p:spPr>
          <a:xfrm>
            <a:off x="2393174" y="3308682"/>
            <a:ext cx="1578720" cy="1504455"/>
          </a:xfrm>
          <a:prstGeom prst="rect">
            <a:avLst/>
          </a:prstGeom>
          <a:solidFill>
            <a:schemeClr val="bg1"/>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latin typeface="Marianne" panose="02000000000000000000"/>
              </a:rPr>
              <a:t>Se référer à la </a:t>
            </a:r>
            <a:r>
              <a:rPr lang="fr-FR" sz="1400" b="1">
                <a:solidFill>
                  <a:schemeClr val="tx2">
                    <a:lumMod val="40000"/>
                    <a:lumOff val="60000"/>
                  </a:schemeClr>
                </a:solidFill>
                <a:latin typeface="Marianne" panose="02000000000000000000"/>
              </a:rPr>
              <a:t>nomenclature</a:t>
            </a:r>
            <a:r>
              <a:rPr lang="fr-FR" sz="1400">
                <a:solidFill>
                  <a:schemeClr val="tx1"/>
                </a:solidFill>
                <a:latin typeface="Marianne" panose="02000000000000000000"/>
              </a:rPr>
              <a:t> des thématiques, des motifs et sous-motifs </a:t>
            </a:r>
          </a:p>
        </p:txBody>
      </p:sp>
      <p:sp>
        <p:nvSpPr>
          <p:cNvPr id="7" name="Rectangle 6">
            <a:extLst>
              <a:ext uri="{FF2B5EF4-FFF2-40B4-BE49-F238E27FC236}">
                <a16:creationId xmlns:a16="http://schemas.microsoft.com/office/drawing/2014/main" id="{DE75AD56-BED1-3AB9-2674-399BF8F610C1}"/>
              </a:ext>
            </a:extLst>
          </p:cNvPr>
          <p:cNvSpPr/>
          <p:nvPr/>
        </p:nvSpPr>
        <p:spPr>
          <a:xfrm>
            <a:off x="4303411" y="1427473"/>
            <a:ext cx="3564000" cy="314960"/>
          </a:xfrm>
          <a:prstGeom prst="rect">
            <a:avLst/>
          </a:prstGeom>
          <a:solidFill>
            <a:schemeClr val="bg1">
              <a:lumMod val="95000"/>
            </a:schemeClr>
          </a:solidFill>
          <a:ln w="12700" cap="flat" cmpd="sng" algn="ctr">
            <a:solidFill>
              <a:schemeClr val="bg1"/>
            </a:solidFill>
            <a:prstDash val="solid"/>
            <a:miter lim="800000"/>
          </a:ln>
          <a:effectLst/>
        </p:spPr>
        <p:txBody>
          <a:bodyPr rtlCol="0" anchor="ctr"/>
          <a:lstStyle/>
          <a:p>
            <a:pPr algn="ctr"/>
            <a:r>
              <a:rPr lang="fr-FR" sz="1600" b="1">
                <a:solidFill>
                  <a:schemeClr val="tx1"/>
                </a:solidFill>
                <a:ea typeface="Calibri" panose="020F0502020204030204" pitchFamily="34" charset="0"/>
                <a:cs typeface="Calibri" panose="020F0502020204030204" pitchFamily="34" charset="0"/>
              </a:rPr>
              <a:t>Traitement de l’appel</a:t>
            </a:r>
          </a:p>
        </p:txBody>
      </p:sp>
      <p:sp>
        <p:nvSpPr>
          <p:cNvPr id="8" name="Rectangle 7">
            <a:extLst>
              <a:ext uri="{FF2B5EF4-FFF2-40B4-BE49-F238E27FC236}">
                <a16:creationId xmlns:a16="http://schemas.microsoft.com/office/drawing/2014/main" id="{7A421BE4-2955-47B5-BF1C-0B0A8B9100C3}"/>
              </a:ext>
            </a:extLst>
          </p:cNvPr>
          <p:cNvSpPr/>
          <p:nvPr/>
        </p:nvSpPr>
        <p:spPr>
          <a:xfrm>
            <a:off x="4305380" y="2029387"/>
            <a:ext cx="3600000" cy="1050697"/>
          </a:xfrm>
          <a:prstGeom prst="rect">
            <a:avLst/>
          </a:prstGeom>
          <a:solidFill>
            <a:schemeClr val="bg1"/>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latin typeface="Marianne" panose="02000000000000000000"/>
              </a:rPr>
              <a:t>Donner une </a:t>
            </a:r>
            <a:r>
              <a:rPr lang="fr-FR" sz="1400" b="1">
                <a:solidFill>
                  <a:schemeClr val="tx2">
                    <a:lumMod val="40000"/>
                    <a:lumOff val="60000"/>
                  </a:schemeClr>
                </a:solidFill>
                <a:latin typeface="Marianne" panose="02000000000000000000"/>
              </a:rPr>
              <a:t>réponse immédiate </a:t>
            </a:r>
            <a:r>
              <a:rPr lang="fr-FR" sz="1400">
                <a:solidFill>
                  <a:schemeClr val="tx1"/>
                </a:solidFill>
                <a:latin typeface="Marianne" panose="02000000000000000000"/>
              </a:rPr>
              <a:t>lue à l’utilisateur ou l’envoyer par email pour faciliter la compréhension</a:t>
            </a:r>
          </a:p>
        </p:txBody>
      </p:sp>
      <p:sp>
        <p:nvSpPr>
          <p:cNvPr id="9" name="Rectangle 8">
            <a:extLst>
              <a:ext uri="{FF2B5EF4-FFF2-40B4-BE49-F238E27FC236}">
                <a16:creationId xmlns:a16="http://schemas.microsoft.com/office/drawing/2014/main" id="{E237816D-E65F-2C2D-FCE6-2968D4B4DD1E}"/>
              </a:ext>
            </a:extLst>
          </p:cNvPr>
          <p:cNvSpPr/>
          <p:nvPr/>
        </p:nvSpPr>
        <p:spPr>
          <a:xfrm>
            <a:off x="4305380" y="3533842"/>
            <a:ext cx="3600000" cy="1050697"/>
          </a:xfrm>
          <a:prstGeom prst="rect">
            <a:avLst/>
          </a:prstGeom>
          <a:solidFill>
            <a:schemeClr val="bg1"/>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latin typeface="Marianne" panose="02000000000000000000"/>
              </a:rPr>
              <a:t>Formaliser sa </a:t>
            </a:r>
            <a:r>
              <a:rPr lang="fr-FR" sz="1400" b="1">
                <a:solidFill>
                  <a:schemeClr val="tx2">
                    <a:lumMod val="40000"/>
                    <a:lumOff val="60000"/>
                  </a:schemeClr>
                </a:solidFill>
                <a:latin typeface="Marianne" panose="02000000000000000000"/>
              </a:rPr>
              <a:t>propre réponse</a:t>
            </a:r>
          </a:p>
        </p:txBody>
      </p:sp>
      <p:sp>
        <p:nvSpPr>
          <p:cNvPr id="10" name="Rectangle 9">
            <a:extLst>
              <a:ext uri="{FF2B5EF4-FFF2-40B4-BE49-F238E27FC236}">
                <a16:creationId xmlns:a16="http://schemas.microsoft.com/office/drawing/2014/main" id="{9BFE3FC2-025C-B51F-F677-5FDA98E6349F}"/>
              </a:ext>
            </a:extLst>
          </p:cNvPr>
          <p:cNvSpPr/>
          <p:nvPr/>
        </p:nvSpPr>
        <p:spPr>
          <a:xfrm>
            <a:off x="4305380" y="5038297"/>
            <a:ext cx="3600000" cy="1050697"/>
          </a:xfrm>
          <a:prstGeom prst="rect">
            <a:avLst/>
          </a:prstGeom>
          <a:solidFill>
            <a:schemeClr val="bg1"/>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2">
                    <a:lumMod val="40000"/>
                    <a:lumOff val="60000"/>
                  </a:schemeClr>
                </a:solidFill>
                <a:latin typeface="Marianne" panose="02000000000000000000"/>
              </a:rPr>
              <a:t>Escalade</a:t>
            </a:r>
            <a:r>
              <a:rPr lang="fr-FR" sz="1400" b="1">
                <a:solidFill>
                  <a:schemeClr val="tx1"/>
                </a:solidFill>
                <a:latin typeface="Marianne" panose="02000000000000000000"/>
              </a:rPr>
              <a:t>r </a:t>
            </a:r>
            <a:r>
              <a:rPr lang="fr-FR" sz="1400">
                <a:solidFill>
                  <a:schemeClr val="tx1"/>
                </a:solidFill>
                <a:latin typeface="Marianne" panose="02000000000000000000"/>
              </a:rPr>
              <a:t>la demande vers l’assistance nationale en complétant le formulaire de demande de support en ligne</a:t>
            </a:r>
          </a:p>
        </p:txBody>
      </p:sp>
      <p:sp>
        <p:nvSpPr>
          <p:cNvPr id="11" name="ZoneTexte 10">
            <a:extLst>
              <a:ext uri="{FF2B5EF4-FFF2-40B4-BE49-F238E27FC236}">
                <a16:creationId xmlns:a16="http://schemas.microsoft.com/office/drawing/2014/main" id="{E859061B-7867-F0A2-5917-04018C91A7B5}"/>
              </a:ext>
            </a:extLst>
          </p:cNvPr>
          <p:cNvSpPr txBox="1"/>
          <p:nvPr/>
        </p:nvSpPr>
        <p:spPr>
          <a:xfrm>
            <a:off x="4188131" y="1897086"/>
            <a:ext cx="3167526" cy="307777"/>
          </a:xfrm>
          <a:prstGeom prst="rect">
            <a:avLst/>
          </a:prstGeom>
          <a:noFill/>
        </p:spPr>
        <p:txBody>
          <a:bodyPr wrap="square" rtlCol="0">
            <a:spAutoFit/>
          </a:bodyPr>
          <a:lstStyle/>
          <a:p>
            <a:pPr algn="l"/>
            <a:r>
              <a:rPr lang="fr-FR" sz="1400" b="1">
                <a:solidFill>
                  <a:schemeClr val="bg1"/>
                </a:solidFill>
                <a:highlight>
                  <a:srgbClr val="000091"/>
                </a:highlight>
                <a:latin typeface="Marianne" panose="02000000000000000000"/>
              </a:rPr>
              <a:t>Option 1 – Bloc de réponse type </a:t>
            </a:r>
          </a:p>
        </p:txBody>
      </p:sp>
      <p:sp>
        <p:nvSpPr>
          <p:cNvPr id="12" name="ZoneTexte 11">
            <a:extLst>
              <a:ext uri="{FF2B5EF4-FFF2-40B4-BE49-F238E27FC236}">
                <a16:creationId xmlns:a16="http://schemas.microsoft.com/office/drawing/2014/main" id="{9D7C6191-CFAB-11B3-B5D8-553271055F84}"/>
              </a:ext>
            </a:extLst>
          </p:cNvPr>
          <p:cNvSpPr txBox="1"/>
          <p:nvPr/>
        </p:nvSpPr>
        <p:spPr>
          <a:xfrm>
            <a:off x="4188131" y="3336985"/>
            <a:ext cx="3167526" cy="307777"/>
          </a:xfrm>
          <a:prstGeom prst="rect">
            <a:avLst/>
          </a:prstGeom>
          <a:noFill/>
        </p:spPr>
        <p:txBody>
          <a:bodyPr wrap="square" rtlCol="0">
            <a:spAutoFit/>
          </a:bodyPr>
          <a:lstStyle/>
          <a:p>
            <a:pPr algn="l"/>
            <a:r>
              <a:rPr lang="fr-FR" sz="1400" b="1">
                <a:solidFill>
                  <a:schemeClr val="bg1"/>
                </a:solidFill>
                <a:highlight>
                  <a:srgbClr val="000091"/>
                </a:highlight>
                <a:latin typeface="Marianne" panose="02000000000000000000"/>
              </a:rPr>
              <a:t>Option 2 – Cas spécifique</a:t>
            </a:r>
          </a:p>
        </p:txBody>
      </p:sp>
      <p:sp>
        <p:nvSpPr>
          <p:cNvPr id="13" name="ZoneTexte 12">
            <a:extLst>
              <a:ext uri="{FF2B5EF4-FFF2-40B4-BE49-F238E27FC236}">
                <a16:creationId xmlns:a16="http://schemas.microsoft.com/office/drawing/2014/main" id="{18C1F8BF-67E4-5E17-A8E3-F2ACE53CBBED}"/>
              </a:ext>
            </a:extLst>
          </p:cNvPr>
          <p:cNvSpPr txBox="1"/>
          <p:nvPr/>
        </p:nvSpPr>
        <p:spPr>
          <a:xfrm>
            <a:off x="4212194" y="4873137"/>
            <a:ext cx="3800837" cy="307777"/>
          </a:xfrm>
          <a:prstGeom prst="rect">
            <a:avLst/>
          </a:prstGeom>
          <a:noFill/>
        </p:spPr>
        <p:txBody>
          <a:bodyPr wrap="square" rtlCol="0">
            <a:spAutoFit/>
          </a:bodyPr>
          <a:lstStyle/>
          <a:p>
            <a:pPr algn="l"/>
            <a:r>
              <a:rPr lang="fr-FR" sz="1400" b="1">
                <a:solidFill>
                  <a:schemeClr val="bg1"/>
                </a:solidFill>
                <a:highlight>
                  <a:srgbClr val="000091"/>
                </a:highlight>
                <a:latin typeface="Marianne" panose="02000000000000000000"/>
              </a:rPr>
              <a:t>Option 3 – Problème technique complexe</a:t>
            </a:r>
          </a:p>
        </p:txBody>
      </p:sp>
      <p:sp>
        <p:nvSpPr>
          <p:cNvPr id="15" name="Rectangle 14">
            <a:extLst>
              <a:ext uri="{FF2B5EF4-FFF2-40B4-BE49-F238E27FC236}">
                <a16:creationId xmlns:a16="http://schemas.microsoft.com/office/drawing/2014/main" id="{6345EB8B-170A-3196-2852-D663FE2DBB52}"/>
              </a:ext>
            </a:extLst>
          </p:cNvPr>
          <p:cNvSpPr/>
          <p:nvPr/>
        </p:nvSpPr>
        <p:spPr>
          <a:xfrm>
            <a:off x="8136639" y="1427473"/>
            <a:ext cx="3564000" cy="314960"/>
          </a:xfrm>
          <a:prstGeom prst="rect">
            <a:avLst/>
          </a:prstGeom>
          <a:solidFill>
            <a:schemeClr val="bg1">
              <a:lumMod val="95000"/>
            </a:schemeClr>
          </a:solidFill>
          <a:ln w="12700" cap="flat" cmpd="sng" algn="ctr">
            <a:solidFill>
              <a:schemeClr val="bg1"/>
            </a:solidFill>
            <a:prstDash val="solid"/>
            <a:miter lim="800000"/>
          </a:ln>
          <a:effectLst/>
        </p:spPr>
        <p:txBody>
          <a:bodyPr rtlCol="0" anchor="ctr"/>
          <a:lstStyle/>
          <a:p>
            <a:pPr algn="ctr"/>
            <a:r>
              <a:rPr lang="fr-FR" sz="1600" b="1">
                <a:solidFill>
                  <a:schemeClr val="tx1"/>
                </a:solidFill>
                <a:ea typeface="Calibri" panose="020F0502020204030204" pitchFamily="34" charset="0"/>
                <a:cs typeface="Calibri" panose="020F0502020204030204" pitchFamily="34" charset="0"/>
              </a:rPr>
              <a:t>Complétion du document de suivi</a:t>
            </a:r>
          </a:p>
        </p:txBody>
      </p:sp>
      <p:sp>
        <p:nvSpPr>
          <p:cNvPr id="16" name="Rectangle 15">
            <a:extLst>
              <a:ext uri="{FF2B5EF4-FFF2-40B4-BE49-F238E27FC236}">
                <a16:creationId xmlns:a16="http://schemas.microsoft.com/office/drawing/2014/main" id="{61530DC5-783E-E207-4815-75A193B8C5DA}"/>
              </a:ext>
            </a:extLst>
          </p:cNvPr>
          <p:cNvSpPr/>
          <p:nvPr/>
        </p:nvSpPr>
        <p:spPr>
          <a:xfrm>
            <a:off x="8472431" y="2966549"/>
            <a:ext cx="3240143" cy="2198688"/>
          </a:xfrm>
          <a:prstGeom prst="rect">
            <a:avLst/>
          </a:prstGeom>
          <a:solidFill>
            <a:schemeClr val="bg1"/>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fr-FR" sz="1400">
                <a:solidFill>
                  <a:schemeClr val="tx1"/>
                </a:solidFill>
                <a:latin typeface="Marianne" panose="02000000000000000000"/>
              </a:rPr>
              <a:t>Remplir </a:t>
            </a:r>
            <a:r>
              <a:rPr lang="fr-FR" sz="1400" b="1">
                <a:solidFill>
                  <a:schemeClr val="tx2">
                    <a:lumMod val="40000"/>
                    <a:lumOff val="60000"/>
                  </a:schemeClr>
                </a:solidFill>
                <a:latin typeface="Marianne" panose="02000000000000000000"/>
              </a:rPr>
              <a:t>l’outil de suivi </a:t>
            </a:r>
            <a:r>
              <a:rPr lang="fr-FR" sz="1400" b="1" err="1">
                <a:solidFill>
                  <a:schemeClr val="tx2">
                    <a:lumMod val="40000"/>
                    <a:lumOff val="60000"/>
                  </a:schemeClr>
                </a:solidFill>
                <a:latin typeface="Marianne" panose="02000000000000000000"/>
              </a:rPr>
              <a:t>excel</a:t>
            </a:r>
            <a:r>
              <a:rPr lang="fr-FR" sz="1400" b="1">
                <a:solidFill>
                  <a:schemeClr val="tx2">
                    <a:lumMod val="40000"/>
                    <a:lumOff val="60000"/>
                  </a:schemeClr>
                </a:solidFill>
                <a:latin typeface="Marianne" panose="02000000000000000000"/>
              </a:rPr>
              <a:t> </a:t>
            </a:r>
            <a:r>
              <a:rPr lang="fr-FR" sz="1400">
                <a:solidFill>
                  <a:schemeClr val="tx1"/>
                </a:solidFill>
                <a:latin typeface="Marianne" panose="02000000000000000000"/>
              </a:rPr>
              <a:t>avec les données suivantes :</a:t>
            </a:r>
          </a:p>
          <a:p>
            <a:pPr marL="171450" indent="-171450">
              <a:spcAft>
                <a:spcPts val="300"/>
              </a:spcAft>
              <a:buFont typeface="Arial" panose="020B0604020202020204" pitchFamily="34" charset="0"/>
              <a:buChar char="•"/>
            </a:pPr>
            <a:r>
              <a:rPr lang="fr-FR" sz="1400">
                <a:solidFill>
                  <a:schemeClr val="tx1"/>
                </a:solidFill>
                <a:latin typeface="Marianne" panose="02000000000000000000"/>
              </a:rPr>
              <a:t>Thématique, motif et sous-motif correspondant à l’appel</a:t>
            </a:r>
          </a:p>
          <a:p>
            <a:pPr marL="171450" indent="-171450">
              <a:spcAft>
                <a:spcPts val="300"/>
              </a:spcAft>
              <a:buFont typeface="Arial" panose="020B0604020202020204" pitchFamily="34" charset="0"/>
              <a:buChar char="•"/>
            </a:pPr>
            <a:r>
              <a:rPr lang="fr-FR" sz="1400">
                <a:solidFill>
                  <a:schemeClr val="tx1"/>
                </a:solidFill>
                <a:latin typeface="Marianne" panose="02000000000000000000"/>
              </a:rPr>
              <a:t>Durée de l’appel</a:t>
            </a:r>
          </a:p>
          <a:p>
            <a:pPr marL="171450" indent="-171450">
              <a:spcAft>
                <a:spcPts val="300"/>
              </a:spcAft>
              <a:buFont typeface="Arial" panose="020B0604020202020204" pitchFamily="34" charset="0"/>
              <a:buChar char="•"/>
            </a:pPr>
            <a:r>
              <a:rPr lang="fr-FR" sz="1400">
                <a:solidFill>
                  <a:schemeClr val="tx1"/>
                </a:solidFill>
                <a:latin typeface="Marianne" panose="02000000000000000000"/>
              </a:rPr>
              <a:t>Statut de l’appel (résolu, en cours, escaladé)</a:t>
            </a:r>
          </a:p>
        </p:txBody>
      </p:sp>
      <p:cxnSp>
        <p:nvCxnSpPr>
          <p:cNvPr id="27" name="Connecteur : en angle 26">
            <a:extLst>
              <a:ext uri="{FF2B5EF4-FFF2-40B4-BE49-F238E27FC236}">
                <a16:creationId xmlns:a16="http://schemas.microsoft.com/office/drawing/2014/main" id="{36D1D728-188D-C13B-8042-B8704D7398C1}"/>
              </a:ext>
            </a:extLst>
          </p:cNvPr>
          <p:cNvCxnSpPr>
            <a:cxnSpLocks/>
            <a:stCxn id="5" idx="3"/>
            <a:endCxn id="6" idx="1"/>
          </p:cNvCxnSpPr>
          <p:nvPr/>
        </p:nvCxnSpPr>
        <p:spPr>
          <a:xfrm flipV="1">
            <a:off x="2021631" y="4060910"/>
            <a:ext cx="371543" cy="2"/>
          </a:xfrm>
          <a:prstGeom prst="bentConnector3">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 en angle 27">
            <a:extLst>
              <a:ext uri="{FF2B5EF4-FFF2-40B4-BE49-F238E27FC236}">
                <a16:creationId xmlns:a16="http://schemas.microsoft.com/office/drawing/2014/main" id="{9C791966-4A02-23A9-F96D-97B281836C7E}"/>
              </a:ext>
            </a:extLst>
          </p:cNvPr>
          <p:cNvCxnSpPr>
            <a:cxnSpLocks/>
            <a:stCxn id="6" idx="3"/>
            <a:endCxn id="8" idx="1"/>
          </p:cNvCxnSpPr>
          <p:nvPr/>
        </p:nvCxnSpPr>
        <p:spPr>
          <a:xfrm flipV="1">
            <a:off x="3971894" y="2554736"/>
            <a:ext cx="333486" cy="1506174"/>
          </a:xfrm>
          <a:prstGeom prst="bentConnector3">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 en angle 30">
            <a:extLst>
              <a:ext uri="{FF2B5EF4-FFF2-40B4-BE49-F238E27FC236}">
                <a16:creationId xmlns:a16="http://schemas.microsoft.com/office/drawing/2014/main" id="{010BAC86-BF18-9D92-096D-7310B06FDBA3}"/>
              </a:ext>
            </a:extLst>
          </p:cNvPr>
          <p:cNvCxnSpPr>
            <a:cxnSpLocks/>
            <a:stCxn id="6" idx="3"/>
            <a:endCxn id="9" idx="1"/>
          </p:cNvCxnSpPr>
          <p:nvPr/>
        </p:nvCxnSpPr>
        <p:spPr>
          <a:xfrm flipV="1">
            <a:off x="3971894" y="4059191"/>
            <a:ext cx="333486" cy="1719"/>
          </a:xfrm>
          <a:prstGeom prst="bentConnector3">
            <a:avLst>
              <a:gd name="adj1" fmla="val 50000"/>
            </a:avLst>
          </a:prstGeom>
          <a:ln>
            <a:solidFill>
              <a:srgbClr val="00009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 en angle 33">
            <a:extLst>
              <a:ext uri="{FF2B5EF4-FFF2-40B4-BE49-F238E27FC236}">
                <a16:creationId xmlns:a16="http://schemas.microsoft.com/office/drawing/2014/main" id="{2F227C7D-8A6E-7562-9365-8769645FFDAE}"/>
              </a:ext>
            </a:extLst>
          </p:cNvPr>
          <p:cNvCxnSpPr>
            <a:cxnSpLocks/>
            <a:stCxn id="6" idx="3"/>
            <a:endCxn id="10" idx="1"/>
          </p:cNvCxnSpPr>
          <p:nvPr/>
        </p:nvCxnSpPr>
        <p:spPr>
          <a:xfrm>
            <a:off x="3971894" y="4060910"/>
            <a:ext cx="333486" cy="1502736"/>
          </a:xfrm>
          <a:prstGeom prst="bentConnector3">
            <a:avLst>
              <a:gd name="adj1" fmla="val 50000"/>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 en angle 36">
            <a:extLst>
              <a:ext uri="{FF2B5EF4-FFF2-40B4-BE49-F238E27FC236}">
                <a16:creationId xmlns:a16="http://schemas.microsoft.com/office/drawing/2014/main" id="{82ED155B-902C-E1B7-2355-79FDF1DC3E1B}"/>
              </a:ext>
            </a:extLst>
          </p:cNvPr>
          <p:cNvCxnSpPr>
            <a:cxnSpLocks/>
            <a:stCxn id="8" idx="3"/>
            <a:endCxn id="16" idx="1"/>
          </p:cNvCxnSpPr>
          <p:nvPr/>
        </p:nvCxnSpPr>
        <p:spPr>
          <a:xfrm>
            <a:off x="7905380" y="2554736"/>
            <a:ext cx="567051" cy="1511157"/>
          </a:xfrm>
          <a:prstGeom prst="bentConnector3">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 en angle 39">
            <a:extLst>
              <a:ext uri="{FF2B5EF4-FFF2-40B4-BE49-F238E27FC236}">
                <a16:creationId xmlns:a16="http://schemas.microsoft.com/office/drawing/2014/main" id="{47C11F70-5115-52D1-D50E-CF4414902AD4}"/>
              </a:ext>
            </a:extLst>
          </p:cNvPr>
          <p:cNvCxnSpPr>
            <a:cxnSpLocks/>
            <a:stCxn id="9" idx="3"/>
            <a:endCxn id="16" idx="1"/>
          </p:cNvCxnSpPr>
          <p:nvPr/>
        </p:nvCxnSpPr>
        <p:spPr>
          <a:xfrm>
            <a:off x="7905380" y="4059191"/>
            <a:ext cx="567051" cy="6702"/>
          </a:xfrm>
          <a:prstGeom prst="bentConnector3">
            <a:avLst/>
          </a:prstGeom>
          <a:ln>
            <a:solidFill>
              <a:srgbClr val="00009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 en angle 42">
            <a:extLst>
              <a:ext uri="{FF2B5EF4-FFF2-40B4-BE49-F238E27FC236}">
                <a16:creationId xmlns:a16="http://schemas.microsoft.com/office/drawing/2014/main" id="{19614CFC-DDEA-3A99-E3BA-E3C73E76D8F4}"/>
              </a:ext>
            </a:extLst>
          </p:cNvPr>
          <p:cNvCxnSpPr>
            <a:cxnSpLocks/>
            <a:stCxn id="10" idx="3"/>
            <a:endCxn id="16" idx="1"/>
          </p:cNvCxnSpPr>
          <p:nvPr/>
        </p:nvCxnSpPr>
        <p:spPr>
          <a:xfrm flipV="1">
            <a:off x="7905380" y="4065893"/>
            <a:ext cx="567051" cy="1497753"/>
          </a:xfrm>
          <a:prstGeom prst="bentConnector3">
            <a:avLst>
              <a:gd name="adj1" fmla="val 50000"/>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26B0D77C-48CD-D283-369C-49A20BDF8024}"/>
              </a:ext>
            </a:extLst>
          </p:cNvPr>
          <p:cNvSpPr txBox="1"/>
          <p:nvPr/>
        </p:nvSpPr>
        <p:spPr>
          <a:xfrm>
            <a:off x="8606535" y="30628"/>
            <a:ext cx="924560" cy="215444"/>
          </a:xfrm>
          <a:prstGeom prst="rect">
            <a:avLst/>
          </a:prstGeom>
          <a:noFill/>
        </p:spPr>
        <p:txBody>
          <a:bodyPr wrap="square" rtlCol="0">
            <a:spAutoFit/>
          </a:bodyPr>
          <a:lstStyle/>
          <a:p>
            <a:pPr algn="ctr"/>
            <a:r>
              <a:rPr lang="fr-FR" sz="800">
                <a:solidFill>
                  <a:schemeClr val="bg1"/>
                </a:solidFill>
                <a:latin typeface="Marianne" panose="02000000000000000000"/>
              </a:rPr>
              <a:t>Introduction</a:t>
            </a:r>
          </a:p>
        </p:txBody>
      </p:sp>
      <p:sp>
        <p:nvSpPr>
          <p:cNvPr id="22" name="Titre 2">
            <a:extLst>
              <a:ext uri="{FF2B5EF4-FFF2-40B4-BE49-F238E27FC236}">
                <a16:creationId xmlns:a16="http://schemas.microsoft.com/office/drawing/2014/main" id="{426EC317-D144-AFE6-442D-0059B7059965}"/>
              </a:ext>
            </a:extLst>
          </p:cNvPr>
          <p:cNvSpPr>
            <a:spLocks noGrp="1"/>
          </p:cNvSpPr>
          <p:nvPr>
            <p:ph type="title"/>
          </p:nvPr>
        </p:nvSpPr>
        <p:spPr>
          <a:xfrm>
            <a:off x="1480124" y="276075"/>
            <a:ext cx="8213945" cy="960000"/>
          </a:xfrm>
        </p:spPr>
        <p:txBody>
          <a:bodyPr/>
          <a:lstStyle/>
          <a:p>
            <a:r>
              <a:rPr kumimoji="0" lang="fr-FR" sz="2000" b="1" i="0" u="none" strike="noStrike" kern="1200" cap="none" spc="0" normalizeH="0" baseline="0" noProof="0">
                <a:ln>
                  <a:noFill/>
                </a:ln>
                <a:solidFill>
                  <a:srgbClr val="000000"/>
                </a:solidFill>
                <a:effectLst/>
                <a:uLnTx/>
                <a:uFillTx/>
                <a:latin typeface="Marianne" panose="02000000000000000000" pitchFamily="50" charset="0"/>
                <a:ea typeface="+mj-ea"/>
                <a:cs typeface="Arial" panose="020B0604020202020204" pitchFamily="34" charset="0"/>
              </a:rPr>
              <a:t>En tant que </a:t>
            </a:r>
            <a:r>
              <a:rPr kumimoji="0" lang="fr-FR" sz="2000" b="1" i="0" u="none" strike="noStrike" kern="1200" cap="none" spc="0" normalizeH="0" baseline="0" noProof="0">
                <a:ln>
                  <a:noFill/>
                </a:ln>
                <a:effectLst/>
                <a:uLnTx/>
                <a:uFillTx/>
                <a:latin typeface="Marianne" panose="02000000000000000000" pitchFamily="50" charset="0"/>
                <a:ea typeface="+mj-ea"/>
                <a:cs typeface="Arial" panose="020B0604020202020204" pitchFamily="34" charset="0"/>
              </a:rPr>
              <a:t>référent SI local</a:t>
            </a:r>
            <a:r>
              <a:rPr kumimoji="0" lang="fr-FR" sz="2000" b="1" i="0" u="none" strike="noStrike" kern="1200" cap="none" spc="0" normalizeH="0" baseline="0" noProof="0">
                <a:ln>
                  <a:noFill/>
                </a:ln>
                <a:solidFill>
                  <a:srgbClr val="000000"/>
                </a:solidFill>
                <a:effectLst/>
                <a:uLnTx/>
                <a:uFillTx/>
                <a:latin typeface="Marianne" panose="02000000000000000000" pitchFamily="50" charset="0"/>
                <a:ea typeface="+mj-ea"/>
                <a:cs typeface="Arial" panose="020B0604020202020204" pitchFamily="34" charset="0"/>
              </a:rPr>
              <a:t>, </a:t>
            </a:r>
            <a:r>
              <a:rPr lang="fr-FR" sz="2000">
                <a:solidFill>
                  <a:srgbClr val="000000"/>
                </a:solidFill>
                <a:latin typeface="Marianne" panose="02000000000000000000" pitchFamily="50" charset="0"/>
                <a:cs typeface="Arial" panose="020B0604020202020204" pitchFamily="34" charset="0"/>
              </a:rPr>
              <a:t>v</a:t>
            </a:r>
            <a:r>
              <a:rPr kumimoji="0" lang="fr-FR" sz="2000" b="1" i="0" u="none" strike="noStrike" kern="1200" cap="none" spc="0" normalizeH="0" baseline="0" noProof="0" err="1">
                <a:ln>
                  <a:noFill/>
                </a:ln>
                <a:solidFill>
                  <a:srgbClr val="000000"/>
                </a:solidFill>
                <a:effectLst/>
                <a:uLnTx/>
                <a:uFillTx/>
                <a:latin typeface="Marianne" panose="02000000000000000000" pitchFamily="50" charset="0"/>
                <a:ea typeface="+mj-ea"/>
                <a:cs typeface="Arial" panose="020B0604020202020204" pitchFamily="34" charset="0"/>
              </a:rPr>
              <a:t>ous</a:t>
            </a:r>
            <a:r>
              <a:rPr kumimoji="0" lang="fr-FR" sz="2000" b="1" i="0" u="none" strike="noStrike" kern="1200" cap="none" spc="0" normalizeH="0" baseline="0" noProof="0">
                <a:ln>
                  <a:noFill/>
                </a:ln>
                <a:solidFill>
                  <a:srgbClr val="000000"/>
                </a:solidFill>
                <a:effectLst/>
                <a:uLnTx/>
                <a:uFillTx/>
                <a:latin typeface="Marianne" panose="02000000000000000000" pitchFamily="50" charset="0"/>
                <a:ea typeface="+mj-ea"/>
                <a:cs typeface="Arial" panose="020B0604020202020204" pitchFamily="34" charset="0"/>
              </a:rPr>
              <a:t> aurez les tâches suivantes à réaliser lors d’une sollicitation téléphonique</a:t>
            </a:r>
            <a:endParaRPr lang="fr-FR" sz="2400"/>
          </a:p>
        </p:txBody>
      </p:sp>
      <p:sp>
        <p:nvSpPr>
          <p:cNvPr id="2" name="Rectangle : coins arrondis 1">
            <a:extLst>
              <a:ext uri="{FF2B5EF4-FFF2-40B4-BE49-F238E27FC236}">
                <a16:creationId xmlns:a16="http://schemas.microsoft.com/office/drawing/2014/main" id="{88C13BCC-EEC8-299A-54F6-F29211D897F9}"/>
              </a:ext>
            </a:extLst>
          </p:cNvPr>
          <p:cNvSpPr/>
          <p:nvPr/>
        </p:nvSpPr>
        <p:spPr>
          <a:xfrm>
            <a:off x="9784129" y="-177718"/>
            <a:ext cx="2281188" cy="967938"/>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DECE049E-8EAD-DC6A-DF0B-1DEE5B046491}"/>
              </a:ext>
            </a:extLst>
          </p:cNvPr>
          <p:cNvSpPr txBox="1"/>
          <p:nvPr/>
        </p:nvSpPr>
        <p:spPr>
          <a:xfrm>
            <a:off x="10033483" y="41375"/>
            <a:ext cx="1782481" cy="646331"/>
          </a:xfrm>
          <a:prstGeom prst="rect">
            <a:avLst/>
          </a:prstGeom>
          <a:noFill/>
        </p:spPr>
        <p:txBody>
          <a:bodyPr wrap="square" rtlCol="0">
            <a:spAutoFit/>
          </a:bodyPr>
          <a:lstStyle/>
          <a:p>
            <a:pPr algn="ctr"/>
            <a:r>
              <a:rPr lang="fr-FR" b="1">
                <a:solidFill>
                  <a:schemeClr val="bg1"/>
                </a:solidFill>
              </a:rPr>
              <a:t>Canal téléphone</a:t>
            </a:r>
          </a:p>
        </p:txBody>
      </p:sp>
      <p:pic>
        <p:nvPicPr>
          <p:cNvPr id="14" name="Picture 4">
            <a:extLst>
              <a:ext uri="{FF2B5EF4-FFF2-40B4-BE49-F238E27FC236}">
                <a16:creationId xmlns:a16="http://schemas.microsoft.com/office/drawing/2014/main" id="{6B91B31F-72FF-4785-EC65-390CA7D5E469}"/>
              </a:ext>
            </a:extLst>
          </p:cNvPr>
          <p:cNvPicPr>
            <a:picLocks noChangeAspect="1"/>
          </p:cNvPicPr>
          <p:nvPr/>
        </p:nvPicPr>
        <p:blipFill>
          <a:blip r:embed="rId6">
            <a:biLevel thresh="25000"/>
          </a:blip>
          <a:stretch>
            <a:fillRect/>
          </a:stretch>
        </p:blipFill>
        <p:spPr>
          <a:xfrm>
            <a:off x="9955689" y="112828"/>
            <a:ext cx="326494" cy="326494"/>
          </a:xfrm>
          <a:prstGeom prst="rect">
            <a:avLst/>
          </a:prstGeom>
        </p:spPr>
      </p:pic>
    </p:spTree>
    <p:extLst>
      <p:ext uri="{BB962C8B-B14F-4D97-AF65-F5344CB8AC3E}">
        <p14:creationId xmlns:p14="http://schemas.microsoft.com/office/powerpoint/2010/main" val="316560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82F1F-541B-1C97-6037-05EFA0F1E602}"/>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D382F66-5D49-1A00-0146-98DFAC5E148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3" name="think-cell data - do not delete" hidden="1">
                        <a:extLst>
                          <a:ext uri="{FF2B5EF4-FFF2-40B4-BE49-F238E27FC236}">
                            <a16:creationId xmlns:a16="http://schemas.microsoft.com/office/drawing/2014/main" id="{6D382F66-5D49-1A00-0146-98DFAC5E148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2">
            <a:extLst>
              <a:ext uri="{FF2B5EF4-FFF2-40B4-BE49-F238E27FC236}">
                <a16:creationId xmlns:a16="http://schemas.microsoft.com/office/drawing/2014/main" id="{84A1A786-E8EA-F1B5-72C2-37B7FA4D5472}"/>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 name="Groupe 4">
            <a:extLst>
              <a:ext uri="{FF2B5EF4-FFF2-40B4-BE49-F238E27FC236}">
                <a16:creationId xmlns:a16="http://schemas.microsoft.com/office/drawing/2014/main" id="{FC09827A-5BDD-7237-0BE9-886424174E94}"/>
              </a:ext>
            </a:extLst>
          </p:cNvPr>
          <p:cNvGrpSpPr/>
          <p:nvPr/>
        </p:nvGrpSpPr>
        <p:grpSpPr>
          <a:xfrm>
            <a:off x="349799" y="1404242"/>
            <a:ext cx="11356582" cy="4049516"/>
            <a:chOff x="349799" y="1616703"/>
            <a:chExt cx="11356582" cy="4049516"/>
          </a:xfrm>
        </p:grpSpPr>
        <p:sp>
          <p:nvSpPr>
            <p:cNvPr id="9" name="Rectangle : coins arrondis 4">
              <a:extLst>
                <a:ext uri="{FF2B5EF4-FFF2-40B4-BE49-F238E27FC236}">
                  <a16:creationId xmlns:a16="http://schemas.microsoft.com/office/drawing/2014/main" id="{766458BC-1225-78C5-E763-136FF92F0135}"/>
                </a:ext>
              </a:extLst>
            </p:cNvPr>
            <p:cNvSpPr/>
            <p:nvPr/>
          </p:nvSpPr>
          <p:spPr>
            <a:xfrm>
              <a:off x="4314420" y="1616703"/>
              <a:ext cx="3601264" cy="3291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FR" sz="1600" b="1">
                  <a:solidFill>
                    <a:srgbClr val="FFFFFF"/>
                  </a:solidFill>
                  <a:latin typeface="Marianne" panose="02000000000000000000" pitchFamily="50" charset="0"/>
                </a:rPr>
                <a:t>Suivre</a:t>
              </a:r>
            </a:p>
          </p:txBody>
        </p:sp>
        <p:sp>
          <p:nvSpPr>
            <p:cNvPr id="16" name="Rectangle : coins arrondis 4">
              <a:extLst>
                <a:ext uri="{FF2B5EF4-FFF2-40B4-BE49-F238E27FC236}">
                  <a16:creationId xmlns:a16="http://schemas.microsoft.com/office/drawing/2014/main" id="{C4404B7A-73AF-58DC-E670-6B2EFF45EDF2}"/>
                </a:ext>
              </a:extLst>
            </p:cNvPr>
            <p:cNvSpPr/>
            <p:nvPr/>
          </p:nvSpPr>
          <p:spPr>
            <a:xfrm>
              <a:off x="442918" y="1616703"/>
              <a:ext cx="3600000" cy="3291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FR" sz="1600" b="1">
                  <a:solidFill>
                    <a:srgbClr val="FFFFFF"/>
                  </a:solidFill>
                  <a:latin typeface="Marianne" panose="02000000000000000000" pitchFamily="50" charset="0"/>
                </a:rPr>
                <a:t>Assister</a:t>
              </a:r>
            </a:p>
          </p:txBody>
        </p:sp>
        <p:sp>
          <p:nvSpPr>
            <p:cNvPr id="17" name="Rectangle : coins arrondis 7">
              <a:extLst>
                <a:ext uri="{FF2B5EF4-FFF2-40B4-BE49-F238E27FC236}">
                  <a16:creationId xmlns:a16="http://schemas.microsoft.com/office/drawing/2014/main" id="{C4B7D3B2-6691-D8BA-017A-EBDE5F915D72}"/>
                </a:ext>
              </a:extLst>
            </p:cNvPr>
            <p:cNvSpPr/>
            <p:nvPr/>
          </p:nvSpPr>
          <p:spPr>
            <a:xfrm>
              <a:off x="442912" y="2786016"/>
              <a:ext cx="3600000" cy="285760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rtlCol="0" anchor="t"/>
            <a:lstStyle/>
            <a:p>
              <a:pPr marL="171446" indent="-171446" defTabSz="914377">
                <a:spcBef>
                  <a:spcPts val="1200"/>
                </a:spcBef>
                <a:buClr>
                  <a:schemeClr val="tx1"/>
                </a:buClr>
                <a:buFont typeface="Wingdings" panose="05000000000000000000" pitchFamily="2" charset="2"/>
                <a:buChar char="ü"/>
                <a:defRPr/>
              </a:pPr>
              <a:r>
                <a:rPr lang="fr-FR" sz="1400">
                  <a:solidFill>
                    <a:schemeClr val="tx1"/>
                  </a:solidFill>
                  <a:latin typeface="Marianne" panose="02000000000000000000" pitchFamily="50" charset="0"/>
                </a:rPr>
                <a:t>Assurer le </a:t>
              </a:r>
              <a:r>
                <a:rPr lang="fr-FR" sz="1400" b="1">
                  <a:solidFill>
                    <a:schemeClr val="tx1"/>
                  </a:solidFill>
                  <a:latin typeface="Marianne" panose="02000000000000000000" pitchFamily="50" charset="0"/>
                </a:rPr>
                <a:t>traitement des sollicitations de niveau 1</a:t>
              </a:r>
              <a:r>
                <a:rPr lang="fr-FR" sz="1400">
                  <a:solidFill>
                    <a:schemeClr val="tx1"/>
                  </a:solidFill>
                  <a:latin typeface="Marianne" panose="02000000000000000000" pitchFamily="50" charset="0"/>
                </a:rPr>
                <a:t> via téléphone ou mail</a:t>
              </a:r>
            </a:p>
            <a:p>
              <a:pPr marL="171446" indent="-171446" defTabSz="914377">
                <a:spcBef>
                  <a:spcPts val="1200"/>
                </a:spcBef>
                <a:buClr>
                  <a:schemeClr val="tx1"/>
                </a:buClr>
                <a:buFont typeface="Wingdings" panose="05000000000000000000" pitchFamily="2" charset="2"/>
                <a:buChar char="ü"/>
                <a:defRPr/>
              </a:pPr>
              <a:r>
                <a:rPr lang="fr-FR" sz="1400" b="1">
                  <a:solidFill>
                    <a:schemeClr val="tx1"/>
                  </a:solidFill>
                  <a:latin typeface="Marianne" panose="02000000000000000000" pitchFamily="50" charset="0"/>
                </a:rPr>
                <a:t>Accompagner les utilisateurs </a:t>
              </a:r>
              <a:r>
                <a:rPr lang="fr-FR" sz="1400">
                  <a:solidFill>
                    <a:schemeClr val="tx1"/>
                  </a:solidFill>
                  <a:latin typeface="Marianne" panose="02000000000000000000" pitchFamily="50" charset="0"/>
                </a:rPr>
                <a:t>sur l’utilisation quotidienne du SI SIAO</a:t>
              </a:r>
            </a:p>
            <a:p>
              <a:pPr marL="171446" indent="-171446" defTabSz="914377">
                <a:spcBef>
                  <a:spcPts val="1200"/>
                </a:spcBef>
                <a:buClr>
                  <a:schemeClr val="tx1"/>
                </a:buClr>
                <a:buFont typeface="Wingdings" panose="05000000000000000000" pitchFamily="2" charset="2"/>
                <a:buChar char="ü"/>
                <a:defRPr/>
              </a:pPr>
              <a:r>
                <a:rPr lang="fr-FR" sz="1400" b="1">
                  <a:solidFill>
                    <a:schemeClr val="tx1"/>
                  </a:solidFill>
                  <a:latin typeface="Marianne" panose="02000000000000000000" pitchFamily="50" charset="0"/>
                </a:rPr>
                <a:t>Escalader les incidents complexes </a:t>
              </a:r>
              <a:r>
                <a:rPr lang="fr-FR" sz="1400">
                  <a:solidFill>
                    <a:schemeClr val="tx1"/>
                  </a:solidFill>
                  <a:latin typeface="Marianne" panose="02000000000000000000" pitchFamily="50" charset="0"/>
                </a:rPr>
                <a:t>au support de niveau 2 si nécessaire</a:t>
              </a:r>
            </a:p>
          </p:txBody>
        </p:sp>
        <p:sp>
          <p:nvSpPr>
            <p:cNvPr id="19" name="Ellipse 18">
              <a:extLst>
                <a:ext uri="{FF2B5EF4-FFF2-40B4-BE49-F238E27FC236}">
                  <a16:creationId xmlns:a16="http://schemas.microsoft.com/office/drawing/2014/main" id="{075EF128-DA79-B824-B084-F8480065D393}"/>
                </a:ext>
              </a:extLst>
            </p:cNvPr>
            <p:cNvSpPr/>
            <p:nvPr/>
          </p:nvSpPr>
          <p:spPr>
            <a:xfrm>
              <a:off x="1999072" y="2482214"/>
              <a:ext cx="487680" cy="487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a:solidFill>
                  <a:srgbClr val="FFFFFF"/>
                </a:solidFill>
                <a:latin typeface="Arial"/>
              </a:endParaRPr>
            </a:p>
          </p:txBody>
        </p:sp>
        <p:pic>
          <p:nvPicPr>
            <p:cNvPr id="20" name="Image 19">
              <a:extLst>
                <a:ext uri="{FF2B5EF4-FFF2-40B4-BE49-F238E27FC236}">
                  <a16:creationId xmlns:a16="http://schemas.microsoft.com/office/drawing/2014/main" id="{B6FF2159-0249-D393-F248-E7D217FB232A}"/>
                </a:ext>
              </a:extLst>
            </p:cNvPr>
            <p:cNvPicPr>
              <a:picLocks noChangeAspect="1"/>
            </p:cNvPicPr>
            <p:nvPr/>
          </p:nvPicPr>
          <p:blipFill>
            <a:blip r:embed="rId6"/>
            <a:stretch>
              <a:fillRect/>
            </a:stretch>
          </p:blipFill>
          <p:spPr>
            <a:xfrm>
              <a:off x="2060808" y="2540720"/>
              <a:ext cx="360000" cy="360000"/>
            </a:xfrm>
            <a:prstGeom prst="rect">
              <a:avLst/>
            </a:prstGeom>
            <a:solidFill>
              <a:schemeClr val="bg1"/>
            </a:solidFill>
          </p:spPr>
        </p:pic>
        <p:sp>
          <p:nvSpPr>
            <p:cNvPr id="21" name="Rectangle : coins arrondis 4">
              <a:extLst>
                <a:ext uri="{FF2B5EF4-FFF2-40B4-BE49-F238E27FC236}">
                  <a16:creationId xmlns:a16="http://schemas.microsoft.com/office/drawing/2014/main" id="{C3F91007-FB78-0D85-F0AA-A5CDBBBBF2E0}"/>
                </a:ext>
              </a:extLst>
            </p:cNvPr>
            <p:cNvSpPr/>
            <p:nvPr/>
          </p:nvSpPr>
          <p:spPr>
            <a:xfrm>
              <a:off x="8106380" y="1616703"/>
              <a:ext cx="3600000" cy="3291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FR" sz="1600" b="1">
                  <a:solidFill>
                    <a:srgbClr val="FFFFFF"/>
                  </a:solidFill>
                  <a:latin typeface="Marianne" panose="02000000000000000000" pitchFamily="50" charset="0"/>
                </a:rPr>
                <a:t>Former</a:t>
              </a:r>
            </a:p>
          </p:txBody>
        </p:sp>
        <p:sp>
          <p:nvSpPr>
            <p:cNvPr id="8" name="Rectangle : coins arrondis 7">
              <a:extLst>
                <a:ext uri="{FF2B5EF4-FFF2-40B4-BE49-F238E27FC236}">
                  <a16:creationId xmlns:a16="http://schemas.microsoft.com/office/drawing/2014/main" id="{CCAC0E79-CCE5-3C64-FE18-A77E99705B53}"/>
                </a:ext>
              </a:extLst>
            </p:cNvPr>
            <p:cNvSpPr/>
            <p:nvPr/>
          </p:nvSpPr>
          <p:spPr>
            <a:xfrm>
              <a:off x="349799" y="1939288"/>
              <a:ext cx="3601265" cy="590400"/>
            </a:xfrm>
            <a:prstGeom prst="roundRect">
              <a:avLst>
                <a:gd name="adj" fmla="val 563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FR" sz="1100" i="1">
                  <a:solidFill>
                    <a:srgbClr val="000000"/>
                  </a:solidFill>
                  <a:latin typeface="Marianne" panose="02000000000000000000" pitchFamily="50" charset="0"/>
                </a:rPr>
                <a:t>Apporter un support de proximité aux utilisateurs du SI SIAO</a:t>
              </a:r>
            </a:p>
          </p:txBody>
        </p:sp>
        <p:sp>
          <p:nvSpPr>
            <p:cNvPr id="12" name="Rectangle : coins arrondis 7">
              <a:extLst>
                <a:ext uri="{FF2B5EF4-FFF2-40B4-BE49-F238E27FC236}">
                  <a16:creationId xmlns:a16="http://schemas.microsoft.com/office/drawing/2014/main" id="{8500F4CE-E86B-2B49-D4BC-B80C15AF6EB4}"/>
                </a:ext>
              </a:extLst>
            </p:cNvPr>
            <p:cNvSpPr/>
            <p:nvPr/>
          </p:nvSpPr>
          <p:spPr>
            <a:xfrm>
              <a:off x="4312311" y="2786016"/>
              <a:ext cx="3601265" cy="285760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rtlCol="0" anchor="t"/>
            <a:lstStyle/>
            <a:p>
              <a:pPr marL="171446" indent="-171446" defTabSz="914377">
                <a:spcBef>
                  <a:spcPts val="1200"/>
                </a:spcBef>
                <a:buClr>
                  <a:schemeClr val="tx1"/>
                </a:buClr>
                <a:buFont typeface="Wingdings" panose="05000000000000000000" pitchFamily="2" charset="2"/>
                <a:buChar char="ü"/>
                <a:defRPr/>
              </a:pPr>
              <a:r>
                <a:rPr lang="fr-FR" sz="1400" b="1">
                  <a:solidFill>
                    <a:schemeClr val="tx1"/>
                  </a:solidFill>
                  <a:latin typeface="Marianne" panose="02000000000000000000" pitchFamily="50" charset="0"/>
                </a:rPr>
                <a:t>Suivre les résolutions </a:t>
              </a:r>
              <a:r>
                <a:rPr lang="fr-FR" sz="1400">
                  <a:solidFill>
                    <a:schemeClr val="tx1"/>
                  </a:solidFill>
                  <a:latin typeface="Marianne" panose="02000000000000000000" pitchFamily="50" charset="0"/>
                </a:rPr>
                <a:t>et s’assurer de la </a:t>
              </a:r>
              <a:r>
                <a:rPr lang="fr-FR" sz="1400" b="1">
                  <a:solidFill>
                    <a:schemeClr val="tx1"/>
                  </a:solidFill>
                  <a:latin typeface="Marianne" panose="02000000000000000000" pitchFamily="50" charset="0"/>
                </a:rPr>
                <a:t>satisfaction des utilisateurs</a:t>
              </a:r>
            </a:p>
            <a:p>
              <a:pPr marL="171446" indent="-171446" defTabSz="914377">
                <a:spcBef>
                  <a:spcPts val="1200"/>
                </a:spcBef>
                <a:buClr>
                  <a:schemeClr val="tx1"/>
                </a:buClr>
                <a:buFont typeface="Wingdings" panose="05000000000000000000" pitchFamily="2" charset="2"/>
                <a:buChar char="ü"/>
                <a:defRPr/>
              </a:pPr>
              <a:r>
                <a:rPr lang="fr-FR" sz="1400" b="1">
                  <a:solidFill>
                    <a:schemeClr val="tx1"/>
                  </a:solidFill>
                  <a:latin typeface="Marianne" panose="02000000000000000000" pitchFamily="50" charset="0"/>
                </a:rPr>
                <a:t>Mesurer la performance du support </a:t>
              </a:r>
              <a:r>
                <a:rPr lang="fr-FR" sz="1400">
                  <a:solidFill>
                    <a:schemeClr val="tx1"/>
                  </a:solidFill>
                  <a:latin typeface="Marianne" panose="02000000000000000000" pitchFamily="50" charset="0"/>
                </a:rPr>
                <a:t>(temps de réponse, taux de résolution) et les reporter à la </a:t>
              </a:r>
              <a:r>
                <a:rPr lang="fr-FR" sz="1400" err="1">
                  <a:solidFill>
                    <a:schemeClr val="tx1"/>
                  </a:solidFill>
                  <a:latin typeface="Marianne" panose="02000000000000000000" pitchFamily="50" charset="0"/>
                </a:rPr>
                <a:t>Dihal</a:t>
              </a:r>
              <a:endParaRPr lang="fr-FR" sz="1400">
                <a:solidFill>
                  <a:schemeClr val="tx1"/>
                </a:solidFill>
                <a:latin typeface="Marianne" panose="02000000000000000000" pitchFamily="50" charset="0"/>
              </a:endParaRPr>
            </a:p>
            <a:p>
              <a:pPr marL="171446" indent="-171446" defTabSz="914377">
                <a:spcBef>
                  <a:spcPts val="1200"/>
                </a:spcBef>
                <a:buClr>
                  <a:schemeClr val="tx1"/>
                </a:buClr>
                <a:buFont typeface="Wingdings" panose="05000000000000000000" pitchFamily="2" charset="2"/>
                <a:buChar char="ü"/>
                <a:defRPr/>
              </a:pPr>
              <a:r>
                <a:rPr lang="fr-FR" sz="1400" b="1">
                  <a:solidFill>
                    <a:schemeClr val="tx1"/>
                  </a:solidFill>
                  <a:latin typeface="Marianne" panose="02000000000000000000" pitchFamily="50" charset="0"/>
                </a:rPr>
                <a:t>Répondre aux enquêtes et participer aux webinaires de la </a:t>
              </a:r>
              <a:r>
                <a:rPr lang="fr-FR" sz="1400" b="1" err="1">
                  <a:solidFill>
                    <a:schemeClr val="tx1"/>
                  </a:solidFill>
                  <a:latin typeface="Marianne" panose="02000000000000000000" pitchFamily="50" charset="0"/>
                </a:rPr>
                <a:t>Dihal</a:t>
              </a:r>
              <a:r>
                <a:rPr lang="fr-FR" sz="1400" b="1">
                  <a:solidFill>
                    <a:schemeClr val="tx1"/>
                  </a:solidFill>
                  <a:latin typeface="Marianne" panose="02000000000000000000" pitchFamily="50" charset="0"/>
                </a:rPr>
                <a:t> </a:t>
              </a:r>
              <a:r>
                <a:rPr lang="fr-FR" sz="1400">
                  <a:solidFill>
                    <a:schemeClr val="tx1"/>
                  </a:solidFill>
                  <a:latin typeface="Marianne" panose="02000000000000000000" pitchFamily="50" charset="0"/>
                </a:rPr>
                <a:t>et proposer des améliorations au niveau national pour optimiser les processus d’assistance</a:t>
              </a:r>
            </a:p>
          </p:txBody>
        </p:sp>
        <p:sp>
          <p:nvSpPr>
            <p:cNvPr id="29" name="Rectangle : coins arrondis 7">
              <a:extLst>
                <a:ext uri="{FF2B5EF4-FFF2-40B4-BE49-F238E27FC236}">
                  <a16:creationId xmlns:a16="http://schemas.microsoft.com/office/drawing/2014/main" id="{EC241D15-B5D5-8FCF-20F6-B199081E90EE}"/>
                </a:ext>
              </a:extLst>
            </p:cNvPr>
            <p:cNvSpPr/>
            <p:nvPr/>
          </p:nvSpPr>
          <p:spPr>
            <a:xfrm>
              <a:off x="8106381" y="2808610"/>
              <a:ext cx="3600000" cy="285760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rtlCol="0" anchor="t"/>
            <a:lstStyle/>
            <a:p>
              <a:pPr marL="171446" indent="-171446" defTabSz="914377">
                <a:spcBef>
                  <a:spcPts val="1200"/>
                </a:spcBef>
                <a:buClr>
                  <a:schemeClr val="tx1"/>
                </a:buClr>
                <a:buFont typeface="Wingdings" panose="05000000000000000000" pitchFamily="2" charset="2"/>
                <a:buChar char="ü"/>
                <a:defRPr/>
              </a:pPr>
              <a:r>
                <a:rPr lang="fr-FR" sz="1400" b="1">
                  <a:solidFill>
                    <a:schemeClr val="tx1"/>
                  </a:solidFill>
                  <a:latin typeface="Marianne" panose="02000000000000000000" pitchFamily="50" charset="0"/>
                </a:rPr>
                <a:t>Assurer la formation initiale et continue </a:t>
              </a:r>
              <a:r>
                <a:rPr lang="fr-FR" sz="1400">
                  <a:solidFill>
                    <a:schemeClr val="tx1"/>
                  </a:solidFill>
                  <a:latin typeface="Marianne" panose="02000000000000000000" pitchFamily="50" charset="0"/>
                </a:rPr>
                <a:t>des nouveaux travailleurs sociaux sur le SI SIAO</a:t>
              </a:r>
            </a:p>
            <a:p>
              <a:pPr marL="171446" indent="-171446" defTabSz="914377">
                <a:spcBef>
                  <a:spcPts val="1200"/>
                </a:spcBef>
                <a:buClr>
                  <a:schemeClr val="tx1"/>
                </a:buClr>
                <a:buFont typeface="Wingdings" panose="05000000000000000000" pitchFamily="2" charset="2"/>
                <a:buChar char="ü"/>
                <a:defRPr/>
              </a:pPr>
              <a:r>
                <a:rPr lang="fr-FR" sz="1400" b="1">
                  <a:solidFill>
                    <a:schemeClr val="tx1"/>
                  </a:solidFill>
                  <a:latin typeface="Marianne" panose="02000000000000000000" pitchFamily="50" charset="0"/>
                </a:rPr>
                <a:t>Mettre à jour et diffuser les procédures standards</a:t>
              </a:r>
            </a:p>
          </p:txBody>
        </p:sp>
        <p:sp>
          <p:nvSpPr>
            <p:cNvPr id="33" name="Rectangle : coins arrondis 32">
              <a:extLst>
                <a:ext uri="{FF2B5EF4-FFF2-40B4-BE49-F238E27FC236}">
                  <a16:creationId xmlns:a16="http://schemas.microsoft.com/office/drawing/2014/main" id="{04C12FC3-5B81-32FA-81BE-1A3BAA9F53BE}"/>
                </a:ext>
              </a:extLst>
            </p:cNvPr>
            <p:cNvSpPr/>
            <p:nvPr/>
          </p:nvSpPr>
          <p:spPr>
            <a:xfrm>
              <a:off x="4308094" y="1945887"/>
              <a:ext cx="3601265" cy="590400"/>
            </a:xfrm>
            <a:prstGeom prst="roundRect">
              <a:avLst>
                <a:gd name="adj" fmla="val 563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FR" sz="1100" i="1">
                  <a:solidFill>
                    <a:srgbClr val="000000"/>
                  </a:solidFill>
                  <a:latin typeface="Marianne" panose="02000000000000000000" pitchFamily="50" charset="0"/>
                </a:rPr>
                <a:t>Assurer un suivi des problématiques et des besoins utilisateurs</a:t>
              </a:r>
            </a:p>
          </p:txBody>
        </p:sp>
        <p:sp>
          <p:nvSpPr>
            <p:cNvPr id="34" name="Rectangle : coins arrondis 33">
              <a:extLst>
                <a:ext uri="{FF2B5EF4-FFF2-40B4-BE49-F238E27FC236}">
                  <a16:creationId xmlns:a16="http://schemas.microsoft.com/office/drawing/2014/main" id="{7CB74102-F15A-602A-2CB2-41C2457FE120}"/>
                </a:ext>
              </a:extLst>
            </p:cNvPr>
            <p:cNvSpPr/>
            <p:nvPr/>
          </p:nvSpPr>
          <p:spPr>
            <a:xfrm>
              <a:off x="8016326" y="1938750"/>
              <a:ext cx="3601265" cy="590400"/>
            </a:xfrm>
            <a:prstGeom prst="roundRect">
              <a:avLst>
                <a:gd name="adj" fmla="val 563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FR" sz="1100" i="1">
                  <a:solidFill>
                    <a:srgbClr val="000000"/>
                  </a:solidFill>
                  <a:latin typeface="Marianne" panose="02000000000000000000" pitchFamily="50" charset="0"/>
                </a:rPr>
                <a:t>Accompagner la montée en compétence des utilisateurs</a:t>
              </a:r>
            </a:p>
          </p:txBody>
        </p:sp>
        <p:sp>
          <p:nvSpPr>
            <p:cNvPr id="36" name="Ellipse 35">
              <a:extLst>
                <a:ext uri="{FF2B5EF4-FFF2-40B4-BE49-F238E27FC236}">
                  <a16:creationId xmlns:a16="http://schemas.microsoft.com/office/drawing/2014/main" id="{ABE10041-7496-CBDC-F344-2C83170EEA33}"/>
                </a:ext>
              </a:extLst>
            </p:cNvPr>
            <p:cNvSpPr/>
            <p:nvPr/>
          </p:nvSpPr>
          <p:spPr>
            <a:xfrm>
              <a:off x="9662541" y="2507507"/>
              <a:ext cx="487680" cy="487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fr-FR" sz="2400">
                <a:solidFill>
                  <a:srgbClr val="FFFFFF"/>
                </a:solidFill>
                <a:latin typeface="Arial"/>
              </a:endParaRPr>
            </a:p>
          </p:txBody>
        </p:sp>
        <p:pic>
          <p:nvPicPr>
            <p:cNvPr id="37" name="Image 36">
              <a:extLst>
                <a:ext uri="{FF2B5EF4-FFF2-40B4-BE49-F238E27FC236}">
                  <a16:creationId xmlns:a16="http://schemas.microsoft.com/office/drawing/2014/main" id="{DAE4FDAF-C6D4-2C90-CA38-45E3D7AFD299}"/>
                </a:ext>
              </a:extLst>
            </p:cNvPr>
            <p:cNvPicPr>
              <a:picLocks noChangeAspect="1"/>
            </p:cNvPicPr>
            <p:nvPr/>
          </p:nvPicPr>
          <p:blipFill>
            <a:blip r:embed="rId7"/>
            <a:stretch>
              <a:fillRect/>
            </a:stretch>
          </p:blipFill>
          <p:spPr>
            <a:xfrm>
              <a:off x="9731440" y="2546054"/>
              <a:ext cx="360000" cy="360000"/>
            </a:xfrm>
            <a:prstGeom prst="rect">
              <a:avLst/>
            </a:prstGeom>
            <a:solidFill>
              <a:schemeClr val="bg1"/>
            </a:solidFill>
          </p:spPr>
        </p:pic>
        <p:sp>
          <p:nvSpPr>
            <p:cNvPr id="39" name="Ellipse 38">
              <a:extLst>
                <a:ext uri="{FF2B5EF4-FFF2-40B4-BE49-F238E27FC236}">
                  <a16:creationId xmlns:a16="http://schemas.microsoft.com/office/drawing/2014/main" id="{958227F5-F40A-500D-3624-F1F13A5808F1}"/>
                </a:ext>
              </a:extLst>
            </p:cNvPr>
            <p:cNvSpPr/>
            <p:nvPr/>
          </p:nvSpPr>
          <p:spPr>
            <a:xfrm>
              <a:off x="5869103" y="2472672"/>
              <a:ext cx="487680" cy="487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a:solidFill>
                  <a:srgbClr val="FFFFFF"/>
                </a:solidFill>
                <a:latin typeface="Arial"/>
              </a:endParaRPr>
            </a:p>
          </p:txBody>
        </p:sp>
        <p:pic>
          <p:nvPicPr>
            <p:cNvPr id="40" name="Image 39">
              <a:extLst>
                <a:ext uri="{FF2B5EF4-FFF2-40B4-BE49-F238E27FC236}">
                  <a16:creationId xmlns:a16="http://schemas.microsoft.com/office/drawing/2014/main" id="{70900DA6-BD9C-D6CD-77E0-8670B5F338F7}"/>
                </a:ext>
              </a:extLst>
            </p:cNvPr>
            <p:cNvPicPr>
              <a:picLocks noChangeAspect="1"/>
            </p:cNvPicPr>
            <p:nvPr/>
          </p:nvPicPr>
          <p:blipFill>
            <a:blip r:embed="rId8"/>
            <a:stretch>
              <a:fillRect/>
            </a:stretch>
          </p:blipFill>
          <p:spPr>
            <a:xfrm>
              <a:off x="5928860" y="2539913"/>
              <a:ext cx="360000" cy="360000"/>
            </a:xfrm>
            <a:prstGeom prst="rect">
              <a:avLst/>
            </a:prstGeom>
            <a:solidFill>
              <a:schemeClr val="bg1"/>
            </a:solidFill>
          </p:spPr>
        </p:pic>
      </p:grpSp>
      <p:sp>
        <p:nvSpPr>
          <p:cNvPr id="6" name="Titre 5">
            <a:extLst>
              <a:ext uri="{FF2B5EF4-FFF2-40B4-BE49-F238E27FC236}">
                <a16:creationId xmlns:a16="http://schemas.microsoft.com/office/drawing/2014/main" id="{D193B3A7-E0C3-A792-A569-BA09667FB98D}"/>
              </a:ext>
            </a:extLst>
          </p:cNvPr>
          <p:cNvSpPr>
            <a:spLocks noGrp="1"/>
          </p:cNvSpPr>
          <p:nvPr>
            <p:ph type="title"/>
          </p:nvPr>
        </p:nvSpPr>
        <p:spPr/>
        <p:txBody>
          <a:bodyPr/>
          <a:lstStyle/>
          <a:p>
            <a:r>
              <a:rPr lang="fr-FR" sz="2000"/>
              <a:t>Vos responsabilités en tant que </a:t>
            </a:r>
            <a:r>
              <a:rPr lang="fr-FR" sz="2000">
                <a:solidFill>
                  <a:schemeClr val="tx2">
                    <a:lumMod val="40000"/>
                    <a:lumOff val="60000"/>
                  </a:schemeClr>
                </a:solidFill>
              </a:rPr>
              <a:t>référent SI local </a:t>
            </a:r>
            <a:br>
              <a:rPr kumimoji="0" lang="fr-FR" sz="2000" b="1" i="0" u="none" strike="noStrike" kern="1200" cap="none" spc="0" normalizeH="0" baseline="0" noProof="0">
                <a:ln>
                  <a:noFill/>
                </a:ln>
                <a:solidFill>
                  <a:sysClr val="windowText" lastClr="000000"/>
                </a:solidFill>
                <a:effectLst/>
                <a:uLnTx/>
                <a:uFillTx/>
                <a:latin typeface="Marianne"/>
                <a:ea typeface="+mj-ea"/>
                <a:cs typeface="+mj-cs"/>
              </a:rPr>
            </a:br>
            <a:endParaRPr lang="fr-FR" sz="2000"/>
          </a:p>
        </p:txBody>
      </p:sp>
    </p:spTree>
    <p:extLst>
      <p:ext uri="{BB962C8B-B14F-4D97-AF65-F5344CB8AC3E}">
        <p14:creationId xmlns:p14="http://schemas.microsoft.com/office/powerpoint/2010/main" val="3410872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55A88-C64C-FE06-4986-5C9B152B381E}"/>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BAFE049-D152-F311-515B-09ACB58EE4D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3" name="think-cell data - do not delete" hidden="1">
                        <a:extLst>
                          <a:ext uri="{FF2B5EF4-FFF2-40B4-BE49-F238E27FC236}">
                            <a16:creationId xmlns:a16="http://schemas.microsoft.com/office/drawing/2014/main" id="{7BAFE049-D152-F311-515B-09ACB58EE4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2">
            <a:extLst>
              <a:ext uri="{FF2B5EF4-FFF2-40B4-BE49-F238E27FC236}">
                <a16:creationId xmlns:a16="http://schemas.microsoft.com/office/drawing/2014/main" id="{60E07A02-1EC9-0987-879E-A9C737A5BABB}"/>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5" name="Groupe 14">
            <a:extLst>
              <a:ext uri="{FF2B5EF4-FFF2-40B4-BE49-F238E27FC236}">
                <a16:creationId xmlns:a16="http://schemas.microsoft.com/office/drawing/2014/main" id="{C33EFFDD-1343-6C1A-C9CC-D158A674821C}"/>
              </a:ext>
            </a:extLst>
          </p:cNvPr>
          <p:cNvGrpSpPr/>
          <p:nvPr/>
        </p:nvGrpSpPr>
        <p:grpSpPr>
          <a:xfrm>
            <a:off x="462299" y="1269263"/>
            <a:ext cx="11257377" cy="4319475"/>
            <a:chOff x="462299" y="1832457"/>
            <a:chExt cx="11257377" cy="4319475"/>
          </a:xfrm>
        </p:grpSpPr>
        <p:sp>
          <p:nvSpPr>
            <p:cNvPr id="9" name="Rectangle : coins arrondis 4">
              <a:extLst>
                <a:ext uri="{FF2B5EF4-FFF2-40B4-BE49-F238E27FC236}">
                  <a16:creationId xmlns:a16="http://schemas.microsoft.com/office/drawing/2014/main" id="{A9E16BD3-89D2-662A-C42A-8C26979A7E9B}"/>
                </a:ext>
              </a:extLst>
            </p:cNvPr>
            <p:cNvSpPr/>
            <p:nvPr/>
          </p:nvSpPr>
          <p:spPr>
            <a:xfrm>
              <a:off x="4314420" y="1832457"/>
              <a:ext cx="3601264" cy="329184"/>
            </a:xfrm>
            <a:prstGeom prst="rect">
              <a:avLst/>
            </a:prstGeom>
            <a:solidFill>
              <a:srgbClr val="0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FR" sz="1600" b="1">
                  <a:solidFill>
                    <a:srgbClr val="FFFFFF"/>
                  </a:solidFill>
                  <a:latin typeface="Marianne" panose="02000000000000000000" pitchFamily="50" charset="0"/>
                </a:rPr>
                <a:t>Soutenir</a:t>
              </a:r>
            </a:p>
          </p:txBody>
        </p:sp>
        <p:sp>
          <p:nvSpPr>
            <p:cNvPr id="16" name="Rectangle : coins arrondis 4">
              <a:extLst>
                <a:ext uri="{FF2B5EF4-FFF2-40B4-BE49-F238E27FC236}">
                  <a16:creationId xmlns:a16="http://schemas.microsoft.com/office/drawing/2014/main" id="{39BA8F08-AFD8-BEDF-1C36-422F15A72F17}"/>
                </a:ext>
              </a:extLst>
            </p:cNvPr>
            <p:cNvSpPr/>
            <p:nvPr/>
          </p:nvSpPr>
          <p:spPr>
            <a:xfrm>
              <a:off x="462304" y="1832457"/>
              <a:ext cx="3601264" cy="329184"/>
            </a:xfrm>
            <a:prstGeom prst="rect">
              <a:avLst/>
            </a:prstGeom>
            <a:solidFill>
              <a:srgbClr val="0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FR" sz="1600" b="1">
                  <a:solidFill>
                    <a:srgbClr val="FFFFFF"/>
                  </a:solidFill>
                  <a:latin typeface="Marianne" panose="02000000000000000000" pitchFamily="50" charset="0"/>
                </a:rPr>
                <a:t>Communiquer</a:t>
              </a:r>
            </a:p>
          </p:txBody>
        </p:sp>
        <p:sp>
          <p:nvSpPr>
            <p:cNvPr id="17" name="Rectangle : coins arrondis 7">
              <a:extLst>
                <a:ext uri="{FF2B5EF4-FFF2-40B4-BE49-F238E27FC236}">
                  <a16:creationId xmlns:a16="http://schemas.microsoft.com/office/drawing/2014/main" id="{64E0CABF-6B7B-8E42-6F91-E1C464E5999C}"/>
                </a:ext>
              </a:extLst>
            </p:cNvPr>
            <p:cNvSpPr/>
            <p:nvPr/>
          </p:nvSpPr>
          <p:spPr>
            <a:xfrm>
              <a:off x="462299" y="3028666"/>
              <a:ext cx="3601265" cy="3100672"/>
            </a:xfrm>
            <a:prstGeom prst="rect">
              <a:avLst/>
            </a:prstGeom>
            <a:solidFill>
              <a:srgbClr val="C4C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46" indent="-171446" defTabSz="914377">
                <a:spcBef>
                  <a:spcPts val="600"/>
                </a:spcBef>
                <a:buFont typeface="Wingdings" panose="05000000000000000000" pitchFamily="2" charset="2"/>
                <a:buChar char="ü"/>
                <a:defRPr/>
              </a:pPr>
              <a:endParaRPr lang="fr-FR" sz="1400">
                <a:solidFill>
                  <a:schemeClr val="tx1"/>
                </a:solidFill>
                <a:latin typeface="Marianne" panose="02000000000000000000" pitchFamily="50" charset="0"/>
              </a:endParaRPr>
            </a:p>
            <a:p>
              <a:pPr marL="171446" indent="-171446" defTabSz="914377">
                <a:spcBef>
                  <a:spcPts val="600"/>
                </a:spcBef>
                <a:buFont typeface="Wingdings" panose="05000000000000000000" pitchFamily="2" charset="2"/>
                <a:buChar char="ü"/>
                <a:defRPr/>
              </a:pPr>
              <a:r>
                <a:rPr lang="fr-FR" sz="1400" b="1">
                  <a:solidFill>
                    <a:schemeClr val="tx1"/>
                  </a:solidFill>
                  <a:latin typeface="Marianne" panose="02000000000000000000" pitchFamily="50" charset="0"/>
                </a:rPr>
                <a:t>Assurer la communication </a:t>
              </a:r>
              <a:r>
                <a:rPr lang="fr-FR" sz="1400">
                  <a:solidFill>
                    <a:schemeClr val="tx1"/>
                  </a:solidFill>
                  <a:latin typeface="Marianne" panose="02000000000000000000" pitchFamily="50" charset="0"/>
                </a:rPr>
                <a:t>auprès des référents SI locaux sur les nouvelles évolutions du SI et </a:t>
              </a:r>
              <a:r>
                <a:rPr lang="fr-FR" sz="1400" b="1">
                  <a:solidFill>
                    <a:schemeClr val="tx1"/>
                  </a:solidFill>
                  <a:latin typeface="Marianne" panose="02000000000000000000" pitchFamily="50" charset="0"/>
                </a:rPr>
                <a:t>organiser leur diffusion</a:t>
              </a:r>
            </a:p>
            <a:p>
              <a:pPr marL="171446" indent="-171446" defTabSz="914377">
                <a:spcBef>
                  <a:spcPts val="600"/>
                </a:spcBef>
                <a:buFont typeface="Wingdings" panose="05000000000000000000" pitchFamily="2" charset="2"/>
                <a:buChar char="ü"/>
                <a:defRPr/>
              </a:pPr>
              <a:r>
                <a:rPr lang="fr-FR" sz="1400" b="1">
                  <a:solidFill>
                    <a:schemeClr val="tx1"/>
                  </a:solidFill>
                  <a:latin typeface="Marianne" panose="02000000000000000000" pitchFamily="50" charset="0"/>
                </a:rPr>
                <a:t>Accompagner les référents SI locaux </a:t>
              </a:r>
              <a:r>
                <a:rPr lang="fr-FR" sz="1400">
                  <a:solidFill>
                    <a:schemeClr val="tx1"/>
                  </a:solidFill>
                  <a:latin typeface="Marianne" panose="02000000000000000000" pitchFamily="50" charset="0"/>
                </a:rPr>
                <a:t>dans la mise en œuvre des nouvelles fonctionnalités</a:t>
              </a:r>
            </a:p>
          </p:txBody>
        </p:sp>
        <p:sp>
          <p:nvSpPr>
            <p:cNvPr id="21" name="Rectangle : coins arrondis 4">
              <a:extLst>
                <a:ext uri="{FF2B5EF4-FFF2-40B4-BE49-F238E27FC236}">
                  <a16:creationId xmlns:a16="http://schemas.microsoft.com/office/drawing/2014/main" id="{CD4C1581-429D-3FAE-CE89-0B1DA520FB94}"/>
                </a:ext>
              </a:extLst>
            </p:cNvPr>
            <p:cNvSpPr/>
            <p:nvPr/>
          </p:nvSpPr>
          <p:spPr>
            <a:xfrm>
              <a:off x="8118412" y="1832457"/>
              <a:ext cx="3601264" cy="329184"/>
            </a:xfrm>
            <a:prstGeom prst="rect">
              <a:avLst/>
            </a:prstGeom>
            <a:solidFill>
              <a:srgbClr val="0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FR" sz="1600" b="1">
                  <a:solidFill>
                    <a:srgbClr val="FFFFFF"/>
                  </a:solidFill>
                  <a:latin typeface="Marianne" panose="02000000000000000000" pitchFamily="50" charset="0"/>
                </a:rPr>
                <a:t>Mesurer</a:t>
              </a:r>
            </a:p>
          </p:txBody>
        </p:sp>
        <p:sp>
          <p:nvSpPr>
            <p:cNvPr id="8" name="Rectangle : coins arrondis 7">
              <a:extLst>
                <a:ext uri="{FF2B5EF4-FFF2-40B4-BE49-F238E27FC236}">
                  <a16:creationId xmlns:a16="http://schemas.microsoft.com/office/drawing/2014/main" id="{13865EAD-5270-500F-DFD6-ED924F61955F}"/>
                </a:ext>
              </a:extLst>
            </p:cNvPr>
            <p:cNvSpPr/>
            <p:nvPr/>
          </p:nvSpPr>
          <p:spPr>
            <a:xfrm>
              <a:off x="468629" y="2169241"/>
              <a:ext cx="3601265" cy="590400"/>
            </a:xfrm>
            <a:prstGeom prst="roundRect">
              <a:avLst>
                <a:gd name="adj" fmla="val 563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FR" sz="1100" i="1">
                  <a:solidFill>
                    <a:srgbClr val="000000"/>
                  </a:solidFill>
                  <a:latin typeface="Marianne" panose="02000000000000000000" pitchFamily="50" charset="0"/>
                </a:rPr>
                <a:t>Relayer les évolutions du SI auprès des référents SI locaux</a:t>
              </a:r>
            </a:p>
          </p:txBody>
        </p:sp>
        <p:sp>
          <p:nvSpPr>
            <p:cNvPr id="12" name="Rectangle : coins arrondis 7">
              <a:extLst>
                <a:ext uri="{FF2B5EF4-FFF2-40B4-BE49-F238E27FC236}">
                  <a16:creationId xmlns:a16="http://schemas.microsoft.com/office/drawing/2014/main" id="{D1BBF513-147C-8D1B-A961-B44EA90F131B}"/>
                </a:ext>
              </a:extLst>
            </p:cNvPr>
            <p:cNvSpPr/>
            <p:nvPr/>
          </p:nvSpPr>
          <p:spPr>
            <a:xfrm>
              <a:off x="4312311" y="3028666"/>
              <a:ext cx="3601265" cy="3100672"/>
            </a:xfrm>
            <a:prstGeom prst="rect">
              <a:avLst/>
            </a:prstGeom>
            <a:solidFill>
              <a:srgbClr val="C4C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46" indent="-171446" defTabSz="914377">
                <a:spcBef>
                  <a:spcPts val="600"/>
                </a:spcBef>
                <a:buFont typeface="Wingdings" panose="05000000000000000000" pitchFamily="2" charset="2"/>
                <a:buChar char="ü"/>
                <a:defRPr/>
              </a:pPr>
              <a:endParaRPr lang="fr-FR" sz="1400">
                <a:solidFill>
                  <a:schemeClr val="tx1"/>
                </a:solidFill>
                <a:latin typeface="Marianne" panose="02000000000000000000" pitchFamily="50" charset="0"/>
              </a:endParaRPr>
            </a:p>
            <a:p>
              <a:pPr marL="171446" indent="-171446" defTabSz="914377">
                <a:spcBef>
                  <a:spcPts val="600"/>
                </a:spcBef>
                <a:buFont typeface="Wingdings" panose="05000000000000000000" pitchFamily="2" charset="2"/>
                <a:buChar char="ü"/>
                <a:defRPr/>
              </a:pPr>
              <a:r>
                <a:rPr lang="fr-FR" sz="1400" b="1">
                  <a:solidFill>
                    <a:schemeClr val="tx1"/>
                  </a:solidFill>
                  <a:latin typeface="Marianne" panose="02000000000000000000" pitchFamily="50" charset="0"/>
                </a:rPr>
                <a:t>Assurer le support de niveau 2 </a:t>
              </a:r>
              <a:r>
                <a:rPr lang="fr-FR" sz="1400">
                  <a:solidFill>
                    <a:schemeClr val="tx1"/>
                  </a:solidFill>
                  <a:latin typeface="Marianne" panose="02000000000000000000" pitchFamily="50" charset="0"/>
                </a:rPr>
                <a:t>et assister  les référents SI locaux pour les sollicitations plus techniques</a:t>
              </a:r>
            </a:p>
            <a:p>
              <a:pPr marL="171446" indent="-171446" defTabSz="914377">
                <a:spcBef>
                  <a:spcPts val="600"/>
                </a:spcBef>
                <a:buFont typeface="Wingdings" panose="05000000000000000000" pitchFamily="2" charset="2"/>
                <a:buChar char="ü"/>
                <a:defRPr/>
              </a:pPr>
              <a:r>
                <a:rPr lang="fr-FR" sz="1400" b="1">
                  <a:solidFill>
                    <a:schemeClr val="tx1"/>
                  </a:solidFill>
                  <a:latin typeface="Marianne" panose="02000000000000000000" pitchFamily="50" charset="0"/>
                </a:rPr>
                <a:t>Gérer les résistances au changement </a:t>
              </a:r>
              <a:r>
                <a:rPr lang="fr-FR" sz="1400">
                  <a:solidFill>
                    <a:schemeClr val="tx1"/>
                  </a:solidFill>
                  <a:latin typeface="Marianne" panose="02000000000000000000" pitchFamily="50" charset="0"/>
                </a:rPr>
                <a:t>en proposant des supports et outils adaptés (guides, FAQ, tutoriels)</a:t>
              </a:r>
            </a:p>
            <a:p>
              <a:pPr marL="171446" indent="-171446" defTabSz="914377">
                <a:spcBef>
                  <a:spcPts val="600"/>
                </a:spcBef>
                <a:buFont typeface="Wingdings" panose="05000000000000000000" pitchFamily="2" charset="2"/>
                <a:buChar char="ü"/>
                <a:defRPr/>
              </a:pPr>
              <a:r>
                <a:rPr lang="fr-FR" sz="1400" b="1">
                  <a:solidFill>
                    <a:schemeClr val="tx1"/>
                  </a:solidFill>
                  <a:latin typeface="Marianne" panose="02000000000000000000" pitchFamily="50" charset="0"/>
                </a:rPr>
                <a:t>Structurer et animer la formation continue des référents SI locaux </a:t>
              </a:r>
              <a:r>
                <a:rPr lang="fr-FR" sz="1400">
                  <a:solidFill>
                    <a:schemeClr val="tx1"/>
                  </a:solidFill>
                  <a:latin typeface="Marianne" panose="02000000000000000000" pitchFamily="50" charset="0"/>
                </a:rPr>
                <a:t>pour garantir leur montée en compétence</a:t>
              </a:r>
            </a:p>
          </p:txBody>
        </p:sp>
        <p:sp>
          <p:nvSpPr>
            <p:cNvPr id="29" name="Rectangle : coins arrondis 7">
              <a:extLst>
                <a:ext uri="{FF2B5EF4-FFF2-40B4-BE49-F238E27FC236}">
                  <a16:creationId xmlns:a16="http://schemas.microsoft.com/office/drawing/2014/main" id="{7D265B8A-86E2-1BEE-56BA-2F684B88F93E}"/>
                </a:ext>
              </a:extLst>
            </p:cNvPr>
            <p:cNvSpPr/>
            <p:nvPr/>
          </p:nvSpPr>
          <p:spPr>
            <a:xfrm>
              <a:off x="8118411" y="3051260"/>
              <a:ext cx="3601265" cy="3100672"/>
            </a:xfrm>
            <a:prstGeom prst="rect">
              <a:avLst/>
            </a:prstGeom>
            <a:solidFill>
              <a:srgbClr val="C4C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46" indent="-171446" defTabSz="914377">
                <a:spcBef>
                  <a:spcPts val="600"/>
                </a:spcBef>
                <a:buFont typeface="Wingdings" panose="05000000000000000000" pitchFamily="2" charset="2"/>
                <a:buChar char="ü"/>
                <a:defRPr/>
              </a:pPr>
              <a:endParaRPr lang="fr-FR" sz="1400" b="1">
                <a:solidFill>
                  <a:schemeClr val="tx1"/>
                </a:solidFill>
                <a:latin typeface="Marianne" panose="02000000000000000000" pitchFamily="50" charset="0"/>
              </a:endParaRPr>
            </a:p>
            <a:p>
              <a:pPr marL="171446" indent="-171446" defTabSz="914377">
                <a:spcBef>
                  <a:spcPts val="600"/>
                </a:spcBef>
                <a:buFont typeface="Wingdings" panose="05000000000000000000" pitchFamily="2" charset="2"/>
                <a:buChar char="ü"/>
                <a:defRPr/>
              </a:pPr>
              <a:r>
                <a:rPr lang="fr-FR" sz="1400" b="1">
                  <a:solidFill>
                    <a:schemeClr val="tx1"/>
                  </a:solidFill>
                  <a:latin typeface="Marianne" panose="02000000000000000000" pitchFamily="50" charset="0"/>
                </a:rPr>
                <a:t>Mettre en place des indicateurs de suivi </a:t>
              </a:r>
              <a:r>
                <a:rPr lang="fr-FR" sz="1400">
                  <a:solidFill>
                    <a:schemeClr val="tx1"/>
                  </a:solidFill>
                  <a:latin typeface="Marianne" panose="02000000000000000000" pitchFamily="50" charset="0"/>
                </a:rPr>
                <a:t>pour mesurer l’appropriation des évolutions par les référents SI locaux</a:t>
              </a:r>
            </a:p>
            <a:p>
              <a:pPr marL="171446" indent="-171446" defTabSz="914377">
                <a:spcBef>
                  <a:spcPts val="600"/>
                </a:spcBef>
                <a:buFont typeface="Wingdings" panose="05000000000000000000" pitchFamily="2" charset="2"/>
                <a:buChar char="ü"/>
                <a:defRPr/>
              </a:pPr>
              <a:r>
                <a:rPr lang="fr-FR" sz="1400" b="1">
                  <a:solidFill>
                    <a:schemeClr val="tx1"/>
                  </a:solidFill>
                  <a:latin typeface="Marianne" panose="02000000000000000000" pitchFamily="50" charset="0"/>
                </a:rPr>
                <a:t>Assurer la documentation et la mise à jour de la base de connaissances</a:t>
              </a:r>
              <a:r>
                <a:rPr lang="fr-FR" sz="1400">
                  <a:solidFill>
                    <a:schemeClr val="tx1"/>
                  </a:solidFill>
                  <a:latin typeface="Marianne" panose="02000000000000000000" pitchFamily="50" charset="0"/>
                </a:rPr>
                <a:t> sur les évolutions et les bonnes pratiques</a:t>
              </a:r>
            </a:p>
            <a:p>
              <a:pPr marL="171446" indent="-171446" defTabSz="914377">
                <a:spcBef>
                  <a:spcPts val="600"/>
                </a:spcBef>
                <a:buFont typeface="Wingdings" panose="05000000000000000000" pitchFamily="2" charset="2"/>
                <a:buChar char="ü"/>
                <a:defRPr/>
              </a:pPr>
              <a:r>
                <a:rPr lang="fr-FR" sz="1400" b="1">
                  <a:solidFill>
                    <a:schemeClr val="tx1"/>
                  </a:solidFill>
                  <a:latin typeface="Marianne" panose="02000000000000000000" pitchFamily="50" charset="0"/>
                </a:rPr>
                <a:t>Faire remonter aux chefs de produit les difficultés d’appropriation identifiées </a:t>
              </a:r>
              <a:r>
                <a:rPr lang="fr-FR" sz="1400">
                  <a:solidFill>
                    <a:schemeClr val="tx1"/>
                  </a:solidFill>
                  <a:latin typeface="Marianne" panose="02000000000000000000" pitchFamily="50" charset="0"/>
                </a:rPr>
                <a:t>sur le terrain afin d’adapter les futures évolutions</a:t>
              </a:r>
            </a:p>
          </p:txBody>
        </p:sp>
        <p:sp>
          <p:nvSpPr>
            <p:cNvPr id="33" name="Rectangle : coins arrondis 32">
              <a:extLst>
                <a:ext uri="{FF2B5EF4-FFF2-40B4-BE49-F238E27FC236}">
                  <a16:creationId xmlns:a16="http://schemas.microsoft.com/office/drawing/2014/main" id="{9DC2CA10-3D8B-8490-DE27-4BAE66EB2954}"/>
                </a:ext>
              </a:extLst>
            </p:cNvPr>
            <p:cNvSpPr/>
            <p:nvPr/>
          </p:nvSpPr>
          <p:spPr>
            <a:xfrm>
              <a:off x="4308094" y="2161641"/>
              <a:ext cx="3601265" cy="590400"/>
            </a:xfrm>
            <a:prstGeom prst="roundRect">
              <a:avLst>
                <a:gd name="adj" fmla="val 563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FR" sz="1100" i="1">
                  <a:solidFill>
                    <a:srgbClr val="000000"/>
                  </a:solidFill>
                  <a:latin typeface="Marianne" panose="02000000000000000000" pitchFamily="50" charset="0"/>
                </a:rPr>
                <a:t>Faciliter l’appropriation des évolutions par les référents locaux</a:t>
              </a:r>
            </a:p>
          </p:txBody>
        </p:sp>
        <p:sp>
          <p:nvSpPr>
            <p:cNvPr id="34" name="Rectangle : coins arrondis 33">
              <a:extLst>
                <a:ext uri="{FF2B5EF4-FFF2-40B4-BE49-F238E27FC236}">
                  <a16:creationId xmlns:a16="http://schemas.microsoft.com/office/drawing/2014/main" id="{E2DB01EC-982E-1B59-59FB-AB33611CEAE9}"/>
                </a:ext>
              </a:extLst>
            </p:cNvPr>
            <p:cNvSpPr/>
            <p:nvPr/>
          </p:nvSpPr>
          <p:spPr>
            <a:xfrm>
              <a:off x="8028357" y="2154504"/>
              <a:ext cx="3601265" cy="590400"/>
            </a:xfrm>
            <a:prstGeom prst="roundRect">
              <a:avLst>
                <a:gd name="adj" fmla="val 563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FR" sz="1100" i="1">
                  <a:solidFill>
                    <a:srgbClr val="000000"/>
                  </a:solidFill>
                  <a:latin typeface="Marianne" panose="02000000000000000000" pitchFamily="50" charset="0"/>
                </a:rPr>
                <a:t>Assurer le suivi et l’amélioration continue des usages du SI</a:t>
              </a:r>
            </a:p>
          </p:txBody>
        </p:sp>
        <p:grpSp>
          <p:nvGrpSpPr>
            <p:cNvPr id="4" name="Groupe 3">
              <a:extLst>
                <a:ext uri="{FF2B5EF4-FFF2-40B4-BE49-F238E27FC236}">
                  <a16:creationId xmlns:a16="http://schemas.microsoft.com/office/drawing/2014/main" id="{8F2FE03C-06CF-2A3F-8606-D3FD2A88CD81}"/>
                </a:ext>
              </a:extLst>
            </p:cNvPr>
            <p:cNvGrpSpPr/>
            <p:nvPr/>
          </p:nvGrpSpPr>
          <p:grpSpPr>
            <a:xfrm>
              <a:off x="9675203" y="2688426"/>
              <a:ext cx="487680" cy="487680"/>
              <a:chOff x="-1628432" y="1977995"/>
              <a:chExt cx="640080" cy="640080"/>
            </a:xfrm>
            <a:solidFill>
              <a:schemeClr val="bg1"/>
            </a:solidFill>
          </p:grpSpPr>
          <p:sp>
            <p:nvSpPr>
              <p:cNvPr id="5" name="Ellipse 4">
                <a:extLst>
                  <a:ext uri="{FF2B5EF4-FFF2-40B4-BE49-F238E27FC236}">
                    <a16:creationId xmlns:a16="http://schemas.microsoft.com/office/drawing/2014/main" id="{83370E2D-CC7F-17B7-3D50-31D6BBA33FC3}"/>
                  </a:ext>
                </a:extLst>
              </p:cNvPr>
              <p:cNvSpPr/>
              <p:nvPr/>
            </p:nvSpPr>
            <p:spPr>
              <a:xfrm>
                <a:off x="-1628432" y="1977995"/>
                <a:ext cx="640080" cy="64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a:solidFill>
                    <a:srgbClr val="FFFFFF"/>
                  </a:solidFill>
                  <a:latin typeface="Arial"/>
                </a:endParaRPr>
              </a:p>
            </p:txBody>
          </p:sp>
          <p:pic>
            <p:nvPicPr>
              <p:cNvPr id="6" name="Image 5">
                <a:extLst>
                  <a:ext uri="{FF2B5EF4-FFF2-40B4-BE49-F238E27FC236}">
                    <a16:creationId xmlns:a16="http://schemas.microsoft.com/office/drawing/2014/main" id="{416622A1-CB51-7AC8-EC9C-0340E2AB205F}"/>
                  </a:ext>
                </a:extLst>
              </p:cNvPr>
              <p:cNvPicPr>
                <a:picLocks noChangeAspect="1"/>
              </p:cNvPicPr>
              <p:nvPr/>
            </p:nvPicPr>
            <p:blipFill>
              <a:blip r:embed="rId6"/>
              <a:stretch>
                <a:fillRect/>
              </a:stretch>
            </p:blipFill>
            <p:spPr>
              <a:xfrm>
                <a:off x="-1544642" y="2061490"/>
                <a:ext cx="472500" cy="472500"/>
              </a:xfrm>
              <a:prstGeom prst="rect">
                <a:avLst/>
              </a:prstGeom>
              <a:grpFill/>
            </p:spPr>
          </p:pic>
        </p:grpSp>
        <p:grpSp>
          <p:nvGrpSpPr>
            <p:cNvPr id="7" name="Groupe 6">
              <a:extLst>
                <a:ext uri="{FF2B5EF4-FFF2-40B4-BE49-F238E27FC236}">
                  <a16:creationId xmlns:a16="http://schemas.microsoft.com/office/drawing/2014/main" id="{80A9EF0A-FE45-C9B0-C23E-B2FD81517B17}"/>
                </a:ext>
              </a:extLst>
            </p:cNvPr>
            <p:cNvGrpSpPr/>
            <p:nvPr/>
          </p:nvGrpSpPr>
          <p:grpSpPr>
            <a:xfrm>
              <a:off x="5852160" y="2688426"/>
              <a:ext cx="487680" cy="487680"/>
              <a:chOff x="-2446102" y="2203628"/>
              <a:chExt cx="640080" cy="640080"/>
            </a:xfrm>
            <a:solidFill>
              <a:schemeClr val="bg1"/>
            </a:solidFill>
          </p:grpSpPr>
          <p:sp>
            <p:nvSpPr>
              <p:cNvPr id="10" name="Ellipse 9">
                <a:extLst>
                  <a:ext uri="{FF2B5EF4-FFF2-40B4-BE49-F238E27FC236}">
                    <a16:creationId xmlns:a16="http://schemas.microsoft.com/office/drawing/2014/main" id="{AA4FF3D5-2356-B019-3A11-F173AC4BFDF0}"/>
                  </a:ext>
                </a:extLst>
              </p:cNvPr>
              <p:cNvSpPr/>
              <p:nvPr/>
            </p:nvSpPr>
            <p:spPr>
              <a:xfrm>
                <a:off x="-2446102" y="2203628"/>
                <a:ext cx="640080" cy="64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a:solidFill>
                    <a:srgbClr val="FFFFFF"/>
                  </a:solidFill>
                  <a:latin typeface="Arial"/>
                </a:endParaRPr>
              </a:p>
            </p:txBody>
          </p:sp>
          <p:pic>
            <p:nvPicPr>
              <p:cNvPr id="11" name="Image 10">
                <a:extLst>
                  <a:ext uri="{FF2B5EF4-FFF2-40B4-BE49-F238E27FC236}">
                    <a16:creationId xmlns:a16="http://schemas.microsoft.com/office/drawing/2014/main" id="{9ED27333-1958-C597-C201-2B13ABDCF274}"/>
                  </a:ext>
                </a:extLst>
              </p:cNvPr>
              <p:cNvPicPr>
                <a:picLocks noChangeAspect="1"/>
              </p:cNvPicPr>
              <p:nvPr/>
            </p:nvPicPr>
            <p:blipFill>
              <a:blip r:embed="rId7"/>
              <a:stretch>
                <a:fillRect/>
              </a:stretch>
            </p:blipFill>
            <p:spPr>
              <a:xfrm>
                <a:off x="-2362312" y="2312760"/>
                <a:ext cx="472500" cy="472500"/>
              </a:xfrm>
              <a:prstGeom prst="rect">
                <a:avLst/>
              </a:prstGeom>
              <a:grpFill/>
            </p:spPr>
          </p:pic>
        </p:grpSp>
        <p:grpSp>
          <p:nvGrpSpPr>
            <p:cNvPr id="23" name="Groupe 22">
              <a:extLst>
                <a:ext uri="{FF2B5EF4-FFF2-40B4-BE49-F238E27FC236}">
                  <a16:creationId xmlns:a16="http://schemas.microsoft.com/office/drawing/2014/main" id="{1B6BCC55-2BD9-8EA9-3AA9-7919A1AF1376}"/>
                </a:ext>
              </a:extLst>
            </p:cNvPr>
            <p:cNvGrpSpPr/>
            <p:nvPr/>
          </p:nvGrpSpPr>
          <p:grpSpPr>
            <a:xfrm>
              <a:off x="2019090" y="2697968"/>
              <a:ext cx="487680" cy="487680"/>
              <a:chOff x="1910802" y="2697968"/>
              <a:chExt cx="487680" cy="487680"/>
            </a:xfrm>
            <a:solidFill>
              <a:schemeClr val="bg1"/>
            </a:solidFill>
          </p:grpSpPr>
          <p:sp>
            <p:nvSpPr>
              <p:cNvPr id="19" name="Ellipse 18">
                <a:extLst>
                  <a:ext uri="{FF2B5EF4-FFF2-40B4-BE49-F238E27FC236}">
                    <a16:creationId xmlns:a16="http://schemas.microsoft.com/office/drawing/2014/main" id="{F409ED2C-C8F8-FF69-AA48-CE9AB7B232A1}"/>
                  </a:ext>
                </a:extLst>
              </p:cNvPr>
              <p:cNvSpPr/>
              <p:nvPr/>
            </p:nvSpPr>
            <p:spPr>
              <a:xfrm>
                <a:off x="1910802" y="2697968"/>
                <a:ext cx="487680" cy="4876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a:solidFill>
                    <a:srgbClr val="FFFFFF"/>
                  </a:solidFill>
                  <a:latin typeface="Arial"/>
                </a:endParaRPr>
              </a:p>
            </p:txBody>
          </p:sp>
          <p:pic>
            <p:nvPicPr>
              <p:cNvPr id="22" name="Image 21">
                <a:extLst>
                  <a:ext uri="{FF2B5EF4-FFF2-40B4-BE49-F238E27FC236}">
                    <a16:creationId xmlns:a16="http://schemas.microsoft.com/office/drawing/2014/main" id="{7EC2E48D-C9A0-FD02-9C5C-3C60017C20D9}"/>
                  </a:ext>
                </a:extLst>
              </p:cNvPr>
              <p:cNvPicPr>
                <a:picLocks noChangeAspect="1"/>
              </p:cNvPicPr>
              <p:nvPr/>
            </p:nvPicPr>
            <p:blipFill>
              <a:blip r:embed="rId8"/>
              <a:stretch>
                <a:fillRect/>
              </a:stretch>
            </p:blipFill>
            <p:spPr>
              <a:xfrm>
                <a:off x="1949993" y="2777156"/>
                <a:ext cx="360000" cy="360000"/>
              </a:xfrm>
              <a:prstGeom prst="rect">
                <a:avLst/>
              </a:prstGeom>
              <a:grpFill/>
            </p:spPr>
          </p:pic>
        </p:grpSp>
      </p:grpSp>
      <p:sp>
        <p:nvSpPr>
          <p:cNvPr id="25" name="Titre 24">
            <a:extLst>
              <a:ext uri="{FF2B5EF4-FFF2-40B4-BE49-F238E27FC236}">
                <a16:creationId xmlns:a16="http://schemas.microsoft.com/office/drawing/2014/main" id="{04E492C8-669B-6EC6-B69C-CF0A8751F211}"/>
              </a:ext>
            </a:extLst>
          </p:cNvPr>
          <p:cNvSpPr>
            <a:spLocks noGrp="1"/>
          </p:cNvSpPr>
          <p:nvPr>
            <p:ph type="title"/>
          </p:nvPr>
        </p:nvSpPr>
        <p:spPr/>
        <p:txBody>
          <a:bodyPr/>
          <a:lstStyle/>
          <a:p>
            <a:pPr>
              <a:defRPr/>
            </a:pPr>
            <a:r>
              <a:rPr lang="fr-FR" sz="2000"/>
              <a:t>Les responsabilités en tant que </a:t>
            </a:r>
            <a:r>
              <a:rPr lang="fr-FR" sz="2000">
                <a:solidFill>
                  <a:schemeClr val="tx2">
                    <a:lumMod val="40000"/>
                    <a:lumOff val="60000"/>
                  </a:schemeClr>
                </a:solidFill>
              </a:rPr>
              <a:t>référent SI national </a:t>
            </a:r>
            <a:br>
              <a:rPr kumimoji="0" lang="fr-FR" sz="2000" b="1" i="0" u="none" strike="noStrike" kern="1200" cap="none" spc="0" normalizeH="0" baseline="0" noProof="0">
                <a:ln>
                  <a:noFill/>
                </a:ln>
                <a:solidFill>
                  <a:schemeClr val="tx2"/>
                </a:solidFill>
                <a:effectLst/>
                <a:uLnTx/>
                <a:uFillTx/>
                <a:latin typeface="Marianne"/>
                <a:ea typeface="+mj-ea"/>
                <a:cs typeface="+mj-cs"/>
              </a:rPr>
            </a:br>
            <a:endParaRPr lang="fr-FR">
              <a:solidFill>
                <a:schemeClr val="tx2"/>
              </a:solidFill>
            </a:endParaRPr>
          </a:p>
        </p:txBody>
      </p:sp>
    </p:spTree>
    <p:extLst>
      <p:ext uri="{BB962C8B-B14F-4D97-AF65-F5344CB8AC3E}">
        <p14:creationId xmlns:p14="http://schemas.microsoft.com/office/powerpoint/2010/main" val="389923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F3558-C1DC-A259-A8A5-FF278CF95E8D}"/>
            </a:ext>
          </a:extLst>
        </p:cNvPr>
        <p:cNvGrpSpPr/>
        <p:nvPr/>
      </p:nvGrpSpPr>
      <p:grpSpPr>
        <a:xfrm>
          <a:off x="0" y="0"/>
          <a:ext cx="0" cy="0"/>
          <a:chOff x="0" y="0"/>
          <a:chExt cx="0" cy="0"/>
        </a:xfrm>
      </p:grpSpPr>
      <p:pic>
        <p:nvPicPr>
          <p:cNvPr id="7" name="Picture 2" descr="white and blue concrete building">
            <a:extLst>
              <a:ext uri="{FF2B5EF4-FFF2-40B4-BE49-F238E27FC236}">
                <a16:creationId xmlns:a16="http://schemas.microsoft.com/office/drawing/2014/main" id="{A6F570F7-BC56-CC8C-BE59-36218F7FB4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821"/>
          <a:stretch/>
        </p:blipFill>
        <p:spPr bwMode="auto">
          <a:xfrm>
            <a:off x="7281081" y="-3488"/>
            <a:ext cx="4910919" cy="6861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39A2EE4-30DA-C462-7336-2B4032183140}"/>
              </a:ext>
            </a:extLst>
          </p:cNvPr>
          <p:cNvSpPr/>
          <p:nvPr/>
        </p:nvSpPr>
        <p:spPr>
          <a:xfrm>
            <a:off x="7302344" y="-5315"/>
            <a:ext cx="4910919" cy="6858000"/>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1600">
              <a:solidFill>
                <a:srgbClr val="FFFFFF"/>
              </a:solidFill>
              <a:latin typeface="Marianne" panose="02000000000000000000"/>
            </a:endParaRPr>
          </a:p>
        </p:txBody>
      </p:sp>
      <p:graphicFrame>
        <p:nvGraphicFramePr>
          <p:cNvPr id="4" name="think-cell data - do not delete" hidden="1">
            <a:extLst>
              <a:ext uri="{FF2B5EF4-FFF2-40B4-BE49-F238E27FC236}">
                <a16:creationId xmlns:a16="http://schemas.microsoft.com/office/drawing/2014/main" id="{E139BDEC-4113-BFCD-B28B-33E2AE83321B}"/>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Diapositive think-cell" r:id="rId5" imgW="395" imgH="394" progId="TCLayout.ActiveDocument.1">
                  <p:embed/>
                </p:oleObj>
              </mc:Choice>
              <mc:Fallback>
                <p:oleObj name="Diapositive think-cell" r:id="rId5" imgW="395" imgH="394" progId="TCLayout.ActiveDocument.1">
                  <p:embed/>
                  <p:pic>
                    <p:nvPicPr>
                      <p:cNvPr id="4" name="think-cell data - do not delete" hidden="1">
                        <a:extLst>
                          <a:ext uri="{FF2B5EF4-FFF2-40B4-BE49-F238E27FC236}">
                            <a16:creationId xmlns:a16="http://schemas.microsoft.com/office/drawing/2014/main" id="{E139BDEC-4113-BFCD-B28B-33E2AE83321B}"/>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5EC8171-BF13-B814-EF1B-53362548E8E9}"/>
              </a:ext>
            </a:extLst>
          </p:cNvPr>
          <p:cNvSpPr txBox="1">
            <a:spLocks/>
          </p:cNvSpPr>
          <p:nvPr/>
        </p:nvSpPr>
        <p:spPr bwMode="gray">
          <a:xfrm>
            <a:off x="529387" y="3107146"/>
            <a:ext cx="6086475" cy="886397"/>
          </a:xfrm>
          <a:prstGeom prst="rect">
            <a:avLst/>
          </a:prstGeom>
        </p:spPr>
        <p:txBody>
          <a:bodyPr vert="horz" lIns="0" tIns="0" rIns="0" bIns="0" rtlCol="0" anchor="ctr" anchorCtr="0">
            <a:spAutoFit/>
          </a:bodyPr>
          <a:lst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a:lstStyle>
          <a:p>
            <a:pPr marL="87313" algn="ctr"/>
            <a:r>
              <a:rPr lang="fr-FR" sz="3200" cap="none">
                <a:solidFill>
                  <a:schemeClr val="tx2"/>
                </a:solidFill>
                <a:latin typeface="Marianne" panose="02000000000000000000"/>
                <a:ea typeface="+mn-ea"/>
                <a:cs typeface="+mn-cs"/>
              </a:rPr>
              <a:t>Les outils et ressources à disposition</a:t>
            </a:r>
            <a:endParaRPr lang="fr-FR" sz="3200">
              <a:solidFill>
                <a:schemeClr val="tx2"/>
              </a:solidFill>
              <a:latin typeface="Marianne" panose="02000000000000000000"/>
            </a:endParaRPr>
          </a:p>
        </p:txBody>
      </p:sp>
      <p:sp>
        <p:nvSpPr>
          <p:cNvPr id="5" name="L-Shape 7">
            <a:extLst>
              <a:ext uri="{FF2B5EF4-FFF2-40B4-BE49-F238E27FC236}">
                <a16:creationId xmlns:a16="http://schemas.microsoft.com/office/drawing/2014/main" id="{BF8FF925-FCFF-C40A-F736-7B875D4C27A2}"/>
              </a:ext>
            </a:extLst>
          </p:cNvPr>
          <p:cNvSpPr>
            <a:spLocks noChangeAspect="1"/>
          </p:cNvSpPr>
          <p:nvPr/>
        </p:nvSpPr>
        <p:spPr bwMode="auto">
          <a:xfrm rot="5400000">
            <a:off x="304020" y="2207450"/>
            <a:ext cx="687003" cy="687003"/>
          </a:xfrm>
          <a:prstGeom prst="corner">
            <a:avLst>
              <a:gd name="adj1" fmla="val 7203"/>
              <a:gd name="adj2" fmla="val 720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477827" fontAlgn="base" hangingPunct="0">
              <a:lnSpc>
                <a:spcPct val="93000"/>
              </a:lnSpc>
              <a:spcBef>
                <a:spcPct val="0"/>
              </a:spcBef>
              <a:spcAft>
                <a:spcPct val="0"/>
              </a:spcAft>
              <a:buClr>
                <a:srgbClr val="000000"/>
              </a:buClr>
              <a:buSzPct val="100000"/>
              <a:defRPr/>
            </a:pPr>
            <a:endParaRPr lang="fr-FR" sz="1100">
              <a:solidFill>
                <a:prstClr val="black"/>
              </a:solidFill>
              <a:latin typeface="Arial" charset="0"/>
              <a:ea typeface="Arial Unicode MS" pitchFamily="34" charset="-128"/>
            </a:endParaRPr>
          </a:p>
        </p:txBody>
      </p:sp>
      <p:sp>
        <p:nvSpPr>
          <p:cNvPr id="6" name="L-Shape 8">
            <a:extLst>
              <a:ext uri="{FF2B5EF4-FFF2-40B4-BE49-F238E27FC236}">
                <a16:creationId xmlns:a16="http://schemas.microsoft.com/office/drawing/2014/main" id="{99ACA599-7770-411C-8558-027FF8EA54EF}"/>
              </a:ext>
            </a:extLst>
          </p:cNvPr>
          <p:cNvSpPr>
            <a:spLocks noChangeAspect="1"/>
          </p:cNvSpPr>
          <p:nvPr/>
        </p:nvSpPr>
        <p:spPr bwMode="auto">
          <a:xfrm rot="16200000">
            <a:off x="6173000" y="4206236"/>
            <a:ext cx="687003" cy="687003"/>
          </a:xfrm>
          <a:prstGeom prst="corner">
            <a:avLst>
              <a:gd name="adj1" fmla="val 7203"/>
              <a:gd name="adj2" fmla="val 720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477827" fontAlgn="base" hangingPunct="0">
              <a:lnSpc>
                <a:spcPct val="93000"/>
              </a:lnSpc>
              <a:spcBef>
                <a:spcPct val="0"/>
              </a:spcBef>
              <a:spcAft>
                <a:spcPct val="0"/>
              </a:spcAft>
              <a:buClr>
                <a:srgbClr val="000000"/>
              </a:buClr>
              <a:buSzPct val="100000"/>
              <a:defRPr/>
            </a:pPr>
            <a:endParaRPr lang="fr-FR" sz="1100">
              <a:solidFill>
                <a:prstClr val="black"/>
              </a:solidFill>
              <a:latin typeface="Arial" charset="0"/>
              <a:ea typeface="Arial Unicode MS" pitchFamily="34" charset="-128"/>
            </a:endParaRPr>
          </a:p>
        </p:txBody>
      </p:sp>
      <p:pic>
        <p:nvPicPr>
          <p:cNvPr id="12" name="Image 11">
            <a:extLst>
              <a:ext uri="{FF2B5EF4-FFF2-40B4-BE49-F238E27FC236}">
                <a16:creationId xmlns:a16="http://schemas.microsoft.com/office/drawing/2014/main" id="{BB91BF17-9343-2FAD-B181-85E52C6080C7}"/>
              </a:ext>
            </a:extLst>
          </p:cNvPr>
          <p:cNvPicPr>
            <a:picLocks noChangeAspect="1"/>
          </p:cNvPicPr>
          <p:nvPr/>
        </p:nvPicPr>
        <p:blipFill>
          <a:blip r:embed="rId7"/>
          <a:stretch>
            <a:fillRect/>
          </a:stretch>
        </p:blipFill>
        <p:spPr>
          <a:xfrm>
            <a:off x="11688223" y="57699"/>
            <a:ext cx="433492" cy="504000"/>
          </a:xfrm>
          <a:prstGeom prst="rect">
            <a:avLst/>
          </a:prstGeom>
        </p:spPr>
      </p:pic>
    </p:spTree>
    <p:extLst>
      <p:ext uri="{BB962C8B-B14F-4D97-AF65-F5344CB8AC3E}">
        <p14:creationId xmlns:p14="http://schemas.microsoft.com/office/powerpoint/2010/main" val="3146634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6E5EE1-BE16-B70E-A317-AA309F42F2DE}"/>
              </a:ext>
            </a:extLst>
          </p:cNvPr>
          <p:cNvSpPr>
            <a:spLocks noGrp="1"/>
          </p:cNvSpPr>
          <p:nvPr>
            <p:ph type="title"/>
          </p:nvPr>
        </p:nvSpPr>
        <p:spPr/>
        <p:txBody>
          <a:bodyPr/>
          <a:lstStyle/>
          <a:p>
            <a:r>
              <a:rPr lang="fr-FR" sz="2000"/>
              <a:t>Cette évolution s'appuie sur la nomenclature, socle commun des ajustements de l’assistance</a:t>
            </a:r>
          </a:p>
        </p:txBody>
      </p:sp>
      <p:grpSp>
        <p:nvGrpSpPr>
          <p:cNvPr id="3" name="Groupe 2">
            <a:extLst>
              <a:ext uri="{FF2B5EF4-FFF2-40B4-BE49-F238E27FC236}">
                <a16:creationId xmlns:a16="http://schemas.microsoft.com/office/drawing/2014/main" id="{1DD53EA0-1B7B-1078-97B6-2D2442D1D434}"/>
              </a:ext>
            </a:extLst>
          </p:cNvPr>
          <p:cNvGrpSpPr/>
          <p:nvPr/>
        </p:nvGrpSpPr>
        <p:grpSpPr>
          <a:xfrm>
            <a:off x="2621167" y="2388127"/>
            <a:ext cx="2544799" cy="1224118"/>
            <a:chOff x="3279146" y="3122029"/>
            <a:chExt cx="2196000" cy="1224118"/>
          </a:xfrm>
        </p:grpSpPr>
        <p:sp>
          <p:nvSpPr>
            <p:cNvPr id="4" name="Rectangle 3">
              <a:extLst>
                <a:ext uri="{FF2B5EF4-FFF2-40B4-BE49-F238E27FC236}">
                  <a16:creationId xmlns:a16="http://schemas.microsoft.com/office/drawing/2014/main" id="{2F9EB5E2-6FD8-3275-175A-B523300733CC}"/>
                </a:ext>
              </a:extLst>
            </p:cNvPr>
            <p:cNvSpPr/>
            <p:nvPr/>
          </p:nvSpPr>
          <p:spPr>
            <a:xfrm>
              <a:off x="3279146" y="3554147"/>
              <a:ext cx="2196000" cy="792000"/>
            </a:xfrm>
            <a:prstGeom prst="rect">
              <a:avLst/>
            </a:prstGeom>
            <a:noFill/>
            <a:ln w="19050" cap="flat" cmpd="sng" algn="ctr">
              <a:solidFill>
                <a:schemeClr val="bg1">
                  <a:lumMod val="85000"/>
                </a:schemeClr>
              </a:solidFill>
              <a:prstDash val="solid"/>
            </a:ln>
            <a:effectLst/>
          </p:spPr>
          <p:txBody>
            <a:bodyPr lIns="91431" tIns="45719" rIns="91431" bIns="45719"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r>
                <a:rPr lang="fr-FR" sz="1400" kern="0">
                  <a:solidFill>
                    <a:srgbClr val="000000"/>
                  </a:solidFill>
                  <a:latin typeface="Marianne"/>
                </a:rPr>
                <a:t>Via </a:t>
              </a:r>
              <a:r>
                <a:rPr lang="fr-FR" sz="1400" b="1" kern="0">
                  <a:solidFill>
                    <a:schemeClr val="tx2">
                      <a:lumMod val="40000"/>
                      <a:lumOff val="60000"/>
                    </a:schemeClr>
                  </a:solidFill>
                  <a:latin typeface="Marianne"/>
                </a:rPr>
                <a:t>l’outil de suivi </a:t>
              </a:r>
              <a:r>
                <a:rPr lang="fr-FR" sz="1400" kern="0">
                  <a:solidFill>
                    <a:srgbClr val="000000"/>
                  </a:solidFill>
                  <a:latin typeface="Marianne"/>
                </a:rPr>
                <a:t>(</a:t>
              </a:r>
              <a:r>
                <a:rPr lang="fr-FR" sz="1400" kern="0" err="1">
                  <a:solidFill>
                    <a:srgbClr val="000000"/>
                  </a:solidFill>
                  <a:latin typeface="Marianne"/>
                </a:rPr>
                <a:t>excel</a:t>
              </a:r>
              <a:r>
                <a:rPr lang="fr-FR" sz="1400" kern="0">
                  <a:solidFill>
                    <a:srgbClr val="000000"/>
                  </a:solidFill>
                  <a:latin typeface="Marianne"/>
                </a:rPr>
                <a:t>)</a:t>
              </a:r>
              <a:endParaRPr kumimoji="0" lang="fr-FR" sz="1400" b="1" i="0" u="none" strike="noStrike" kern="0" cap="none" spc="0" normalizeH="0" baseline="0" noProof="0">
                <a:ln>
                  <a:noFill/>
                </a:ln>
                <a:solidFill>
                  <a:schemeClr val="tx2"/>
                </a:solidFill>
                <a:effectLst/>
                <a:uLnTx/>
                <a:uFillTx/>
                <a:latin typeface="Marianne"/>
                <a:ea typeface="+mn-ea"/>
                <a:cs typeface="+mn-cs"/>
              </a:endParaRPr>
            </a:p>
          </p:txBody>
        </p:sp>
        <p:sp>
          <p:nvSpPr>
            <p:cNvPr id="7" name="Rectangle 6">
              <a:extLst>
                <a:ext uri="{FF2B5EF4-FFF2-40B4-BE49-F238E27FC236}">
                  <a16:creationId xmlns:a16="http://schemas.microsoft.com/office/drawing/2014/main" id="{2B168574-9263-5C64-83E4-B9C07A3DA22A}"/>
                </a:ext>
              </a:extLst>
            </p:cNvPr>
            <p:cNvSpPr/>
            <p:nvPr/>
          </p:nvSpPr>
          <p:spPr>
            <a:xfrm>
              <a:off x="3279146" y="3122029"/>
              <a:ext cx="2196000" cy="432000"/>
            </a:xfrm>
            <a:prstGeom prst="rect">
              <a:avLst/>
            </a:prstGeom>
            <a:solidFill>
              <a:schemeClr val="bg1">
                <a:lumMod val="95000"/>
              </a:schemeClr>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rgbClr val="8E8ED5"/>
                  </a:solidFill>
                </a:rPr>
                <a:t>Appels</a:t>
              </a:r>
            </a:p>
          </p:txBody>
        </p:sp>
      </p:grpSp>
      <p:grpSp>
        <p:nvGrpSpPr>
          <p:cNvPr id="9" name="Groupe 8">
            <a:extLst>
              <a:ext uri="{FF2B5EF4-FFF2-40B4-BE49-F238E27FC236}">
                <a16:creationId xmlns:a16="http://schemas.microsoft.com/office/drawing/2014/main" id="{2DD245FC-448B-4750-547C-F32CD56E2E23}"/>
              </a:ext>
            </a:extLst>
          </p:cNvPr>
          <p:cNvGrpSpPr/>
          <p:nvPr/>
        </p:nvGrpSpPr>
        <p:grpSpPr>
          <a:xfrm>
            <a:off x="2621167" y="4041171"/>
            <a:ext cx="2544799" cy="1220556"/>
            <a:chOff x="3279146" y="4610327"/>
            <a:chExt cx="2196000" cy="1220556"/>
          </a:xfrm>
        </p:grpSpPr>
        <p:sp>
          <p:nvSpPr>
            <p:cNvPr id="10" name="Rectangle 9">
              <a:extLst>
                <a:ext uri="{FF2B5EF4-FFF2-40B4-BE49-F238E27FC236}">
                  <a16:creationId xmlns:a16="http://schemas.microsoft.com/office/drawing/2014/main" id="{1E366988-9B7A-9210-CC6C-073BA6D2117B}"/>
                </a:ext>
              </a:extLst>
            </p:cNvPr>
            <p:cNvSpPr/>
            <p:nvPr/>
          </p:nvSpPr>
          <p:spPr>
            <a:xfrm>
              <a:off x="3279146" y="5038883"/>
              <a:ext cx="2196000" cy="792000"/>
            </a:xfrm>
            <a:prstGeom prst="rect">
              <a:avLst/>
            </a:prstGeom>
            <a:noFill/>
            <a:ln w="19050" cap="flat" cmpd="sng" algn="ctr">
              <a:solidFill>
                <a:schemeClr val="bg1">
                  <a:lumMod val="85000"/>
                </a:schemeClr>
              </a:solidFill>
              <a:prstDash val="solid"/>
            </a:ln>
            <a:effectLst/>
          </p:spPr>
          <p:txBody>
            <a:bodyPr lIns="91431" tIns="45719" rIns="91431" bIns="45719"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r>
                <a:rPr lang="fr-FR" sz="1400" kern="0">
                  <a:latin typeface="Marianne"/>
                </a:rPr>
                <a:t>Via un </a:t>
              </a:r>
              <a:r>
                <a:rPr lang="fr-FR" sz="1400" b="1" kern="0">
                  <a:solidFill>
                    <a:schemeClr val="tx2">
                      <a:lumMod val="40000"/>
                      <a:lumOff val="60000"/>
                    </a:schemeClr>
                  </a:solidFill>
                  <a:latin typeface="Marianne"/>
                </a:rPr>
                <a:t>CRM</a:t>
              </a:r>
              <a:endParaRPr kumimoji="0" lang="fr-FR" sz="1400" b="1" i="0" u="none" strike="noStrike" kern="0" cap="none" spc="0" normalizeH="0" baseline="0" noProof="0">
                <a:ln>
                  <a:noFill/>
                </a:ln>
                <a:solidFill>
                  <a:schemeClr val="tx2">
                    <a:lumMod val="40000"/>
                    <a:lumOff val="60000"/>
                  </a:schemeClr>
                </a:solidFill>
                <a:effectLst/>
                <a:uLnTx/>
                <a:uFillTx/>
                <a:latin typeface="Marianne"/>
                <a:ea typeface="+mn-ea"/>
                <a:cs typeface="+mn-cs"/>
              </a:endParaRPr>
            </a:p>
          </p:txBody>
        </p:sp>
        <p:sp>
          <p:nvSpPr>
            <p:cNvPr id="13" name="Rectangle 12">
              <a:extLst>
                <a:ext uri="{FF2B5EF4-FFF2-40B4-BE49-F238E27FC236}">
                  <a16:creationId xmlns:a16="http://schemas.microsoft.com/office/drawing/2014/main" id="{8CD50FE9-9283-6DA9-2426-EE85FC44458C}"/>
                </a:ext>
              </a:extLst>
            </p:cNvPr>
            <p:cNvSpPr/>
            <p:nvPr/>
          </p:nvSpPr>
          <p:spPr>
            <a:xfrm>
              <a:off x="3279146" y="4610327"/>
              <a:ext cx="2196000" cy="432000"/>
            </a:xfrm>
            <a:prstGeom prst="rect">
              <a:avLst/>
            </a:prstGeom>
            <a:solidFill>
              <a:schemeClr val="bg1">
                <a:lumMod val="95000"/>
              </a:schemeClr>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rgbClr val="8E8ED5"/>
                  </a:solidFill>
                </a:rPr>
                <a:t>Formulaire</a:t>
              </a:r>
            </a:p>
          </p:txBody>
        </p:sp>
      </p:grpSp>
      <p:grpSp>
        <p:nvGrpSpPr>
          <p:cNvPr id="16" name="Groupe 15">
            <a:extLst>
              <a:ext uri="{FF2B5EF4-FFF2-40B4-BE49-F238E27FC236}">
                <a16:creationId xmlns:a16="http://schemas.microsoft.com/office/drawing/2014/main" id="{3174E79A-EB34-8BDA-0C00-22DDE2A12618}"/>
              </a:ext>
            </a:extLst>
          </p:cNvPr>
          <p:cNvGrpSpPr/>
          <p:nvPr/>
        </p:nvGrpSpPr>
        <p:grpSpPr>
          <a:xfrm>
            <a:off x="7026034" y="2388127"/>
            <a:ext cx="2544799" cy="1224118"/>
            <a:chOff x="6667212" y="3122029"/>
            <a:chExt cx="2196000" cy="1224118"/>
          </a:xfrm>
        </p:grpSpPr>
        <p:sp>
          <p:nvSpPr>
            <p:cNvPr id="17" name="Rectangle 16">
              <a:extLst>
                <a:ext uri="{FF2B5EF4-FFF2-40B4-BE49-F238E27FC236}">
                  <a16:creationId xmlns:a16="http://schemas.microsoft.com/office/drawing/2014/main" id="{4923D28A-E86C-C991-793C-2DBB68A91825}"/>
                </a:ext>
              </a:extLst>
            </p:cNvPr>
            <p:cNvSpPr/>
            <p:nvPr/>
          </p:nvSpPr>
          <p:spPr>
            <a:xfrm>
              <a:off x="6667212" y="3554147"/>
              <a:ext cx="2196000" cy="792000"/>
            </a:xfrm>
            <a:prstGeom prst="rect">
              <a:avLst/>
            </a:prstGeom>
            <a:noFill/>
            <a:ln w="19050" cap="flat" cmpd="sng" algn="ctr">
              <a:solidFill>
                <a:schemeClr val="bg1">
                  <a:lumMod val="85000"/>
                </a:schemeClr>
              </a:solidFill>
              <a:prstDash val="solid"/>
            </a:ln>
            <a:effectLst/>
          </p:spPr>
          <p:txBody>
            <a:bodyPr lIns="91431" tIns="45719" rIns="91431" bIns="45719"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rgbClr val="000000"/>
                  </a:solidFill>
                  <a:effectLst/>
                  <a:uLnTx/>
                  <a:uFillTx/>
                  <a:latin typeface="Marianne"/>
                  <a:ea typeface="+mn-ea"/>
                  <a:cs typeface="+mn-cs"/>
                </a:rPr>
                <a:t>Bénéfice pour les </a:t>
              </a:r>
              <a:r>
                <a:rPr kumimoji="0" lang="fr-FR" sz="1400" b="1" i="0" u="none" strike="noStrike" kern="0" cap="none" spc="0" normalizeH="0" baseline="0" noProof="0">
                  <a:ln>
                    <a:noFill/>
                  </a:ln>
                  <a:solidFill>
                    <a:schemeClr val="tx2">
                      <a:lumMod val="40000"/>
                      <a:lumOff val="60000"/>
                    </a:schemeClr>
                  </a:solidFill>
                  <a:effectLst/>
                  <a:uLnTx/>
                  <a:uFillTx/>
                  <a:latin typeface="Marianne"/>
                  <a:ea typeface="+mn-ea"/>
                  <a:cs typeface="+mn-cs"/>
                </a:rPr>
                <a:t>utilisateurs</a:t>
              </a:r>
            </a:p>
          </p:txBody>
        </p:sp>
        <p:sp>
          <p:nvSpPr>
            <p:cNvPr id="19" name="Rectangle 18">
              <a:extLst>
                <a:ext uri="{FF2B5EF4-FFF2-40B4-BE49-F238E27FC236}">
                  <a16:creationId xmlns:a16="http://schemas.microsoft.com/office/drawing/2014/main" id="{84214806-EAE5-9E69-5D8D-6D4A415A32A8}"/>
                </a:ext>
              </a:extLst>
            </p:cNvPr>
            <p:cNvSpPr/>
            <p:nvPr/>
          </p:nvSpPr>
          <p:spPr>
            <a:xfrm>
              <a:off x="6667212" y="3122029"/>
              <a:ext cx="2196000" cy="432000"/>
            </a:xfrm>
            <a:prstGeom prst="rect">
              <a:avLst/>
            </a:prstGeom>
            <a:solidFill>
              <a:schemeClr val="bg1">
                <a:lumMod val="95000"/>
              </a:schemeClr>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rgbClr val="8E8ED5"/>
                  </a:solidFill>
                </a:rPr>
                <a:t>Réponses types</a:t>
              </a:r>
            </a:p>
          </p:txBody>
        </p:sp>
      </p:grpSp>
      <p:grpSp>
        <p:nvGrpSpPr>
          <p:cNvPr id="20" name="Groupe 19">
            <a:extLst>
              <a:ext uri="{FF2B5EF4-FFF2-40B4-BE49-F238E27FC236}">
                <a16:creationId xmlns:a16="http://schemas.microsoft.com/office/drawing/2014/main" id="{DE1DEA3D-2587-8CC7-B849-8ED5105482FF}"/>
              </a:ext>
            </a:extLst>
          </p:cNvPr>
          <p:cNvGrpSpPr/>
          <p:nvPr/>
        </p:nvGrpSpPr>
        <p:grpSpPr>
          <a:xfrm>
            <a:off x="7026034" y="4041171"/>
            <a:ext cx="2544799" cy="1220556"/>
            <a:chOff x="6667212" y="4610327"/>
            <a:chExt cx="2196000" cy="1220556"/>
          </a:xfrm>
        </p:grpSpPr>
        <p:sp>
          <p:nvSpPr>
            <p:cNvPr id="22" name="Rectangle 21">
              <a:extLst>
                <a:ext uri="{FF2B5EF4-FFF2-40B4-BE49-F238E27FC236}">
                  <a16:creationId xmlns:a16="http://schemas.microsoft.com/office/drawing/2014/main" id="{F58107B5-CC66-34F7-B131-4B9D8B23B905}"/>
                </a:ext>
              </a:extLst>
            </p:cNvPr>
            <p:cNvSpPr/>
            <p:nvPr/>
          </p:nvSpPr>
          <p:spPr>
            <a:xfrm>
              <a:off x="6667212" y="5038883"/>
              <a:ext cx="2196000" cy="792000"/>
            </a:xfrm>
            <a:prstGeom prst="rect">
              <a:avLst/>
            </a:prstGeom>
            <a:noFill/>
            <a:ln w="19050" cap="flat" cmpd="sng" algn="ctr">
              <a:solidFill>
                <a:schemeClr val="bg1">
                  <a:lumMod val="85000"/>
                </a:schemeClr>
              </a:solidFill>
              <a:prstDash val="solid"/>
            </a:ln>
            <a:effectLst/>
          </p:spPr>
          <p:txBody>
            <a:bodyPr lIns="91431" tIns="45719" rIns="91431" bIns="45719"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r>
                <a:rPr lang="fr-FR" sz="1400" kern="0">
                  <a:solidFill>
                    <a:srgbClr val="000000"/>
                  </a:solidFill>
                  <a:latin typeface="Marianne"/>
                </a:rPr>
                <a:t>Bénéfice pour les </a:t>
              </a:r>
              <a:r>
                <a:rPr lang="fr-FR" sz="1400" b="1" kern="0">
                  <a:solidFill>
                    <a:schemeClr val="tx2">
                      <a:lumMod val="40000"/>
                      <a:lumOff val="60000"/>
                    </a:schemeClr>
                  </a:solidFill>
                  <a:latin typeface="Marianne"/>
                </a:rPr>
                <a:t>référents</a:t>
              </a:r>
              <a:endParaRPr kumimoji="0" lang="fr-FR" sz="1400" b="1" i="0" u="none" strike="noStrike" kern="0" cap="none" spc="0" normalizeH="0" baseline="0" noProof="0">
                <a:ln>
                  <a:noFill/>
                </a:ln>
                <a:solidFill>
                  <a:schemeClr val="tx2">
                    <a:lumMod val="40000"/>
                    <a:lumOff val="60000"/>
                  </a:schemeClr>
                </a:solidFill>
                <a:effectLst/>
                <a:uLnTx/>
                <a:uFillTx/>
                <a:latin typeface="Marianne"/>
                <a:ea typeface="+mn-ea"/>
                <a:cs typeface="+mn-cs"/>
              </a:endParaRPr>
            </a:p>
          </p:txBody>
        </p:sp>
        <p:sp>
          <p:nvSpPr>
            <p:cNvPr id="23" name="Rectangle 22">
              <a:extLst>
                <a:ext uri="{FF2B5EF4-FFF2-40B4-BE49-F238E27FC236}">
                  <a16:creationId xmlns:a16="http://schemas.microsoft.com/office/drawing/2014/main" id="{9198FB1B-00B2-EC02-42D9-05848A160DF4}"/>
                </a:ext>
              </a:extLst>
            </p:cNvPr>
            <p:cNvSpPr/>
            <p:nvPr/>
          </p:nvSpPr>
          <p:spPr>
            <a:xfrm>
              <a:off x="6667212" y="4610327"/>
              <a:ext cx="2196000" cy="432000"/>
            </a:xfrm>
            <a:prstGeom prst="rect">
              <a:avLst/>
            </a:prstGeom>
            <a:solidFill>
              <a:schemeClr val="bg1">
                <a:lumMod val="95000"/>
              </a:schemeClr>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rgbClr val="8E8ED5"/>
                  </a:solidFill>
                </a:rPr>
                <a:t>Base de connaissances</a:t>
              </a:r>
            </a:p>
          </p:txBody>
        </p:sp>
      </p:grpSp>
      <p:sp>
        <p:nvSpPr>
          <p:cNvPr id="24" name="Rectangle 23">
            <a:extLst>
              <a:ext uri="{FF2B5EF4-FFF2-40B4-BE49-F238E27FC236}">
                <a16:creationId xmlns:a16="http://schemas.microsoft.com/office/drawing/2014/main" id="{EF1A790C-A205-DFCD-368C-2F8EA1D14D09}"/>
              </a:ext>
            </a:extLst>
          </p:cNvPr>
          <p:cNvSpPr/>
          <p:nvPr/>
        </p:nvSpPr>
        <p:spPr>
          <a:xfrm>
            <a:off x="2065176" y="1779044"/>
            <a:ext cx="8011885" cy="3900196"/>
          </a:xfrm>
          <a:prstGeom prst="rect">
            <a:avLst/>
          </a:prstGeom>
          <a:no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5" name="Groupe 24">
            <a:extLst>
              <a:ext uri="{FF2B5EF4-FFF2-40B4-BE49-F238E27FC236}">
                <a16:creationId xmlns:a16="http://schemas.microsoft.com/office/drawing/2014/main" id="{A28D122C-DB3A-4F45-6038-AADC24D66847}"/>
              </a:ext>
            </a:extLst>
          </p:cNvPr>
          <p:cNvGrpSpPr/>
          <p:nvPr/>
        </p:nvGrpSpPr>
        <p:grpSpPr>
          <a:xfrm>
            <a:off x="2299274" y="1567555"/>
            <a:ext cx="7593453" cy="432000"/>
            <a:chOff x="2131750" y="1897224"/>
            <a:chExt cx="7593453" cy="432000"/>
          </a:xfrm>
        </p:grpSpPr>
        <p:sp>
          <p:nvSpPr>
            <p:cNvPr id="26" name="Rectangle 25">
              <a:extLst>
                <a:ext uri="{FF2B5EF4-FFF2-40B4-BE49-F238E27FC236}">
                  <a16:creationId xmlns:a16="http://schemas.microsoft.com/office/drawing/2014/main" id="{DAE576E9-C6DF-6738-9F1A-146E6AE9ABDE}"/>
                </a:ext>
              </a:extLst>
            </p:cNvPr>
            <p:cNvSpPr/>
            <p:nvPr/>
          </p:nvSpPr>
          <p:spPr>
            <a:xfrm>
              <a:off x="2131750" y="1897224"/>
              <a:ext cx="3165096" cy="43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a:solidFill>
                    <a:schemeClr val="tx2">
                      <a:lumMod val="20000"/>
                      <a:lumOff val="80000"/>
                    </a:schemeClr>
                  </a:solidFill>
                </a:rPr>
                <a:t>Sa classification permet l’identification des irritants…</a:t>
              </a:r>
            </a:p>
          </p:txBody>
        </p:sp>
        <p:sp>
          <p:nvSpPr>
            <p:cNvPr id="27" name="Rectangle 26">
              <a:extLst>
                <a:ext uri="{FF2B5EF4-FFF2-40B4-BE49-F238E27FC236}">
                  <a16:creationId xmlns:a16="http://schemas.microsoft.com/office/drawing/2014/main" id="{E3B10CF9-67DA-FE19-6A3C-B340C9C72E9B}"/>
                </a:ext>
              </a:extLst>
            </p:cNvPr>
            <p:cNvSpPr/>
            <p:nvPr/>
          </p:nvSpPr>
          <p:spPr>
            <a:xfrm>
              <a:off x="6560107" y="1897224"/>
              <a:ext cx="3165096" cy="43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a:solidFill>
                    <a:schemeClr val="tx2">
                      <a:lumMod val="20000"/>
                      <a:lumOff val="80000"/>
                    </a:schemeClr>
                  </a:solidFill>
                </a:rPr>
                <a:t>… pour créer du contenu afin d’autonomiser les utilisateurs</a:t>
              </a:r>
            </a:p>
          </p:txBody>
        </p:sp>
      </p:grpSp>
    </p:spTree>
    <p:extLst>
      <p:ext uri="{BB962C8B-B14F-4D97-AF65-F5344CB8AC3E}">
        <p14:creationId xmlns:p14="http://schemas.microsoft.com/office/powerpoint/2010/main" val="679142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71F42-821C-DECB-0804-0F42C273E9F9}"/>
            </a:ext>
          </a:extLst>
        </p:cNvPr>
        <p:cNvGrpSpPr/>
        <p:nvPr/>
      </p:nvGrpSpPr>
      <p:grpSpPr>
        <a:xfrm>
          <a:off x="0" y="0"/>
          <a:ext cx="0" cy="0"/>
          <a:chOff x="0" y="0"/>
          <a:chExt cx="0" cy="0"/>
        </a:xfrm>
      </p:grpSpPr>
      <p:sp>
        <p:nvSpPr>
          <p:cNvPr id="2" name="ZoneTexte 27">
            <a:extLst>
              <a:ext uri="{FF2B5EF4-FFF2-40B4-BE49-F238E27FC236}">
                <a16:creationId xmlns:a16="http://schemas.microsoft.com/office/drawing/2014/main" id="{9CA863F6-CB50-CC2F-6D7E-57F7F0FE7F30}"/>
              </a:ext>
            </a:extLst>
          </p:cNvPr>
          <p:cNvSpPr txBox="1"/>
          <p:nvPr/>
        </p:nvSpPr>
        <p:spPr>
          <a:xfrm>
            <a:off x="946165" y="1624877"/>
            <a:ext cx="5042971" cy="4594948"/>
          </a:xfrm>
          <a:prstGeom prst="rect">
            <a:avLst/>
          </a:prstGeom>
          <a:noFill/>
          <a:ln w="28575">
            <a:solidFill>
              <a:schemeClr val="accent4"/>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FC7753"/>
              </a:solidFill>
              <a:effectLst/>
              <a:uLnTx/>
              <a:uFillTx/>
              <a:latin typeface="Marianne"/>
              <a:ea typeface="+mn-ea"/>
              <a:cs typeface="+mn-cs"/>
            </a:endParaRPr>
          </a:p>
        </p:txBody>
      </p:sp>
      <p:sp>
        <p:nvSpPr>
          <p:cNvPr id="33" name="Flèche : chevron 32">
            <a:extLst>
              <a:ext uri="{FF2B5EF4-FFF2-40B4-BE49-F238E27FC236}">
                <a16:creationId xmlns:a16="http://schemas.microsoft.com/office/drawing/2014/main" id="{7463ADCF-5050-72D9-118B-72D07E41DEAD}"/>
              </a:ext>
            </a:extLst>
          </p:cNvPr>
          <p:cNvSpPr/>
          <p:nvPr/>
        </p:nvSpPr>
        <p:spPr>
          <a:xfrm>
            <a:off x="149860" y="5801122"/>
            <a:ext cx="189584" cy="540692"/>
          </a:xfrm>
          <a:prstGeom prst="chevron">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latin typeface="Marianne"/>
              <a:ea typeface="+mn-ea"/>
              <a:cs typeface="+mn-cs"/>
            </a:endParaRPr>
          </a:p>
        </p:txBody>
      </p:sp>
      <p:sp>
        <p:nvSpPr>
          <p:cNvPr id="34" name="Flèche : chevron 33">
            <a:extLst>
              <a:ext uri="{FF2B5EF4-FFF2-40B4-BE49-F238E27FC236}">
                <a16:creationId xmlns:a16="http://schemas.microsoft.com/office/drawing/2014/main" id="{6E9EFEF6-683A-7A3A-C94E-4178748031D2}"/>
              </a:ext>
            </a:extLst>
          </p:cNvPr>
          <p:cNvSpPr/>
          <p:nvPr/>
        </p:nvSpPr>
        <p:spPr>
          <a:xfrm>
            <a:off x="279400" y="5801122"/>
            <a:ext cx="189584" cy="540692"/>
          </a:xfrm>
          <a:prstGeom prst="chevron">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latin typeface="Marianne"/>
              <a:ea typeface="+mn-ea"/>
              <a:cs typeface="+mn-cs"/>
            </a:endParaRPr>
          </a:p>
        </p:txBody>
      </p:sp>
      <p:sp>
        <p:nvSpPr>
          <p:cNvPr id="3" name="Titre 2">
            <a:extLst>
              <a:ext uri="{FF2B5EF4-FFF2-40B4-BE49-F238E27FC236}">
                <a16:creationId xmlns:a16="http://schemas.microsoft.com/office/drawing/2014/main" id="{67D6F9EC-2895-A8A6-F808-660ED285F617}"/>
              </a:ext>
            </a:extLst>
          </p:cNvPr>
          <p:cNvSpPr>
            <a:spLocks noGrp="1"/>
          </p:cNvSpPr>
          <p:nvPr>
            <p:ph type="title"/>
          </p:nvPr>
        </p:nvSpPr>
        <p:spPr/>
        <p:txBody>
          <a:bodyPr/>
          <a:lstStyle/>
          <a:p>
            <a:r>
              <a:rPr lang="fr-FR" sz="2000">
                <a:latin typeface="Marianne" panose="02000000000000000000" pitchFamily="50" charset="0"/>
                <a:cs typeface="Arial" panose="020B0604020202020204" pitchFamily="34" charset="0"/>
              </a:rPr>
              <a:t>Pour faciliter le traitement des demandes, une boîte à outils est disponible pour les référents SI SIAO sur notre base de connaissances</a:t>
            </a:r>
            <a:endParaRPr lang="fr-FR" sz="2000"/>
          </a:p>
        </p:txBody>
      </p:sp>
      <p:sp>
        <p:nvSpPr>
          <p:cNvPr id="4" name="Rectangle: Rounded Corners 8">
            <a:extLst>
              <a:ext uri="{FF2B5EF4-FFF2-40B4-BE49-F238E27FC236}">
                <a16:creationId xmlns:a16="http://schemas.microsoft.com/office/drawing/2014/main" id="{05C36ABC-6969-F4E4-38EC-D8F3C692A375}"/>
              </a:ext>
            </a:extLst>
          </p:cNvPr>
          <p:cNvSpPr/>
          <p:nvPr/>
        </p:nvSpPr>
        <p:spPr>
          <a:xfrm>
            <a:off x="6474536" y="2111671"/>
            <a:ext cx="4607201" cy="638532"/>
          </a:xfrm>
          <a:prstGeom prst="roundRect">
            <a:avLst>
              <a:gd name="adj" fmla="val 0"/>
            </a:avLst>
          </a:prstGeom>
          <a:solidFill>
            <a:schemeClr val="accent1">
              <a:lumMod val="10000"/>
              <a:lumOff val="90000"/>
            </a:schemeClr>
          </a:solidFill>
          <a:ln w="19050" cap="flat" cmpd="sng" algn="ctr">
            <a:noFill/>
            <a:prstDash val="solid"/>
          </a:ln>
          <a:effectLst/>
        </p:spPr>
        <p:txBody>
          <a:bodyPr lIns="91431" tIns="45719" rIns="91431" bIns="45719"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rgbClr val="000000"/>
                </a:solidFill>
                <a:effectLst/>
                <a:uLnTx/>
                <a:uFillTx/>
                <a:latin typeface="Marianne"/>
                <a:ea typeface="+mn-ea"/>
                <a:cs typeface="+mn-cs"/>
              </a:rPr>
              <a:t>Bloc de </a:t>
            </a:r>
            <a:r>
              <a:rPr kumimoji="0" lang="fr-FR" sz="1400" b="1" i="0" u="none" strike="noStrike" kern="0" cap="none" spc="0" normalizeH="0" baseline="0" noProof="0">
                <a:ln>
                  <a:noFill/>
                </a:ln>
                <a:solidFill>
                  <a:srgbClr val="000000"/>
                </a:solidFill>
                <a:effectLst/>
                <a:uLnTx/>
                <a:uFillTx/>
                <a:latin typeface="Marianne"/>
                <a:ea typeface="+mn-ea"/>
                <a:cs typeface="+mn-cs"/>
              </a:rPr>
              <a:t>réponses types</a:t>
            </a:r>
          </a:p>
        </p:txBody>
      </p:sp>
      <p:sp>
        <p:nvSpPr>
          <p:cNvPr id="5" name="Rectangle: Rounded Corners 8">
            <a:extLst>
              <a:ext uri="{FF2B5EF4-FFF2-40B4-BE49-F238E27FC236}">
                <a16:creationId xmlns:a16="http://schemas.microsoft.com/office/drawing/2014/main" id="{74434906-0888-00F9-1214-8900C4A100E3}"/>
              </a:ext>
            </a:extLst>
          </p:cNvPr>
          <p:cNvSpPr/>
          <p:nvPr/>
        </p:nvSpPr>
        <p:spPr>
          <a:xfrm>
            <a:off x="6474536" y="2925492"/>
            <a:ext cx="4607201" cy="638532"/>
          </a:xfrm>
          <a:prstGeom prst="roundRect">
            <a:avLst>
              <a:gd name="adj" fmla="val 0"/>
            </a:avLst>
          </a:prstGeom>
          <a:solidFill>
            <a:schemeClr val="accent1">
              <a:lumMod val="10000"/>
              <a:lumOff val="90000"/>
            </a:schemeClr>
          </a:solidFill>
          <a:ln w="19050" cap="flat" cmpd="sng" algn="ctr">
            <a:noFill/>
            <a:prstDash val="solid"/>
          </a:ln>
          <a:effectLst/>
        </p:spPr>
        <p:txBody>
          <a:bodyPr lIns="91431" tIns="45719" rIns="91431" bIns="45719"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000000"/>
                </a:solidFill>
                <a:effectLst/>
                <a:uLnTx/>
                <a:uFillTx/>
                <a:latin typeface="Marianne"/>
                <a:ea typeface="+mn-ea"/>
                <a:cs typeface="+mn-cs"/>
              </a:rPr>
              <a:t>Outil de suivi (</a:t>
            </a:r>
            <a:r>
              <a:rPr kumimoji="0" lang="fr-FR" sz="1400" b="1" i="0" u="none" strike="noStrike" kern="0" cap="none" spc="0" normalizeH="0" baseline="0" noProof="0" err="1">
                <a:ln>
                  <a:noFill/>
                </a:ln>
                <a:solidFill>
                  <a:srgbClr val="000000"/>
                </a:solidFill>
                <a:effectLst/>
                <a:uLnTx/>
                <a:uFillTx/>
                <a:latin typeface="Marianne"/>
                <a:ea typeface="+mn-ea"/>
                <a:cs typeface="+mn-cs"/>
              </a:rPr>
              <a:t>excel</a:t>
            </a:r>
            <a:r>
              <a:rPr kumimoji="0" lang="fr-FR" sz="1400" b="1" i="0" u="none" strike="noStrike" kern="0" cap="none" spc="0" normalizeH="0" baseline="0" noProof="0">
                <a:ln>
                  <a:noFill/>
                </a:ln>
                <a:solidFill>
                  <a:srgbClr val="000000"/>
                </a:solidFill>
                <a:effectLst/>
                <a:uLnTx/>
                <a:uFillTx/>
                <a:latin typeface="Marianne"/>
                <a:ea typeface="+mn-ea"/>
                <a:cs typeface="+mn-cs"/>
              </a:rPr>
              <a:t>)</a:t>
            </a:r>
          </a:p>
        </p:txBody>
      </p:sp>
      <p:sp>
        <p:nvSpPr>
          <p:cNvPr id="6" name="Rectangle: Rounded Corners 8">
            <a:extLst>
              <a:ext uri="{FF2B5EF4-FFF2-40B4-BE49-F238E27FC236}">
                <a16:creationId xmlns:a16="http://schemas.microsoft.com/office/drawing/2014/main" id="{4218F876-DFA3-72F3-5DD0-F7C3EF2A9013}"/>
              </a:ext>
            </a:extLst>
          </p:cNvPr>
          <p:cNvSpPr/>
          <p:nvPr/>
        </p:nvSpPr>
        <p:spPr>
          <a:xfrm>
            <a:off x="1231984" y="2916790"/>
            <a:ext cx="4607201" cy="638532"/>
          </a:xfrm>
          <a:prstGeom prst="roundRect">
            <a:avLst>
              <a:gd name="adj" fmla="val 0"/>
            </a:avLst>
          </a:prstGeom>
          <a:solidFill>
            <a:schemeClr val="accent4">
              <a:lumMod val="20000"/>
              <a:lumOff val="80000"/>
            </a:schemeClr>
          </a:solidFill>
          <a:ln w="19050" cap="flat" cmpd="sng" algn="ctr">
            <a:noFill/>
            <a:prstDash val="solid"/>
          </a:ln>
          <a:effectLst/>
        </p:spPr>
        <p:txBody>
          <a:bodyPr lIns="91431" tIns="45719" rIns="91431" bIns="45719"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rgbClr val="000000"/>
                </a:solidFill>
                <a:effectLst/>
                <a:uLnTx/>
                <a:uFillTx/>
                <a:latin typeface="Marianne"/>
                <a:ea typeface="+mn-ea"/>
                <a:cs typeface="+mn-cs"/>
              </a:rPr>
              <a:t>   Mise à jour régulière de la </a:t>
            </a:r>
            <a:r>
              <a:rPr kumimoji="0" lang="fr-FR" sz="1400" b="1" i="0" u="none" strike="noStrike" kern="0" cap="none" spc="0" normalizeH="0" baseline="0" noProof="0">
                <a:ln>
                  <a:noFill/>
                </a:ln>
                <a:solidFill>
                  <a:srgbClr val="000000"/>
                </a:solidFill>
                <a:effectLst/>
                <a:uLnTx/>
                <a:uFillTx/>
                <a:latin typeface="Marianne"/>
                <a:ea typeface="+mn-ea"/>
                <a:cs typeface="+mn-cs"/>
              </a:rPr>
              <a:t>Base de connaissances</a:t>
            </a:r>
          </a:p>
        </p:txBody>
      </p:sp>
      <p:sp>
        <p:nvSpPr>
          <p:cNvPr id="7" name="Rectangle: Rounded Corners 8">
            <a:extLst>
              <a:ext uri="{FF2B5EF4-FFF2-40B4-BE49-F238E27FC236}">
                <a16:creationId xmlns:a16="http://schemas.microsoft.com/office/drawing/2014/main" id="{34562F4B-6229-1C92-9D7E-0180CA3B9374}"/>
              </a:ext>
            </a:extLst>
          </p:cNvPr>
          <p:cNvSpPr/>
          <p:nvPr/>
        </p:nvSpPr>
        <p:spPr>
          <a:xfrm>
            <a:off x="1231984" y="4553134"/>
            <a:ext cx="4607201" cy="638532"/>
          </a:xfrm>
          <a:prstGeom prst="roundRect">
            <a:avLst>
              <a:gd name="adj" fmla="val 0"/>
            </a:avLst>
          </a:prstGeom>
          <a:solidFill>
            <a:schemeClr val="accent4">
              <a:lumMod val="20000"/>
              <a:lumOff val="80000"/>
            </a:schemeClr>
          </a:solidFill>
          <a:ln w="19050" cap="flat" cmpd="sng" algn="ctr">
            <a:noFill/>
            <a:prstDash val="solid"/>
          </a:ln>
          <a:effectLst/>
        </p:spPr>
        <p:txBody>
          <a:bodyPr lIns="91431" tIns="45719" rIns="91431" bIns="45719"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rgbClr val="000000"/>
                </a:solidFill>
                <a:effectLst/>
                <a:uLnTx/>
                <a:uFillTx/>
                <a:latin typeface="Marianne"/>
                <a:ea typeface="+mn-ea"/>
                <a:cs typeface="+mn-cs"/>
              </a:rPr>
              <a:t>Nouveau </a:t>
            </a:r>
            <a:r>
              <a:rPr kumimoji="0" lang="fr-FR" sz="1400" b="1" i="0" u="none" strike="noStrike" kern="0" cap="none" spc="0" normalizeH="0" baseline="0" noProof="0">
                <a:ln>
                  <a:noFill/>
                </a:ln>
                <a:solidFill>
                  <a:srgbClr val="000000"/>
                </a:solidFill>
                <a:effectLst/>
                <a:uLnTx/>
                <a:uFillTx/>
                <a:latin typeface="Marianne"/>
                <a:ea typeface="+mn-ea"/>
                <a:cs typeface="+mn-cs"/>
              </a:rPr>
              <a:t>formulaire</a:t>
            </a:r>
            <a:r>
              <a:rPr kumimoji="0" lang="fr-FR" sz="1400" b="0" i="0" u="none" strike="noStrike" kern="0" cap="none" spc="0" normalizeH="0" baseline="0" noProof="0">
                <a:ln>
                  <a:noFill/>
                </a:ln>
                <a:solidFill>
                  <a:srgbClr val="000000"/>
                </a:solidFill>
                <a:effectLst/>
                <a:uLnTx/>
                <a:uFillTx/>
                <a:latin typeface="Marianne"/>
                <a:ea typeface="+mn-ea"/>
                <a:cs typeface="+mn-cs"/>
              </a:rPr>
              <a:t> de demande</a:t>
            </a:r>
          </a:p>
        </p:txBody>
      </p:sp>
      <p:sp>
        <p:nvSpPr>
          <p:cNvPr id="9" name="Oval 41">
            <a:extLst>
              <a:ext uri="{FF2B5EF4-FFF2-40B4-BE49-F238E27FC236}">
                <a16:creationId xmlns:a16="http://schemas.microsoft.com/office/drawing/2014/main" id="{685FD32C-7D44-C596-D5A8-E269B8E0A758}"/>
              </a:ext>
            </a:extLst>
          </p:cNvPr>
          <p:cNvSpPr/>
          <p:nvPr/>
        </p:nvSpPr>
        <p:spPr>
          <a:xfrm>
            <a:off x="946164" y="1835704"/>
            <a:ext cx="576000" cy="576000"/>
          </a:xfrm>
          <a:prstGeom prst="ellipse">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Arial"/>
              <a:ea typeface="+mn-ea"/>
              <a:cs typeface="+mn-cs"/>
            </a:endParaRPr>
          </a:p>
        </p:txBody>
      </p:sp>
      <p:pic>
        <p:nvPicPr>
          <p:cNvPr id="10" name="Image 9">
            <a:extLst>
              <a:ext uri="{FF2B5EF4-FFF2-40B4-BE49-F238E27FC236}">
                <a16:creationId xmlns:a16="http://schemas.microsoft.com/office/drawing/2014/main" id="{48DDAFB1-0A5E-A070-1591-496F0E0AA2B2}"/>
              </a:ext>
            </a:extLst>
          </p:cNvPr>
          <p:cNvPicPr>
            <a:picLocks noChangeAspect="1"/>
          </p:cNvPicPr>
          <p:nvPr/>
        </p:nvPicPr>
        <p:blipFill>
          <a:blip r:embed="rId3"/>
          <a:stretch>
            <a:fillRect/>
          </a:stretch>
        </p:blipFill>
        <p:spPr>
          <a:xfrm>
            <a:off x="1109498" y="2705684"/>
            <a:ext cx="385200" cy="385200"/>
          </a:xfrm>
          <a:prstGeom prst="rect">
            <a:avLst/>
          </a:prstGeom>
        </p:spPr>
      </p:pic>
      <p:grpSp>
        <p:nvGrpSpPr>
          <p:cNvPr id="11" name="Group 100">
            <a:extLst>
              <a:ext uri="{FF2B5EF4-FFF2-40B4-BE49-F238E27FC236}">
                <a16:creationId xmlns:a16="http://schemas.microsoft.com/office/drawing/2014/main" id="{B07FFA6A-DBB0-E4D9-EF1A-C5E09E18D25F}"/>
              </a:ext>
            </a:extLst>
          </p:cNvPr>
          <p:cNvGrpSpPr/>
          <p:nvPr/>
        </p:nvGrpSpPr>
        <p:grpSpPr>
          <a:xfrm>
            <a:off x="6283248" y="1824684"/>
            <a:ext cx="576000" cy="576000"/>
            <a:chOff x="1665292" y="2205888"/>
            <a:chExt cx="648000" cy="648000"/>
          </a:xfrm>
          <a:noFill/>
        </p:grpSpPr>
        <p:sp>
          <p:nvSpPr>
            <p:cNvPr id="12" name="Oval 71">
              <a:extLst>
                <a:ext uri="{FF2B5EF4-FFF2-40B4-BE49-F238E27FC236}">
                  <a16:creationId xmlns:a16="http://schemas.microsoft.com/office/drawing/2014/main" id="{7EBE5E5C-29F0-3899-C71A-773D4A7FA0F1}"/>
                </a:ext>
              </a:extLst>
            </p:cNvPr>
            <p:cNvSpPr/>
            <p:nvPr/>
          </p:nvSpPr>
          <p:spPr>
            <a:xfrm>
              <a:off x="1665292" y="2205888"/>
              <a:ext cx="648000" cy="648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Arial"/>
                <a:ea typeface="+mn-ea"/>
                <a:cs typeface="+mn-cs"/>
              </a:endParaRPr>
            </a:p>
          </p:txBody>
        </p:sp>
        <p:pic>
          <p:nvPicPr>
            <p:cNvPr id="13" name="Picture 77">
              <a:extLst>
                <a:ext uri="{FF2B5EF4-FFF2-40B4-BE49-F238E27FC236}">
                  <a16:creationId xmlns:a16="http://schemas.microsoft.com/office/drawing/2014/main" id="{14A682E2-6785-E569-2FE7-0831EAB8C5A8}"/>
                </a:ext>
              </a:extLst>
            </p:cNvPr>
            <p:cNvPicPr>
              <a:picLocks noChangeAspect="1"/>
            </p:cNvPicPr>
            <p:nvPr/>
          </p:nvPicPr>
          <p:blipFill>
            <a:blip r:embed="rId4"/>
            <a:stretch>
              <a:fillRect/>
            </a:stretch>
          </p:blipFill>
          <p:spPr>
            <a:xfrm>
              <a:off x="1793389" y="2316759"/>
              <a:ext cx="432000" cy="432000"/>
            </a:xfrm>
            <a:prstGeom prst="rect">
              <a:avLst/>
            </a:prstGeom>
            <a:grpFill/>
          </p:spPr>
        </p:pic>
      </p:grpSp>
      <p:grpSp>
        <p:nvGrpSpPr>
          <p:cNvPr id="18" name="Group 101">
            <a:extLst>
              <a:ext uri="{FF2B5EF4-FFF2-40B4-BE49-F238E27FC236}">
                <a16:creationId xmlns:a16="http://schemas.microsoft.com/office/drawing/2014/main" id="{A7595E69-E46A-0DBA-F2EE-6D8D2D9C19A1}"/>
              </a:ext>
            </a:extLst>
          </p:cNvPr>
          <p:cNvGrpSpPr/>
          <p:nvPr/>
        </p:nvGrpSpPr>
        <p:grpSpPr>
          <a:xfrm>
            <a:off x="1014098" y="4306631"/>
            <a:ext cx="576000" cy="576000"/>
            <a:chOff x="1665292" y="2906781"/>
            <a:chExt cx="648000" cy="648000"/>
          </a:xfrm>
        </p:grpSpPr>
        <p:sp>
          <p:nvSpPr>
            <p:cNvPr id="19" name="Oval 36">
              <a:extLst>
                <a:ext uri="{FF2B5EF4-FFF2-40B4-BE49-F238E27FC236}">
                  <a16:creationId xmlns:a16="http://schemas.microsoft.com/office/drawing/2014/main" id="{0ACEA7E5-F941-660A-CE0B-B560955F617C}"/>
                </a:ext>
              </a:extLst>
            </p:cNvPr>
            <p:cNvSpPr/>
            <p:nvPr/>
          </p:nvSpPr>
          <p:spPr>
            <a:xfrm>
              <a:off x="1665292" y="2906781"/>
              <a:ext cx="648000" cy="648000"/>
            </a:xfrm>
            <a:prstGeom prst="ellipse">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Arial"/>
                <a:ea typeface="+mn-ea"/>
                <a:cs typeface="+mn-cs"/>
              </a:endParaRPr>
            </a:p>
          </p:txBody>
        </p:sp>
        <p:pic>
          <p:nvPicPr>
            <p:cNvPr id="20" name="Picture 21">
              <a:extLst>
                <a:ext uri="{FF2B5EF4-FFF2-40B4-BE49-F238E27FC236}">
                  <a16:creationId xmlns:a16="http://schemas.microsoft.com/office/drawing/2014/main" id="{8725D4F5-A572-FAB3-B456-EE5376001B01}"/>
                </a:ext>
              </a:extLst>
            </p:cNvPr>
            <p:cNvPicPr>
              <a:picLocks noChangeAspect="1"/>
            </p:cNvPicPr>
            <p:nvPr/>
          </p:nvPicPr>
          <p:blipFill>
            <a:blip r:embed="rId5"/>
            <a:stretch>
              <a:fillRect/>
            </a:stretch>
          </p:blipFill>
          <p:spPr>
            <a:xfrm>
              <a:off x="1785818" y="3018795"/>
              <a:ext cx="432000" cy="432000"/>
            </a:xfrm>
            <a:prstGeom prst="rect">
              <a:avLst/>
            </a:prstGeom>
          </p:spPr>
        </p:pic>
      </p:grpSp>
      <p:grpSp>
        <p:nvGrpSpPr>
          <p:cNvPr id="24" name="Group 104">
            <a:extLst>
              <a:ext uri="{FF2B5EF4-FFF2-40B4-BE49-F238E27FC236}">
                <a16:creationId xmlns:a16="http://schemas.microsoft.com/office/drawing/2014/main" id="{63E9D568-6B37-B3B3-9444-8B55A5129C04}"/>
              </a:ext>
            </a:extLst>
          </p:cNvPr>
          <p:cNvGrpSpPr/>
          <p:nvPr/>
        </p:nvGrpSpPr>
        <p:grpSpPr>
          <a:xfrm>
            <a:off x="6256649" y="2677516"/>
            <a:ext cx="576000" cy="576000"/>
            <a:chOff x="1664935" y="5007400"/>
            <a:chExt cx="648000" cy="648000"/>
          </a:xfrm>
          <a:noFill/>
        </p:grpSpPr>
        <p:sp>
          <p:nvSpPr>
            <p:cNvPr id="26" name="Oval 82">
              <a:extLst>
                <a:ext uri="{FF2B5EF4-FFF2-40B4-BE49-F238E27FC236}">
                  <a16:creationId xmlns:a16="http://schemas.microsoft.com/office/drawing/2014/main" id="{68F0BE67-9A35-E32A-8005-EA4A0C75F5C2}"/>
                </a:ext>
              </a:extLst>
            </p:cNvPr>
            <p:cNvSpPr/>
            <p:nvPr/>
          </p:nvSpPr>
          <p:spPr>
            <a:xfrm>
              <a:off x="1664935" y="5007400"/>
              <a:ext cx="648000" cy="648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Arial"/>
                <a:ea typeface="+mn-ea"/>
                <a:cs typeface="+mn-cs"/>
              </a:endParaRPr>
            </a:p>
          </p:txBody>
        </p:sp>
        <p:pic>
          <p:nvPicPr>
            <p:cNvPr id="30" name="Picture 86">
              <a:extLst>
                <a:ext uri="{FF2B5EF4-FFF2-40B4-BE49-F238E27FC236}">
                  <a16:creationId xmlns:a16="http://schemas.microsoft.com/office/drawing/2014/main" id="{A4BF6A2F-96ED-ACFB-D366-536F5872E893}"/>
                </a:ext>
              </a:extLst>
            </p:cNvPr>
            <p:cNvPicPr>
              <a:picLocks noChangeAspect="1"/>
            </p:cNvPicPr>
            <p:nvPr/>
          </p:nvPicPr>
          <p:blipFill>
            <a:blip r:embed="rId6"/>
            <a:stretch>
              <a:fillRect/>
            </a:stretch>
          </p:blipFill>
          <p:spPr>
            <a:xfrm>
              <a:off x="1770453" y="5131121"/>
              <a:ext cx="432000" cy="432000"/>
            </a:xfrm>
            <a:prstGeom prst="rect">
              <a:avLst/>
            </a:prstGeom>
            <a:grpFill/>
          </p:spPr>
        </p:pic>
      </p:grpSp>
      <p:sp>
        <p:nvSpPr>
          <p:cNvPr id="32" name="Rectangle: Rounded Corners 8">
            <a:extLst>
              <a:ext uri="{FF2B5EF4-FFF2-40B4-BE49-F238E27FC236}">
                <a16:creationId xmlns:a16="http://schemas.microsoft.com/office/drawing/2014/main" id="{B77B1B36-9093-83C9-3837-6F53164DA3B6}"/>
              </a:ext>
            </a:extLst>
          </p:cNvPr>
          <p:cNvSpPr/>
          <p:nvPr/>
        </p:nvSpPr>
        <p:spPr>
          <a:xfrm>
            <a:off x="6474536" y="3739313"/>
            <a:ext cx="4607201" cy="638532"/>
          </a:xfrm>
          <a:prstGeom prst="roundRect">
            <a:avLst>
              <a:gd name="adj" fmla="val 0"/>
            </a:avLst>
          </a:prstGeom>
          <a:solidFill>
            <a:schemeClr val="accent1">
              <a:lumMod val="10000"/>
              <a:lumOff val="90000"/>
            </a:schemeClr>
          </a:solidFill>
          <a:ln w="19050" cap="flat" cmpd="sng" algn="ctr">
            <a:noFill/>
            <a:prstDash val="solid"/>
          </a:ln>
          <a:effectLst/>
        </p:spPr>
        <p:txBody>
          <a:bodyPr lIns="91431" tIns="45719" rIns="91431" bIns="45719"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Marianne"/>
                <a:ea typeface="+mn-ea"/>
                <a:cs typeface="+mn-cs"/>
              </a:rPr>
              <a:t>Livret d’accompagnement des référents SI SIAO</a:t>
            </a:r>
          </a:p>
        </p:txBody>
      </p:sp>
      <p:grpSp>
        <p:nvGrpSpPr>
          <p:cNvPr id="35" name="Groupe 34">
            <a:extLst>
              <a:ext uri="{FF2B5EF4-FFF2-40B4-BE49-F238E27FC236}">
                <a16:creationId xmlns:a16="http://schemas.microsoft.com/office/drawing/2014/main" id="{F69CD2A4-D478-435C-2C2F-93D02FD752D2}"/>
              </a:ext>
            </a:extLst>
          </p:cNvPr>
          <p:cNvGrpSpPr/>
          <p:nvPr/>
        </p:nvGrpSpPr>
        <p:grpSpPr>
          <a:xfrm>
            <a:off x="6256649" y="3516204"/>
            <a:ext cx="576000" cy="576000"/>
            <a:chOff x="6256649" y="3600867"/>
            <a:chExt cx="576000" cy="576000"/>
          </a:xfrm>
          <a:noFill/>
        </p:grpSpPr>
        <p:sp>
          <p:nvSpPr>
            <p:cNvPr id="36" name="Oval 82">
              <a:extLst>
                <a:ext uri="{FF2B5EF4-FFF2-40B4-BE49-F238E27FC236}">
                  <a16:creationId xmlns:a16="http://schemas.microsoft.com/office/drawing/2014/main" id="{05D4A4B3-BB18-D4C9-51F9-D848EA4594FA}"/>
                </a:ext>
              </a:extLst>
            </p:cNvPr>
            <p:cNvSpPr/>
            <p:nvPr/>
          </p:nvSpPr>
          <p:spPr>
            <a:xfrm>
              <a:off x="6256649" y="3600867"/>
              <a:ext cx="576000" cy="576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Arial"/>
                <a:ea typeface="+mn-ea"/>
                <a:cs typeface="+mn-cs"/>
              </a:endParaRPr>
            </a:p>
          </p:txBody>
        </p:sp>
        <p:pic>
          <p:nvPicPr>
            <p:cNvPr id="37" name="Image 36">
              <a:extLst>
                <a:ext uri="{FF2B5EF4-FFF2-40B4-BE49-F238E27FC236}">
                  <a16:creationId xmlns:a16="http://schemas.microsoft.com/office/drawing/2014/main" id="{01B547D5-F175-36C3-D771-D47BD26D47DC}"/>
                </a:ext>
              </a:extLst>
            </p:cNvPr>
            <p:cNvPicPr>
              <a:picLocks noChangeAspect="1"/>
            </p:cNvPicPr>
            <p:nvPr/>
          </p:nvPicPr>
          <p:blipFill>
            <a:blip r:embed="rId7"/>
            <a:stretch>
              <a:fillRect/>
            </a:stretch>
          </p:blipFill>
          <p:spPr>
            <a:xfrm>
              <a:off x="6318760" y="3662978"/>
              <a:ext cx="451779" cy="451779"/>
            </a:xfrm>
            <a:prstGeom prst="rect">
              <a:avLst/>
            </a:prstGeom>
            <a:grpFill/>
            <a:ln>
              <a:noFill/>
            </a:ln>
          </p:spPr>
        </p:pic>
      </p:grpSp>
      <p:sp>
        <p:nvSpPr>
          <p:cNvPr id="52" name="Rectangle: Rounded Corners 8">
            <a:extLst>
              <a:ext uri="{FF2B5EF4-FFF2-40B4-BE49-F238E27FC236}">
                <a16:creationId xmlns:a16="http://schemas.microsoft.com/office/drawing/2014/main" id="{154DF490-C168-32E4-E80F-EFA357B27569}"/>
              </a:ext>
            </a:extLst>
          </p:cNvPr>
          <p:cNvSpPr/>
          <p:nvPr/>
        </p:nvSpPr>
        <p:spPr>
          <a:xfrm>
            <a:off x="6474536" y="4553134"/>
            <a:ext cx="4607201" cy="638532"/>
          </a:xfrm>
          <a:prstGeom prst="roundRect">
            <a:avLst>
              <a:gd name="adj" fmla="val 0"/>
            </a:avLst>
          </a:prstGeom>
          <a:solidFill>
            <a:schemeClr val="accent1">
              <a:lumMod val="10000"/>
              <a:lumOff val="90000"/>
            </a:schemeClr>
          </a:solidFill>
          <a:ln w="19050" cap="flat" cmpd="sng" algn="ctr">
            <a:noFill/>
            <a:prstDash val="solid"/>
          </a:ln>
          <a:effectLst/>
        </p:spPr>
        <p:txBody>
          <a:bodyPr lIns="91431" tIns="45719" rIns="91431" bIns="45719"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Marianne"/>
                <a:ea typeface="+mn-ea"/>
                <a:cs typeface="+mn-cs"/>
              </a:rPr>
              <a:t>FAQ sur l’évolution de l’assistance</a:t>
            </a:r>
          </a:p>
        </p:txBody>
      </p:sp>
      <p:grpSp>
        <p:nvGrpSpPr>
          <p:cNvPr id="53" name="Groupe 52">
            <a:extLst>
              <a:ext uri="{FF2B5EF4-FFF2-40B4-BE49-F238E27FC236}">
                <a16:creationId xmlns:a16="http://schemas.microsoft.com/office/drawing/2014/main" id="{5CD693E9-0783-0462-182C-210CE70126BF}"/>
              </a:ext>
            </a:extLst>
          </p:cNvPr>
          <p:cNvGrpSpPr/>
          <p:nvPr/>
        </p:nvGrpSpPr>
        <p:grpSpPr>
          <a:xfrm>
            <a:off x="6274955" y="4310597"/>
            <a:ext cx="576000" cy="576000"/>
            <a:chOff x="6261010" y="4471691"/>
            <a:chExt cx="576000" cy="576000"/>
          </a:xfrm>
          <a:noFill/>
        </p:grpSpPr>
        <p:sp>
          <p:nvSpPr>
            <p:cNvPr id="54" name="Oval 82">
              <a:extLst>
                <a:ext uri="{FF2B5EF4-FFF2-40B4-BE49-F238E27FC236}">
                  <a16:creationId xmlns:a16="http://schemas.microsoft.com/office/drawing/2014/main" id="{0E7C28A5-E0AB-D53F-9DF1-D21DDE4ED56A}"/>
                </a:ext>
              </a:extLst>
            </p:cNvPr>
            <p:cNvSpPr/>
            <p:nvPr/>
          </p:nvSpPr>
          <p:spPr>
            <a:xfrm>
              <a:off x="6261010" y="4471691"/>
              <a:ext cx="576000" cy="576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Arial"/>
                <a:ea typeface="+mn-ea"/>
                <a:cs typeface="+mn-cs"/>
              </a:endParaRPr>
            </a:p>
          </p:txBody>
        </p:sp>
        <p:pic>
          <p:nvPicPr>
            <p:cNvPr id="55" name="Picture 4" descr="Question - Icônes gens gratuites">
              <a:extLst>
                <a:ext uri="{FF2B5EF4-FFF2-40B4-BE49-F238E27FC236}">
                  <a16:creationId xmlns:a16="http://schemas.microsoft.com/office/drawing/2014/main" id="{8727354E-5392-DCD5-79F3-43F66E51E7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6636" y="4597317"/>
              <a:ext cx="324749" cy="324749"/>
            </a:xfrm>
            <a:prstGeom prst="rect">
              <a:avLst/>
            </a:prstGeom>
            <a:grpFill/>
          </p:spPr>
        </p:pic>
      </p:grpSp>
      <p:sp>
        <p:nvSpPr>
          <p:cNvPr id="56" name="Rectangle 55">
            <a:extLst>
              <a:ext uri="{FF2B5EF4-FFF2-40B4-BE49-F238E27FC236}">
                <a16:creationId xmlns:a16="http://schemas.microsoft.com/office/drawing/2014/main" id="{3BF82979-7911-D593-CB8F-18D3BEC9014A}"/>
              </a:ext>
            </a:extLst>
          </p:cNvPr>
          <p:cNvSpPr/>
          <p:nvPr/>
        </p:nvSpPr>
        <p:spPr>
          <a:xfrm>
            <a:off x="6256651" y="1620795"/>
            <a:ext cx="5042973" cy="459902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Marianne" panose="02000000000000000000"/>
              <a:ea typeface="+mn-ea"/>
              <a:cs typeface="+mn-cs"/>
            </a:endParaRPr>
          </a:p>
        </p:txBody>
      </p:sp>
      <p:sp>
        <p:nvSpPr>
          <p:cNvPr id="58" name="TextBox 15">
            <a:extLst>
              <a:ext uri="{FF2B5EF4-FFF2-40B4-BE49-F238E27FC236}">
                <a16:creationId xmlns:a16="http://schemas.microsoft.com/office/drawing/2014/main" id="{3298BC4E-9887-B34F-9BBE-304B1CCA8FF3}"/>
              </a:ext>
            </a:extLst>
          </p:cNvPr>
          <p:cNvSpPr txBox="1"/>
          <p:nvPr/>
        </p:nvSpPr>
        <p:spPr>
          <a:xfrm>
            <a:off x="6256651" y="1236075"/>
            <a:ext cx="5042972" cy="769441"/>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fr-FR" sz="4400" b="1" dirty="0">
                <a:solidFill>
                  <a:srgbClr val="005841"/>
                </a:solidFill>
                <a:highlight>
                  <a:srgbClr val="FFFFFF"/>
                </a:highlight>
                <a:latin typeface="Marianne" panose="02000000000000000000"/>
              </a:rPr>
              <a:t>5</a:t>
            </a:r>
            <a:r>
              <a:rPr kumimoji="0" lang="fr-FR" sz="4400" b="1" i="0" u="none" strike="noStrike" kern="1200" cap="none" spc="0" normalizeH="0" baseline="0" noProof="0" dirty="0">
                <a:ln>
                  <a:noFill/>
                </a:ln>
                <a:solidFill>
                  <a:srgbClr val="005841"/>
                </a:solidFill>
                <a:effectLst/>
                <a:highlight>
                  <a:srgbClr val="FFFFFF"/>
                </a:highlight>
                <a:uLnTx/>
                <a:uFillTx/>
                <a:latin typeface="Marianne" panose="02000000000000000000"/>
                <a:ea typeface="+mn-ea"/>
                <a:cs typeface="+mn-cs"/>
              </a:rPr>
              <a:t> </a:t>
            </a:r>
            <a:r>
              <a:rPr kumimoji="0" lang="fr-FR" sz="3600" b="1" i="0" u="none" strike="noStrike" kern="1200" cap="none" spc="0" normalizeH="0" baseline="0" noProof="0" dirty="0">
                <a:ln>
                  <a:noFill/>
                </a:ln>
                <a:solidFill>
                  <a:srgbClr val="005841"/>
                </a:solidFill>
                <a:effectLst/>
                <a:highlight>
                  <a:srgbClr val="FFFFFF"/>
                </a:highlight>
                <a:uLnTx/>
                <a:uFillTx/>
                <a:latin typeface="Marianne" panose="02000000000000000000"/>
                <a:ea typeface="+mn-ea"/>
                <a:cs typeface="+mn-cs"/>
              </a:rPr>
              <a:t>nouveaux outils</a:t>
            </a:r>
          </a:p>
        </p:txBody>
      </p:sp>
      <p:sp>
        <p:nvSpPr>
          <p:cNvPr id="57" name="TextBox 16">
            <a:extLst>
              <a:ext uri="{FF2B5EF4-FFF2-40B4-BE49-F238E27FC236}">
                <a16:creationId xmlns:a16="http://schemas.microsoft.com/office/drawing/2014/main" id="{666C2332-0A9D-35F8-AFEC-356057FAE4A5}"/>
              </a:ext>
            </a:extLst>
          </p:cNvPr>
          <p:cNvSpPr txBox="1"/>
          <p:nvPr/>
        </p:nvSpPr>
        <p:spPr>
          <a:xfrm>
            <a:off x="946165" y="1236075"/>
            <a:ext cx="5042971" cy="646331"/>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EA5433"/>
                </a:solidFill>
                <a:effectLst/>
                <a:highlight>
                  <a:srgbClr val="FFFFFF"/>
                </a:highlight>
                <a:uLnTx/>
                <a:uFillTx/>
                <a:latin typeface="Marianne" panose="02000000000000000000"/>
                <a:ea typeface="+mn-ea"/>
                <a:cs typeface="+mn-cs"/>
              </a:rPr>
              <a:t>2 outils mis à jour</a:t>
            </a:r>
          </a:p>
        </p:txBody>
      </p:sp>
      <p:sp>
        <p:nvSpPr>
          <p:cNvPr id="14" name="Rectangle: Rounded Corners 8">
            <a:extLst>
              <a:ext uri="{FF2B5EF4-FFF2-40B4-BE49-F238E27FC236}">
                <a16:creationId xmlns:a16="http://schemas.microsoft.com/office/drawing/2014/main" id="{FFF51F67-FAB9-F6FF-FEB1-7A7BA68D84F2}"/>
              </a:ext>
            </a:extLst>
          </p:cNvPr>
          <p:cNvSpPr/>
          <p:nvPr/>
        </p:nvSpPr>
        <p:spPr>
          <a:xfrm>
            <a:off x="6474536" y="5366957"/>
            <a:ext cx="4607201" cy="638532"/>
          </a:xfrm>
          <a:prstGeom prst="roundRect">
            <a:avLst>
              <a:gd name="adj" fmla="val 0"/>
            </a:avLst>
          </a:prstGeom>
          <a:solidFill>
            <a:schemeClr val="accent1">
              <a:lumMod val="10000"/>
              <a:lumOff val="90000"/>
            </a:schemeClr>
          </a:solidFill>
          <a:ln w="19050" cap="flat" cmpd="sng" algn="ctr">
            <a:noFill/>
            <a:prstDash val="solid"/>
          </a:ln>
          <a:effectLst/>
        </p:spPr>
        <p:txBody>
          <a:bodyPr lIns="91431" tIns="45719" rIns="91431" bIns="45719"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r>
              <a:rPr lang="fr-FR" sz="1400" b="1" kern="0" dirty="0">
                <a:solidFill>
                  <a:srgbClr val="000000"/>
                </a:solidFill>
                <a:latin typeface="Marianne"/>
              </a:rPr>
              <a:t>FORUM dédié à l’assistance du SI SIAO</a:t>
            </a:r>
            <a:endParaRPr kumimoji="0" lang="fr-FR" sz="1400" b="1" i="0" u="none" strike="noStrike" kern="0" cap="none" spc="0" normalizeH="0" baseline="0" noProof="0" dirty="0">
              <a:ln>
                <a:noFill/>
              </a:ln>
              <a:solidFill>
                <a:srgbClr val="000000"/>
              </a:solidFill>
              <a:effectLst/>
              <a:uLnTx/>
              <a:uFillTx/>
              <a:latin typeface="Marianne"/>
              <a:ea typeface="+mn-ea"/>
              <a:cs typeface="+mn-cs"/>
            </a:endParaRPr>
          </a:p>
        </p:txBody>
      </p:sp>
      <p:pic>
        <p:nvPicPr>
          <p:cNvPr id="16" name="Image 15">
            <a:extLst>
              <a:ext uri="{FF2B5EF4-FFF2-40B4-BE49-F238E27FC236}">
                <a16:creationId xmlns:a16="http://schemas.microsoft.com/office/drawing/2014/main" id="{EC3CA80D-926C-9E02-AE19-5BB5F0EB4F21}"/>
              </a:ext>
            </a:extLst>
          </p:cNvPr>
          <p:cNvPicPr>
            <a:picLocks noChangeAspect="1"/>
          </p:cNvPicPr>
          <p:nvPr/>
        </p:nvPicPr>
        <p:blipFill>
          <a:blip r:embed="rId9"/>
          <a:stretch>
            <a:fillRect/>
          </a:stretch>
        </p:blipFill>
        <p:spPr>
          <a:xfrm>
            <a:off x="6374443" y="5261925"/>
            <a:ext cx="360000" cy="360000"/>
          </a:xfrm>
          <a:prstGeom prst="rect">
            <a:avLst/>
          </a:prstGeom>
        </p:spPr>
      </p:pic>
    </p:spTree>
    <p:extLst>
      <p:ext uri="{BB962C8B-B14F-4D97-AF65-F5344CB8AC3E}">
        <p14:creationId xmlns:p14="http://schemas.microsoft.com/office/powerpoint/2010/main" val="3741664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43218-75B1-3CE4-70A0-6A8B8C9B9FD5}"/>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6249CA04-E11F-CAB7-BBDF-DB9BEE513228}"/>
              </a:ext>
            </a:extLst>
          </p:cNvPr>
          <p:cNvSpPr/>
          <p:nvPr/>
        </p:nvSpPr>
        <p:spPr>
          <a:xfrm>
            <a:off x="442913" y="2840735"/>
            <a:ext cx="11269662" cy="2194818"/>
          </a:xfrm>
          <a:prstGeom prst="rect">
            <a:avLst/>
          </a:prstGeom>
          <a:solidFill>
            <a:schemeClr val="bg1"/>
          </a:solidFill>
          <a:ln>
            <a:noFill/>
            <a:prstDash val="sys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1200"/>
              </a:spcBef>
              <a:spcAft>
                <a:spcPts val="0"/>
              </a:spcAft>
              <a:buClrTx/>
              <a:buSzTx/>
              <a:tabLst/>
              <a:defRPr/>
            </a:pPr>
            <a:r>
              <a:rPr lang="fr-FR" sz="1600" b="1" i="1" dirty="0">
                <a:solidFill>
                  <a:schemeClr val="bg1"/>
                </a:solidFill>
                <a:highlight>
                  <a:srgbClr val="000091"/>
                </a:highlight>
              </a:rPr>
              <a:t>Quelles évolutions ?</a:t>
            </a:r>
            <a:endParaRPr lang="fr-FR" sz="1200" i="1" dirty="0">
              <a:solidFill>
                <a:schemeClr val="tx1"/>
              </a:solidFill>
            </a:endParaRP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lang="fr-FR" sz="1400" dirty="0">
                <a:solidFill>
                  <a:schemeClr val="tx1"/>
                </a:solidFill>
              </a:rPr>
              <a:t>Une base de connaissances qui combine des </a:t>
            </a:r>
            <a:r>
              <a:rPr lang="fr-FR" sz="1400" b="1" dirty="0">
                <a:solidFill>
                  <a:schemeClr val="tx2"/>
                </a:solidFill>
              </a:rPr>
              <a:t>entrées</a:t>
            </a:r>
            <a:r>
              <a:rPr lang="fr-FR" sz="1400" b="1" dirty="0">
                <a:solidFill>
                  <a:schemeClr val="tx1"/>
                </a:solidFill>
              </a:rPr>
              <a:t> </a:t>
            </a:r>
            <a:r>
              <a:rPr lang="fr-FR" sz="1400" dirty="0">
                <a:solidFill>
                  <a:schemeClr val="tx1"/>
                </a:solidFill>
              </a:rPr>
              <a:t>par</a:t>
            </a:r>
            <a:r>
              <a:rPr lang="fr-FR" sz="1400" b="1" dirty="0">
                <a:solidFill>
                  <a:schemeClr val="tx1"/>
                </a:solidFill>
              </a:rPr>
              <a:t> </a:t>
            </a:r>
            <a:r>
              <a:rPr lang="fr-FR" sz="1400" b="1" dirty="0">
                <a:solidFill>
                  <a:schemeClr val="tx2"/>
                </a:solidFill>
              </a:rPr>
              <a:t>profils utilisateurs </a:t>
            </a:r>
            <a:r>
              <a:rPr lang="fr-FR" sz="1400" dirty="0">
                <a:solidFill>
                  <a:schemeClr val="tx1"/>
                </a:solidFill>
              </a:rPr>
              <a:t>et basée sur la </a:t>
            </a:r>
            <a:r>
              <a:rPr lang="fr-FR" sz="1400" b="1" dirty="0">
                <a:solidFill>
                  <a:schemeClr val="tx2"/>
                </a:solidFill>
              </a:rPr>
              <a:t>nomenclature</a:t>
            </a:r>
            <a:endParaRPr lang="fr-FR" sz="1400" dirty="0">
              <a:solidFill>
                <a:schemeClr val="tx1"/>
              </a:solidFill>
            </a:endParaRP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lang="fr-FR" sz="1400" dirty="0">
                <a:solidFill>
                  <a:schemeClr val="tx1"/>
                </a:solidFill>
              </a:rPr>
              <a:t>La mise à disposition d’un guide pour les </a:t>
            </a:r>
            <a:r>
              <a:rPr lang="fr-FR" sz="1400" b="1" dirty="0">
                <a:solidFill>
                  <a:schemeClr val="tx2"/>
                </a:solidFill>
              </a:rPr>
              <a:t>nouveaux utilisateurs </a:t>
            </a:r>
            <a:r>
              <a:rPr lang="fr-FR" sz="1400" dirty="0">
                <a:solidFill>
                  <a:schemeClr val="tx1"/>
                </a:solidFill>
              </a:rPr>
              <a:t>pour aider dans la prise en main du SI SIAO et pour les </a:t>
            </a:r>
            <a:r>
              <a:rPr lang="fr-FR" sz="1400" b="1" dirty="0">
                <a:solidFill>
                  <a:schemeClr val="tx2"/>
                </a:solidFill>
              </a:rPr>
              <a:t>référents SI SIAO</a:t>
            </a:r>
            <a:endParaRPr lang="fr-FR" sz="1400" dirty="0">
              <a:solidFill>
                <a:schemeClr val="tx1"/>
              </a:solidFill>
              <a:latin typeface="Marianne"/>
            </a:endParaRP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lang="fr-FR" sz="1400" dirty="0">
                <a:solidFill>
                  <a:srgbClr val="000000"/>
                </a:solidFill>
                <a:latin typeface="Marianne"/>
              </a:rPr>
              <a:t>La création et mise à jour régulière </a:t>
            </a:r>
            <a:r>
              <a:rPr lang="fr-FR" sz="1400" b="1" dirty="0">
                <a:solidFill>
                  <a:schemeClr val="tx2"/>
                </a:solidFill>
                <a:latin typeface="Marianne"/>
              </a:rPr>
              <a:t>d’articles obsolètes</a:t>
            </a:r>
          </a:p>
        </p:txBody>
      </p:sp>
      <p:graphicFrame>
        <p:nvGraphicFramePr>
          <p:cNvPr id="4" name="think-cell data - do not delete" hidden="1">
            <a:extLst>
              <a:ext uri="{FF2B5EF4-FFF2-40B4-BE49-F238E27FC236}">
                <a16:creationId xmlns:a16="http://schemas.microsoft.com/office/drawing/2014/main" id="{1E9DC587-4337-363B-A45F-5860F7A11B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think-cell data - do not delete" hidden="1">
                        <a:extLst>
                          <a:ext uri="{FF2B5EF4-FFF2-40B4-BE49-F238E27FC236}">
                            <a16:creationId xmlns:a16="http://schemas.microsoft.com/office/drawing/2014/main" id="{1E9DC587-4337-363B-A45F-5860F7A11B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2B17A6B5-1A16-9FED-CFEC-E87B13FE3B8F}"/>
              </a:ext>
            </a:extLst>
          </p:cNvPr>
          <p:cNvSpPr/>
          <p:nvPr/>
        </p:nvSpPr>
        <p:spPr>
          <a:xfrm>
            <a:off x="596900" y="5547424"/>
            <a:ext cx="10998199" cy="637517"/>
          </a:xfrm>
          <a:prstGeom prst="rect">
            <a:avLst/>
          </a:prstGeom>
          <a:noFill/>
          <a:ln w="28575" cap="flat" cmpd="sng" algn="ctr">
            <a:solidFill>
              <a:schemeClr val="bg1"/>
            </a:solid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sz="1400" i="1" kern="0">
                <a:solidFill>
                  <a:prstClr val="black"/>
                </a:solidFill>
                <a:latin typeface="+mj-lt"/>
                <a:sym typeface="Wingdings" panose="05000000000000000000" pitchFamily="2" charset="2"/>
              </a:rPr>
              <a:t>Une participation de la </a:t>
            </a:r>
            <a:r>
              <a:rPr kumimoji="0" lang="fr-FR" sz="1400" i="1" u="none" strike="noStrike" kern="0" cap="none" spc="0" normalizeH="0" baseline="0" noProof="0">
                <a:ln>
                  <a:noFill/>
                </a:ln>
                <a:solidFill>
                  <a:prstClr val="black"/>
                </a:solidFill>
                <a:effectLst/>
                <a:uLnTx/>
                <a:uFillTx/>
                <a:latin typeface="+mj-lt"/>
                <a:ea typeface="+mn-ea"/>
                <a:cs typeface="+mn-cs"/>
                <a:sym typeface="Wingdings" panose="05000000000000000000" pitchFamily="2" charset="2"/>
              </a:rPr>
              <a:t>mise à jour de la base de connaissances </a:t>
            </a:r>
            <a:r>
              <a:rPr lang="fr-FR" sz="1400" i="1" kern="0">
                <a:solidFill>
                  <a:prstClr val="black"/>
                </a:solidFill>
                <a:latin typeface="+mj-lt"/>
                <a:sym typeface="Wingdings" panose="05000000000000000000" pitchFamily="2" charset="2"/>
              </a:rPr>
              <a:t>est recommandée pour </a:t>
            </a:r>
            <a:r>
              <a:rPr kumimoji="0" lang="fr-FR" sz="1400" i="1" u="none" strike="noStrike" kern="0" cap="none" spc="0" normalizeH="0" baseline="0" noProof="0">
                <a:ln>
                  <a:noFill/>
                </a:ln>
                <a:solidFill>
                  <a:prstClr val="black"/>
                </a:solidFill>
                <a:effectLst/>
                <a:uLnTx/>
                <a:uFillTx/>
                <a:latin typeface="+mj-lt"/>
                <a:ea typeface="+mn-ea"/>
                <a:cs typeface="+mn-cs"/>
                <a:sym typeface="Wingdings" panose="05000000000000000000" pitchFamily="2" charset="2"/>
              </a:rPr>
              <a:t>garantir </a:t>
            </a:r>
            <a:r>
              <a:rPr lang="fr-FR" sz="1400" i="1" kern="0">
                <a:solidFill>
                  <a:prstClr val="black"/>
                </a:solidFill>
                <a:latin typeface="+mj-lt"/>
                <a:sym typeface="Wingdings" panose="05000000000000000000" pitchFamily="2" charset="2"/>
              </a:rPr>
              <a:t>une </a:t>
            </a:r>
            <a:r>
              <a:rPr kumimoji="0" lang="fr-FR" sz="1400" i="1" u="none" strike="noStrike" kern="0" cap="none" spc="0" normalizeH="0" baseline="0" noProof="0">
                <a:ln>
                  <a:noFill/>
                </a:ln>
                <a:solidFill>
                  <a:prstClr val="black"/>
                </a:solidFill>
                <a:effectLst/>
                <a:uLnTx/>
                <a:uFillTx/>
                <a:latin typeface="+mj-lt"/>
                <a:ea typeface="+mn-ea"/>
                <a:cs typeface="+mn-cs"/>
                <a:sym typeface="Wingdings" panose="05000000000000000000" pitchFamily="2" charset="2"/>
              </a:rPr>
              <a:t>actualisation pertinente du contenu et ainsi, identifier les informations obsolètes.</a:t>
            </a:r>
            <a:endParaRPr kumimoji="0" lang="en-GB" sz="1400" i="1" u="none" strike="noStrike" kern="0" cap="none" spc="0" normalizeH="0" baseline="0" noProof="0">
              <a:ln>
                <a:noFill/>
              </a:ln>
              <a:solidFill>
                <a:prstClr val="black"/>
              </a:solidFill>
              <a:effectLst/>
              <a:uLnTx/>
              <a:uFillTx/>
              <a:latin typeface="+mj-lt"/>
              <a:ea typeface="+mn-ea"/>
              <a:cs typeface="+mn-cs"/>
            </a:endParaRPr>
          </a:p>
        </p:txBody>
      </p:sp>
      <p:sp>
        <p:nvSpPr>
          <p:cNvPr id="12" name="Rectangle: Rounded Corners 3">
            <a:extLst>
              <a:ext uri="{FF2B5EF4-FFF2-40B4-BE49-F238E27FC236}">
                <a16:creationId xmlns:a16="http://schemas.microsoft.com/office/drawing/2014/main" id="{CAE1A3C2-7836-8381-6B16-BEF410ED9041}"/>
              </a:ext>
            </a:extLst>
          </p:cNvPr>
          <p:cNvSpPr/>
          <p:nvPr/>
        </p:nvSpPr>
        <p:spPr>
          <a:xfrm>
            <a:off x="0" y="1097792"/>
            <a:ext cx="12192000" cy="1231071"/>
          </a:xfrm>
          <a:prstGeom prst="roundRect">
            <a:avLst>
              <a:gd name="adj" fmla="val 0"/>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ctr">
              <a:spcBef>
                <a:spcPts val="600"/>
              </a:spcBef>
            </a:pPr>
            <a:r>
              <a:rPr lang="fr-FR" sz="1600">
                <a:solidFill>
                  <a:schemeClr val="bg1"/>
                </a:solidFill>
                <a:latin typeface="Marianne" panose="02000000000000000000"/>
              </a:rPr>
              <a:t>La base de connaissance est l’outil de référence pour </a:t>
            </a:r>
            <a:r>
              <a:rPr lang="fr-FR" sz="1600" b="1">
                <a:solidFill>
                  <a:schemeClr val="bg1"/>
                </a:solidFill>
                <a:latin typeface="Marianne" panose="02000000000000000000"/>
              </a:rPr>
              <a:t>développer la compréhension et la maîtrise de la plateforme SI SIAO</a:t>
            </a:r>
            <a:endParaRPr lang="fr-FR" sz="1200" b="1">
              <a:solidFill>
                <a:schemeClr val="bg1"/>
              </a:solidFill>
              <a:latin typeface="Marianne" panose="02000000000000000000"/>
            </a:endParaRPr>
          </a:p>
          <a:p>
            <a:pPr algn="ctr">
              <a:spcBef>
                <a:spcPts val="600"/>
              </a:spcBef>
            </a:pPr>
            <a:r>
              <a:rPr lang="fr-FR" sz="1600" b="1" u="sng">
                <a:solidFill>
                  <a:schemeClr val="bg1"/>
                </a:solidFill>
                <a:latin typeface="Marianne" panose="02000000000000000000"/>
              </a:rPr>
              <a:t>Notre ambition</a:t>
            </a:r>
            <a:r>
              <a:rPr lang="fr-FR" sz="1600" u="sng">
                <a:solidFill>
                  <a:schemeClr val="bg1"/>
                </a:solidFill>
                <a:latin typeface="Marianne" panose="02000000000000000000"/>
              </a:rPr>
              <a:t> </a:t>
            </a:r>
            <a:r>
              <a:rPr lang="fr-FR" sz="1600">
                <a:solidFill>
                  <a:schemeClr val="bg1"/>
                </a:solidFill>
                <a:latin typeface="Marianne" panose="02000000000000000000"/>
              </a:rPr>
              <a:t>: faire la </a:t>
            </a:r>
            <a:r>
              <a:rPr lang="fr-FR" sz="1600" b="1">
                <a:solidFill>
                  <a:schemeClr val="bg1"/>
                </a:solidFill>
                <a:latin typeface="Marianne" panose="02000000000000000000"/>
              </a:rPr>
              <a:t>promotion</a:t>
            </a:r>
            <a:r>
              <a:rPr lang="fr-FR" sz="1600">
                <a:solidFill>
                  <a:schemeClr val="bg1"/>
                </a:solidFill>
                <a:latin typeface="Marianne" panose="02000000000000000000"/>
              </a:rPr>
              <a:t> systématique de l’utilisation de la </a:t>
            </a:r>
            <a:r>
              <a:rPr lang="fr-FR" sz="1600" b="1">
                <a:solidFill>
                  <a:schemeClr val="bg1"/>
                </a:solidFill>
                <a:latin typeface="Marianne" panose="02000000000000000000"/>
              </a:rPr>
              <a:t>base de connaissances </a:t>
            </a:r>
            <a:r>
              <a:rPr lang="fr-FR" sz="1600">
                <a:solidFill>
                  <a:schemeClr val="bg1"/>
                </a:solidFill>
                <a:latin typeface="Marianne" panose="02000000000000000000"/>
              </a:rPr>
              <a:t>pour permettre </a:t>
            </a:r>
            <a:r>
              <a:rPr lang="fr-FR" sz="1600" b="1">
                <a:solidFill>
                  <a:schemeClr val="bg1"/>
                </a:solidFill>
                <a:latin typeface="Marianne" panose="02000000000000000000"/>
              </a:rPr>
              <a:t>l’autonomisation des utilisateurs </a:t>
            </a:r>
            <a:r>
              <a:rPr lang="fr-FR" sz="1600">
                <a:solidFill>
                  <a:schemeClr val="bg1"/>
                </a:solidFill>
                <a:latin typeface="Marianne" panose="02000000000000000000"/>
              </a:rPr>
              <a:t>et mettre à jour les contenus</a:t>
            </a:r>
          </a:p>
        </p:txBody>
      </p:sp>
      <p:sp>
        <p:nvSpPr>
          <p:cNvPr id="13" name="Rectangle : coins arrondis 12">
            <a:extLst>
              <a:ext uri="{FF2B5EF4-FFF2-40B4-BE49-F238E27FC236}">
                <a16:creationId xmlns:a16="http://schemas.microsoft.com/office/drawing/2014/main" id="{3602B3AC-278D-DBA8-5034-9BAC488FD4D2}"/>
              </a:ext>
            </a:extLst>
          </p:cNvPr>
          <p:cNvSpPr/>
          <p:nvPr/>
        </p:nvSpPr>
        <p:spPr>
          <a:xfrm>
            <a:off x="9893300" y="-88901"/>
            <a:ext cx="2235200" cy="635125"/>
          </a:xfrm>
          <a:prstGeom prst="roundRect">
            <a:avLst/>
          </a:prstGeom>
          <a:solidFill>
            <a:srgbClr val="C6C6EA">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1ED0FAF2-726B-0579-1D16-8DB35B038DDD}"/>
              </a:ext>
            </a:extLst>
          </p:cNvPr>
          <p:cNvSpPr txBox="1"/>
          <p:nvPr/>
        </p:nvSpPr>
        <p:spPr>
          <a:xfrm>
            <a:off x="9893300" y="0"/>
            <a:ext cx="2235200" cy="477054"/>
          </a:xfrm>
          <a:prstGeom prst="rect">
            <a:avLst/>
          </a:prstGeom>
          <a:noFill/>
        </p:spPr>
        <p:txBody>
          <a:bodyPr wrap="square" rtlCol="0">
            <a:spAutoFit/>
          </a:bodyPr>
          <a:lstStyle/>
          <a:p>
            <a:pPr algn="ctr">
              <a:spcAft>
                <a:spcPts val="300"/>
              </a:spcAft>
            </a:pPr>
            <a:r>
              <a:rPr lang="fr-FR" sz="1200"/>
              <a:t>Base de connaissances</a:t>
            </a:r>
          </a:p>
          <a:p>
            <a:pPr algn="ctr">
              <a:spcAft>
                <a:spcPts val="300"/>
              </a:spcAft>
            </a:pPr>
            <a:r>
              <a:rPr lang="fr-FR" sz="1050" i="1">
                <a:solidFill>
                  <a:schemeClr val="accent4"/>
                </a:solidFill>
              </a:rPr>
              <a:t>En cours de construction</a:t>
            </a:r>
            <a:endParaRPr lang="fr-FR" sz="1200" i="1">
              <a:solidFill>
                <a:schemeClr val="accent4"/>
              </a:solidFill>
            </a:endParaRPr>
          </a:p>
        </p:txBody>
      </p:sp>
      <p:pic>
        <p:nvPicPr>
          <p:cNvPr id="19" name="Graphique 18" descr="Mur de briques en construction avec un remplissage uni">
            <a:extLst>
              <a:ext uri="{FF2B5EF4-FFF2-40B4-BE49-F238E27FC236}">
                <a16:creationId xmlns:a16="http://schemas.microsoft.com/office/drawing/2014/main" id="{FD66F6D5-EA8C-A9DA-35D8-ECAE84D019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22175" y="214289"/>
            <a:ext cx="244347" cy="244347"/>
          </a:xfrm>
          <a:prstGeom prst="rect">
            <a:avLst/>
          </a:prstGeom>
        </p:spPr>
      </p:pic>
      <p:sp>
        <p:nvSpPr>
          <p:cNvPr id="23" name="Titre 14">
            <a:extLst>
              <a:ext uri="{FF2B5EF4-FFF2-40B4-BE49-F238E27FC236}">
                <a16:creationId xmlns:a16="http://schemas.microsoft.com/office/drawing/2014/main" id="{D438AF81-0B27-80AF-DE4E-87D083FA78F9}"/>
              </a:ext>
            </a:extLst>
          </p:cNvPr>
          <p:cNvSpPr>
            <a:spLocks noGrp="1"/>
          </p:cNvSpPr>
          <p:nvPr>
            <p:ph type="title"/>
          </p:nvPr>
        </p:nvSpPr>
        <p:spPr>
          <a:xfrm>
            <a:off x="1480124" y="276075"/>
            <a:ext cx="10264201" cy="960000"/>
          </a:xfrm>
        </p:spPr>
        <p:txBody>
          <a:bodyPr/>
          <a:lstStyle/>
          <a:p>
            <a:r>
              <a:rPr lang="fr-FR" sz="2000" dirty="0"/>
              <a:t>Mise à jour de la base de connaissances</a:t>
            </a:r>
            <a:br>
              <a:rPr lang="fr-FR" sz="2000" dirty="0"/>
            </a:br>
            <a:endParaRPr lang="fr-FR" sz="2000" dirty="0"/>
          </a:p>
        </p:txBody>
      </p:sp>
    </p:spTree>
    <p:extLst>
      <p:ext uri="{BB962C8B-B14F-4D97-AF65-F5344CB8AC3E}">
        <p14:creationId xmlns:p14="http://schemas.microsoft.com/office/powerpoint/2010/main" val="2332366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54152-6259-E0A0-78F3-8E762CF08D6A}"/>
            </a:ext>
          </a:extLst>
        </p:cNvPr>
        <p:cNvGrpSpPr/>
        <p:nvPr/>
      </p:nvGrpSpPr>
      <p:grpSpPr>
        <a:xfrm>
          <a:off x="0" y="0"/>
          <a:ext cx="0" cy="0"/>
          <a:chOff x="0" y="0"/>
          <a:chExt cx="0" cy="0"/>
        </a:xfrm>
      </p:grpSpPr>
      <p:sp>
        <p:nvSpPr>
          <p:cNvPr id="112" name="Rectangle : coins arrondis 111">
            <a:extLst>
              <a:ext uri="{FF2B5EF4-FFF2-40B4-BE49-F238E27FC236}">
                <a16:creationId xmlns:a16="http://schemas.microsoft.com/office/drawing/2014/main" id="{18291FA8-CAF7-8E2D-1115-20158437B1A7}"/>
              </a:ext>
            </a:extLst>
          </p:cNvPr>
          <p:cNvSpPr/>
          <p:nvPr/>
        </p:nvSpPr>
        <p:spPr>
          <a:xfrm>
            <a:off x="479425" y="1315828"/>
            <a:ext cx="11233150" cy="1728000"/>
          </a:xfrm>
          <a:prstGeom prst="roundRect">
            <a:avLst>
              <a:gd name="adj" fmla="val 10052"/>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Marianne"/>
              <a:ea typeface="+mn-ea"/>
              <a:cs typeface="+mn-cs"/>
            </a:endParaRPr>
          </a:p>
        </p:txBody>
      </p:sp>
      <p:sp>
        <p:nvSpPr>
          <p:cNvPr id="2" name="Titre 1">
            <a:extLst>
              <a:ext uri="{FF2B5EF4-FFF2-40B4-BE49-F238E27FC236}">
                <a16:creationId xmlns:a16="http://schemas.microsoft.com/office/drawing/2014/main" id="{C86890AA-8174-B4BA-7D42-27FE8C06B8A5}"/>
              </a:ext>
            </a:extLst>
          </p:cNvPr>
          <p:cNvSpPr>
            <a:spLocks noGrp="1"/>
          </p:cNvSpPr>
          <p:nvPr>
            <p:ph type="title"/>
          </p:nvPr>
        </p:nvSpPr>
        <p:spPr>
          <a:xfrm>
            <a:off x="1480124" y="276075"/>
            <a:ext cx="10322016" cy="960000"/>
          </a:xfrm>
        </p:spPr>
        <p:txBody>
          <a:bodyPr/>
          <a:lstStyle/>
          <a:p>
            <a:r>
              <a:rPr lang="fr-FR" sz="2000" dirty="0"/>
              <a:t>Mise à jour de la base de connaissances</a:t>
            </a:r>
            <a:br>
              <a:rPr lang="fr-FR" sz="2000" dirty="0"/>
            </a:br>
            <a:endParaRPr lang="fr-FR" sz="2000" dirty="0"/>
          </a:p>
        </p:txBody>
      </p:sp>
      <p:sp>
        <p:nvSpPr>
          <p:cNvPr id="124" name="Rectangle 123">
            <a:extLst>
              <a:ext uri="{FF2B5EF4-FFF2-40B4-BE49-F238E27FC236}">
                <a16:creationId xmlns:a16="http://schemas.microsoft.com/office/drawing/2014/main" id="{19AD5DB8-6EF9-21A8-98E7-5B027BAB8B34}"/>
              </a:ext>
            </a:extLst>
          </p:cNvPr>
          <p:cNvSpPr/>
          <p:nvPr/>
        </p:nvSpPr>
        <p:spPr>
          <a:xfrm>
            <a:off x="479425" y="1008051"/>
            <a:ext cx="4292600" cy="3077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b="1" i="1">
                <a:solidFill>
                  <a:schemeClr val="tx2">
                    <a:lumMod val="75000"/>
                  </a:schemeClr>
                </a:solidFill>
              </a:rPr>
              <a:t>J’ai besoin d’informations sur un sujet</a:t>
            </a:r>
          </a:p>
        </p:txBody>
      </p:sp>
      <p:sp>
        <p:nvSpPr>
          <p:cNvPr id="125" name="Rectangle 124">
            <a:extLst>
              <a:ext uri="{FF2B5EF4-FFF2-40B4-BE49-F238E27FC236}">
                <a16:creationId xmlns:a16="http://schemas.microsoft.com/office/drawing/2014/main" id="{FACD6149-56C1-231B-C6F4-99E6A505AFDC}"/>
              </a:ext>
            </a:extLst>
          </p:cNvPr>
          <p:cNvSpPr/>
          <p:nvPr/>
        </p:nvSpPr>
        <p:spPr>
          <a:xfrm>
            <a:off x="479424" y="3174048"/>
            <a:ext cx="4509749" cy="3077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b="1" i="1">
                <a:solidFill>
                  <a:schemeClr val="tx2">
                    <a:lumMod val="75000"/>
                  </a:schemeClr>
                </a:solidFill>
              </a:rPr>
              <a:t>Je reçois une sollicitation d’un utilisateur</a:t>
            </a:r>
          </a:p>
        </p:txBody>
      </p:sp>
      <p:sp>
        <p:nvSpPr>
          <p:cNvPr id="126" name="Rectangle : coins arrondis 125">
            <a:extLst>
              <a:ext uri="{FF2B5EF4-FFF2-40B4-BE49-F238E27FC236}">
                <a16:creationId xmlns:a16="http://schemas.microsoft.com/office/drawing/2014/main" id="{B26CD45D-C6B3-AD98-1664-9D070AF9FFB0}"/>
              </a:ext>
            </a:extLst>
          </p:cNvPr>
          <p:cNvSpPr/>
          <p:nvPr/>
        </p:nvSpPr>
        <p:spPr>
          <a:xfrm>
            <a:off x="479425" y="3500875"/>
            <a:ext cx="11233150" cy="1728000"/>
          </a:xfrm>
          <a:prstGeom prst="roundRect">
            <a:avLst>
              <a:gd name="adj" fmla="val 9226"/>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Marianne"/>
              <a:ea typeface="+mn-ea"/>
              <a:cs typeface="+mn-cs"/>
            </a:endParaRPr>
          </a:p>
        </p:txBody>
      </p:sp>
      <p:sp>
        <p:nvSpPr>
          <p:cNvPr id="114" name="Rectangle : coins arrondis 113">
            <a:extLst>
              <a:ext uri="{FF2B5EF4-FFF2-40B4-BE49-F238E27FC236}">
                <a16:creationId xmlns:a16="http://schemas.microsoft.com/office/drawing/2014/main" id="{01005A05-443E-3A51-D89B-BFA59E549C2B}"/>
              </a:ext>
            </a:extLst>
          </p:cNvPr>
          <p:cNvSpPr/>
          <p:nvPr/>
        </p:nvSpPr>
        <p:spPr>
          <a:xfrm>
            <a:off x="602707" y="1531661"/>
            <a:ext cx="1764000" cy="1296000"/>
          </a:xfrm>
          <a:prstGeom prst="roundRect">
            <a:avLst>
              <a:gd name="adj" fmla="val 58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72000" rIns="54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2060"/>
                </a:solidFill>
                <a:effectLst/>
                <a:uLnTx/>
                <a:uFillTx/>
                <a:latin typeface="Marianne"/>
                <a:ea typeface="+mn-ea"/>
                <a:cs typeface="+mn-cs"/>
              </a:rPr>
              <a:t>J’ai une </a:t>
            </a:r>
            <a:r>
              <a:rPr kumimoji="0" lang="fr-FR" sz="1200" b="1" i="0" u="none" strike="noStrike" kern="1200" cap="none" spc="0" normalizeH="0" baseline="0" noProof="0">
                <a:ln>
                  <a:noFill/>
                </a:ln>
                <a:solidFill>
                  <a:schemeClr val="tx2">
                    <a:lumMod val="40000"/>
                    <a:lumOff val="60000"/>
                  </a:schemeClr>
                </a:solidFill>
                <a:effectLst/>
                <a:uLnTx/>
                <a:uFillTx/>
                <a:latin typeface="Marianne"/>
                <a:ea typeface="+mn-ea"/>
                <a:cs typeface="+mn-cs"/>
              </a:rPr>
              <a:t>question</a:t>
            </a:r>
            <a:r>
              <a:rPr kumimoji="0" lang="fr-FR" sz="1200" b="0" i="0" u="none" strike="noStrike" kern="1200" cap="none" spc="0" normalizeH="0" baseline="0" noProof="0">
                <a:ln>
                  <a:noFill/>
                </a:ln>
                <a:solidFill>
                  <a:srgbClr val="002060"/>
                </a:solidFill>
                <a:effectLst/>
                <a:uLnTx/>
                <a:uFillTx/>
                <a:latin typeface="Marianne"/>
                <a:ea typeface="+mn-ea"/>
                <a:cs typeface="+mn-cs"/>
              </a:rPr>
              <a:t> ou un problème rencontré sur le SI SIAO</a:t>
            </a:r>
          </a:p>
        </p:txBody>
      </p:sp>
      <p:sp>
        <p:nvSpPr>
          <p:cNvPr id="115" name="Rectangle : coins arrondis 114">
            <a:extLst>
              <a:ext uri="{FF2B5EF4-FFF2-40B4-BE49-F238E27FC236}">
                <a16:creationId xmlns:a16="http://schemas.microsoft.com/office/drawing/2014/main" id="{D0248960-092D-2AC8-79BE-5670A9ACEA98}"/>
              </a:ext>
            </a:extLst>
          </p:cNvPr>
          <p:cNvSpPr/>
          <p:nvPr/>
        </p:nvSpPr>
        <p:spPr>
          <a:xfrm>
            <a:off x="5239945" y="1531661"/>
            <a:ext cx="3398392" cy="572400"/>
          </a:xfrm>
          <a:prstGeom prst="roundRect">
            <a:avLst>
              <a:gd name="adj" fmla="val 58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72000" rIns="54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solidFill>
                  <a:srgbClr val="002060"/>
                </a:solidFill>
                <a:latin typeface="Marianne"/>
              </a:rPr>
              <a:t>J</a:t>
            </a:r>
            <a:r>
              <a:rPr kumimoji="0" lang="fr-FR" sz="1200" b="0" i="0" u="none" strike="noStrike" kern="1200" cap="none" spc="0" normalizeH="0" baseline="0" noProof="0">
                <a:ln>
                  <a:noFill/>
                </a:ln>
                <a:solidFill>
                  <a:srgbClr val="002060"/>
                </a:solidFill>
                <a:effectLst/>
                <a:uLnTx/>
                <a:uFillTx/>
                <a:latin typeface="Marianne"/>
                <a:ea typeface="+mn-ea"/>
                <a:cs typeface="+mn-cs"/>
              </a:rPr>
              <a:t>’ai </a:t>
            </a:r>
            <a:r>
              <a:rPr lang="fr-FR" sz="1200" b="1">
                <a:solidFill>
                  <a:schemeClr val="tx2">
                    <a:lumMod val="40000"/>
                    <a:lumOff val="60000"/>
                  </a:schemeClr>
                </a:solidFill>
                <a:latin typeface="Marianne"/>
              </a:rPr>
              <a:t>pu résoudre mon problème </a:t>
            </a:r>
            <a:r>
              <a:rPr kumimoji="0" lang="fr-FR" sz="1200" b="0" i="0" u="none" strike="noStrike" kern="1200" cap="none" spc="0" normalizeH="0" baseline="0" noProof="0">
                <a:ln>
                  <a:noFill/>
                </a:ln>
                <a:solidFill>
                  <a:srgbClr val="002060"/>
                </a:solidFill>
                <a:effectLst/>
                <a:uLnTx/>
                <a:uFillTx/>
                <a:latin typeface="Marianne"/>
                <a:ea typeface="+mn-ea"/>
                <a:cs typeface="+mn-cs"/>
              </a:rPr>
              <a:t>g</a:t>
            </a:r>
            <a:r>
              <a:rPr lang="fr-FR" sz="1200" err="1">
                <a:solidFill>
                  <a:srgbClr val="002060"/>
                </a:solidFill>
                <a:latin typeface="Marianne"/>
              </a:rPr>
              <a:t>râce</a:t>
            </a:r>
            <a:r>
              <a:rPr lang="fr-FR" sz="1200">
                <a:solidFill>
                  <a:srgbClr val="002060"/>
                </a:solidFill>
                <a:latin typeface="Marianne"/>
              </a:rPr>
              <a:t> à la base de connaissances</a:t>
            </a:r>
            <a:endParaRPr kumimoji="0" lang="fr-FR" sz="1200" b="0" i="0" u="none" strike="noStrike" kern="1200" cap="none" spc="0" normalizeH="0" baseline="0" noProof="0">
              <a:ln>
                <a:noFill/>
              </a:ln>
              <a:solidFill>
                <a:srgbClr val="002060"/>
              </a:solidFill>
              <a:effectLst/>
              <a:uLnTx/>
              <a:uFillTx/>
              <a:latin typeface="Marianne"/>
              <a:ea typeface="+mn-ea"/>
              <a:cs typeface="+mn-cs"/>
            </a:endParaRPr>
          </a:p>
        </p:txBody>
      </p:sp>
      <p:sp>
        <p:nvSpPr>
          <p:cNvPr id="116" name="Rectangle : coins arrondis 115">
            <a:extLst>
              <a:ext uri="{FF2B5EF4-FFF2-40B4-BE49-F238E27FC236}">
                <a16:creationId xmlns:a16="http://schemas.microsoft.com/office/drawing/2014/main" id="{3ECD78DC-6744-F4BC-DEFC-FA19ED99DD8D}"/>
              </a:ext>
            </a:extLst>
          </p:cNvPr>
          <p:cNvSpPr/>
          <p:nvPr/>
        </p:nvSpPr>
        <p:spPr>
          <a:xfrm>
            <a:off x="2923699" y="1531661"/>
            <a:ext cx="1764000" cy="1296000"/>
          </a:xfrm>
          <a:prstGeom prst="roundRect">
            <a:avLst>
              <a:gd name="adj" fmla="val 5883"/>
            </a:avLst>
          </a:prstGeom>
          <a:solidFill>
            <a:schemeClr val="bg1"/>
          </a:solidFill>
          <a:ln w="38100">
            <a:solidFill>
              <a:schemeClr val="accent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54000" tIns="72000" rIns="54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solidFill>
                  <a:srgbClr val="002060"/>
                </a:solidFill>
                <a:latin typeface="Marianne"/>
              </a:rPr>
              <a:t>Je </a:t>
            </a:r>
            <a:r>
              <a:rPr lang="fr-FR" sz="1200" b="1">
                <a:solidFill>
                  <a:schemeClr val="tx2">
                    <a:lumMod val="40000"/>
                    <a:lumOff val="60000"/>
                  </a:schemeClr>
                </a:solidFill>
                <a:latin typeface="Marianne"/>
              </a:rPr>
              <a:t>consulte la base de connaissances </a:t>
            </a:r>
            <a:r>
              <a:rPr lang="fr-FR" sz="1200">
                <a:solidFill>
                  <a:srgbClr val="002060"/>
                </a:solidFill>
                <a:latin typeface="Marianne"/>
              </a:rPr>
              <a:t>pour résoudre mon problème rapidement</a:t>
            </a:r>
            <a:endParaRPr kumimoji="0" lang="fr-FR" sz="1200" b="0" i="0" u="none" strike="noStrike" kern="1200" cap="none" spc="0" normalizeH="0" baseline="0" noProof="0">
              <a:ln>
                <a:noFill/>
              </a:ln>
              <a:solidFill>
                <a:srgbClr val="002060"/>
              </a:solidFill>
              <a:effectLst/>
              <a:uLnTx/>
              <a:uFillTx/>
              <a:latin typeface="Marianne"/>
              <a:ea typeface="+mn-ea"/>
              <a:cs typeface="+mn-cs"/>
            </a:endParaRPr>
          </a:p>
        </p:txBody>
      </p:sp>
      <p:cxnSp>
        <p:nvCxnSpPr>
          <p:cNvPr id="117" name="Connecteur droit avec flèche 116">
            <a:extLst>
              <a:ext uri="{FF2B5EF4-FFF2-40B4-BE49-F238E27FC236}">
                <a16:creationId xmlns:a16="http://schemas.microsoft.com/office/drawing/2014/main" id="{9370FB6D-1C3F-CE98-4FB3-56464254BF6C}"/>
              </a:ext>
            </a:extLst>
          </p:cNvPr>
          <p:cNvCxnSpPr>
            <a:cxnSpLocks/>
            <a:stCxn id="114" idx="3"/>
            <a:endCxn id="116" idx="1"/>
          </p:cNvCxnSpPr>
          <p:nvPr/>
        </p:nvCxnSpPr>
        <p:spPr>
          <a:xfrm>
            <a:off x="2366707" y="2179661"/>
            <a:ext cx="556992"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a:extLst>
              <a:ext uri="{FF2B5EF4-FFF2-40B4-BE49-F238E27FC236}">
                <a16:creationId xmlns:a16="http://schemas.microsoft.com/office/drawing/2014/main" id="{2FD57FC6-2847-14FB-C218-ED863903E590}"/>
              </a:ext>
            </a:extLst>
          </p:cNvPr>
          <p:cNvCxnSpPr>
            <a:cxnSpLocks/>
            <a:stCxn id="122" idx="3"/>
            <a:endCxn id="123" idx="1"/>
          </p:cNvCxnSpPr>
          <p:nvPr/>
        </p:nvCxnSpPr>
        <p:spPr>
          <a:xfrm>
            <a:off x="8643083" y="2541795"/>
            <a:ext cx="556992"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2" name="Rectangle : coins arrondis 121">
            <a:extLst>
              <a:ext uri="{FF2B5EF4-FFF2-40B4-BE49-F238E27FC236}">
                <a16:creationId xmlns:a16="http://schemas.microsoft.com/office/drawing/2014/main" id="{1C09E5CC-5A80-2561-FE63-73BD126AA250}"/>
              </a:ext>
            </a:extLst>
          </p:cNvPr>
          <p:cNvSpPr/>
          <p:nvPr/>
        </p:nvSpPr>
        <p:spPr>
          <a:xfrm>
            <a:off x="5244691" y="2255595"/>
            <a:ext cx="3398392" cy="572400"/>
          </a:xfrm>
          <a:prstGeom prst="roundRect">
            <a:avLst>
              <a:gd name="adj" fmla="val 58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72000" rIns="54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2060"/>
                </a:solidFill>
                <a:effectLst/>
                <a:uLnTx/>
                <a:uFillTx/>
                <a:latin typeface="Marianne"/>
                <a:ea typeface="+mn-ea"/>
                <a:cs typeface="+mn-cs"/>
              </a:rPr>
              <a:t>Mon </a:t>
            </a:r>
            <a:r>
              <a:rPr lang="fr-FR" sz="1200" b="1">
                <a:solidFill>
                  <a:schemeClr val="tx2">
                    <a:lumMod val="40000"/>
                    <a:lumOff val="60000"/>
                  </a:schemeClr>
                </a:solidFill>
                <a:latin typeface="Marianne"/>
              </a:rPr>
              <a:t>problème est complexe et/ou technique </a:t>
            </a:r>
            <a:r>
              <a:rPr kumimoji="0" lang="fr-FR" sz="1200" b="0" i="0" u="none" strike="noStrike" kern="1200" cap="none" spc="0" normalizeH="0" baseline="0" noProof="0">
                <a:ln>
                  <a:noFill/>
                </a:ln>
                <a:solidFill>
                  <a:srgbClr val="002060"/>
                </a:solidFill>
                <a:effectLst/>
                <a:uLnTx/>
                <a:uFillTx/>
                <a:latin typeface="Marianne"/>
                <a:ea typeface="+mn-ea"/>
                <a:cs typeface="+mn-cs"/>
              </a:rPr>
              <a:t>et demande une assistance</a:t>
            </a:r>
          </a:p>
        </p:txBody>
      </p:sp>
      <p:sp>
        <p:nvSpPr>
          <p:cNvPr id="123" name="Rectangle : coins arrondis 122">
            <a:extLst>
              <a:ext uri="{FF2B5EF4-FFF2-40B4-BE49-F238E27FC236}">
                <a16:creationId xmlns:a16="http://schemas.microsoft.com/office/drawing/2014/main" id="{6AD6964D-7882-E8D8-EDE3-5A974F80B459}"/>
              </a:ext>
            </a:extLst>
          </p:cNvPr>
          <p:cNvSpPr/>
          <p:nvPr/>
        </p:nvSpPr>
        <p:spPr>
          <a:xfrm>
            <a:off x="9200075" y="2255595"/>
            <a:ext cx="2418061" cy="572400"/>
          </a:xfrm>
          <a:prstGeom prst="roundRect">
            <a:avLst>
              <a:gd name="adj" fmla="val 5883"/>
            </a:avLst>
          </a:prstGeom>
          <a:solidFill>
            <a:schemeClr val="bg1"/>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lIns="54000" tIns="72000" rIns="54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2060"/>
                </a:solidFill>
                <a:effectLst/>
                <a:uLnTx/>
                <a:uFillTx/>
                <a:latin typeface="Marianne"/>
                <a:ea typeface="+mn-ea"/>
                <a:cs typeface="+mn-cs"/>
              </a:rPr>
              <a:t>Je remplis un </a:t>
            </a:r>
            <a:r>
              <a:rPr lang="fr-FR" sz="1200" b="1">
                <a:solidFill>
                  <a:schemeClr val="tx2">
                    <a:lumMod val="40000"/>
                    <a:lumOff val="60000"/>
                  </a:schemeClr>
                </a:solidFill>
                <a:latin typeface="Marianne"/>
              </a:rPr>
              <a:t>formulaire</a:t>
            </a:r>
          </a:p>
        </p:txBody>
      </p:sp>
      <p:cxnSp>
        <p:nvCxnSpPr>
          <p:cNvPr id="3" name="Connecteur : en angle 2">
            <a:extLst>
              <a:ext uri="{FF2B5EF4-FFF2-40B4-BE49-F238E27FC236}">
                <a16:creationId xmlns:a16="http://schemas.microsoft.com/office/drawing/2014/main" id="{106AAB2D-251D-7BE3-005A-9C37ED83C6AF}"/>
              </a:ext>
            </a:extLst>
          </p:cNvPr>
          <p:cNvCxnSpPr>
            <a:cxnSpLocks/>
            <a:stCxn id="116" idx="3"/>
            <a:endCxn id="115" idx="1"/>
          </p:cNvCxnSpPr>
          <p:nvPr/>
        </p:nvCxnSpPr>
        <p:spPr>
          <a:xfrm flipV="1">
            <a:off x="4687699" y="1817861"/>
            <a:ext cx="552246" cy="361800"/>
          </a:xfrm>
          <a:prstGeom prst="bent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 en angle 6">
            <a:extLst>
              <a:ext uri="{FF2B5EF4-FFF2-40B4-BE49-F238E27FC236}">
                <a16:creationId xmlns:a16="http://schemas.microsoft.com/office/drawing/2014/main" id="{678C4047-6945-66F6-3B6C-2B2FF1119F0A}"/>
              </a:ext>
            </a:extLst>
          </p:cNvPr>
          <p:cNvCxnSpPr>
            <a:cxnSpLocks/>
            <a:endCxn id="122" idx="1"/>
          </p:cNvCxnSpPr>
          <p:nvPr/>
        </p:nvCxnSpPr>
        <p:spPr>
          <a:xfrm>
            <a:off x="4688749" y="2178901"/>
            <a:ext cx="555942" cy="362894"/>
          </a:xfrm>
          <a:prstGeom prst="bent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7" name="Rectangle : coins arrondis 126">
            <a:extLst>
              <a:ext uri="{FF2B5EF4-FFF2-40B4-BE49-F238E27FC236}">
                <a16:creationId xmlns:a16="http://schemas.microsoft.com/office/drawing/2014/main" id="{FC90535F-2EE3-18A4-BD59-7C67BFC54951}"/>
              </a:ext>
            </a:extLst>
          </p:cNvPr>
          <p:cNvSpPr/>
          <p:nvPr/>
        </p:nvSpPr>
        <p:spPr>
          <a:xfrm>
            <a:off x="595232" y="3713345"/>
            <a:ext cx="1771475" cy="1296000"/>
          </a:xfrm>
          <a:prstGeom prst="roundRect">
            <a:avLst>
              <a:gd name="adj" fmla="val 58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72000" rIns="54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2060"/>
                </a:solidFill>
                <a:effectLst/>
                <a:uLnTx/>
                <a:uFillTx/>
                <a:latin typeface="Marianne"/>
                <a:ea typeface="+mn-ea"/>
                <a:cs typeface="+mn-cs"/>
              </a:rPr>
              <a:t>J’ai </a:t>
            </a:r>
            <a:r>
              <a:rPr lang="fr-FR" sz="1200" b="1">
                <a:solidFill>
                  <a:schemeClr val="tx2">
                    <a:lumMod val="40000"/>
                    <a:lumOff val="60000"/>
                  </a:schemeClr>
                </a:solidFill>
                <a:latin typeface="Marianne"/>
              </a:rPr>
              <a:t>reçu une sollicitation </a:t>
            </a:r>
            <a:r>
              <a:rPr kumimoji="0" lang="fr-FR" sz="1200" b="0" i="0" u="none" strike="noStrike" kern="1200" cap="none" spc="0" normalizeH="0" baseline="0" noProof="0">
                <a:ln>
                  <a:noFill/>
                </a:ln>
                <a:solidFill>
                  <a:srgbClr val="002060"/>
                </a:solidFill>
                <a:effectLst/>
                <a:uLnTx/>
                <a:uFillTx/>
                <a:latin typeface="Marianne"/>
                <a:ea typeface="+mn-ea"/>
                <a:cs typeface="+mn-cs"/>
              </a:rPr>
              <a:t>par appel ou via le formulaire</a:t>
            </a:r>
          </a:p>
        </p:txBody>
      </p:sp>
      <p:sp>
        <p:nvSpPr>
          <p:cNvPr id="128" name="Rectangle : coins arrondis 127">
            <a:extLst>
              <a:ext uri="{FF2B5EF4-FFF2-40B4-BE49-F238E27FC236}">
                <a16:creationId xmlns:a16="http://schemas.microsoft.com/office/drawing/2014/main" id="{BCFBBB7E-B530-CBC1-026F-64EC4C7A879D}"/>
              </a:ext>
            </a:extLst>
          </p:cNvPr>
          <p:cNvSpPr/>
          <p:nvPr/>
        </p:nvSpPr>
        <p:spPr>
          <a:xfrm>
            <a:off x="2759737" y="3713345"/>
            <a:ext cx="1836000" cy="572400"/>
          </a:xfrm>
          <a:prstGeom prst="roundRect">
            <a:avLst>
              <a:gd name="adj" fmla="val 58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72000" rIns="54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a:solidFill>
                  <a:schemeClr val="tx2">
                    <a:lumMod val="40000"/>
                    <a:lumOff val="60000"/>
                  </a:schemeClr>
                </a:solidFill>
                <a:latin typeface="Marianne"/>
              </a:rPr>
              <a:t>Je suis en mesure </a:t>
            </a:r>
            <a:r>
              <a:rPr lang="fr-FR" sz="1200">
                <a:solidFill>
                  <a:srgbClr val="002060"/>
                </a:solidFill>
                <a:latin typeface="Marianne"/>
              </a:rPr>
              <a:t>de fournir une réponse</a:t>
            </a:r>
            <a:endParaRPr kumimoji="0" lang="fr-FR" sz="1200" b="0" i="0" u="none" strike="noStrike" kern="1200" cap="none" spc="0" normalizeH="0" baseline="0" noProof="0">
              <a:ln>
                <a:noFill/>
              </a:ln>
              <a:solidFill>
                <a:srgbClr val="002060"/>
              </a:solidFill>
              <a:effectLst/>
              <a:uLnTx/>
              <a:uFillTx/>
              <a:latin typeface="Marianne"/>
              <a:ea typeface="+mn-ea"/>
              <a:cs typeface="+mn-cs"/>
            </a:endParaRPr>
          </a:p>
        </p:txBody>
      </p:sp>
      <p:sp>
        <p:nvSpPr>
          <p:cNvPr id="132" name="Rectangle : coins arrondis 131">
            <a:extLst>
              <a:ext uri="{FF2B5EF4-FFF2-40B4-BE49-F238E27FC236}">
                <a16:creationId xmlns:a16="http://schemas.microsoft.com/office/drawing/2014/main" id="{923C5F6C-CC52-7FCB-2918-6ACDB1C88851}"/>
              </a:ext>
            </a:extLst>
          </p:cNvPr>
          <p:cNvSpPr/>
          <p:nvPr/>
        </p:nvSpPr>
        <p:spPr>
          <a:xfrm>
            <a:off x="2759737" y="4444006"/>
            <a:ext cx="1836000" cy="572400"/>
          </a:xfrm>
          <a:prstGeom prst="roundRect">
            <a:avLst>
              <a:gd name="adj" fmla="val 58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72000" rIns="54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2060"/>
                </a:solidFill>
                <a:effectLst/>
                <a:uLnTx/>
                <a:uFillTx/>
                <a:latin typeface="Marianne"/>
                <a:ea typeface="+mn-ea"/>
                <a:cs typeface="+mn-cs"/>
              </a:rPr>
              <a:t>Je </a:t>
            </a:r>
            <a:r>
              <a:rPr lang="fr-FR" sz="1200" b="1">
                <a:solidFill>
                  <a:schemeClr val="tx2">
                    <a:lumMod val="40000"/>
                    <a:lumOff val="60000"/>
                  </a:schemeClr>
                </a:solidFill>
                <a:latin typeface="Marianne"/>
              </a:rPr>
              <a:t>ne suis pas en mesure de fournir une réponse immédiate</a:t>
            </a:r>
            <a:endParaRPr kumimoji="0" lang="fr-FR" sz="1200" b="0" i="0" u="none" strike="noStrike" kern="1200" cap="none" spc="0" normalizeH="0" baseline="0" noProof="0">
              <a:ln>
                <a:noFill/>
              </a:ln>
              <a:solidFill>
                <a:srgbClr val="002060"/>
              </a:solidFill>
              <a:effectLst/>
              <a:uLnTx/>
              <a:uFillTx/>
              <a:latin typeface="Marianne"/>
              <a:ea typeface="+mn-ea"/>
              <a:cs typeface="+mn-cs"/>
            </a:endParaRPr>
          </a:p>
        </p:txBody>
      </p:sp>
      <p:sp>
        <p:nvSpPr>
          <p:cNvPr id="134" name="Rectangle : coins arrondis 133">
            <a:extLst>
              <a:ext uri="{FF2B5EF4-FFF2-40B4-BE49-F238E27FC236}">
                <a16:creationId xmlns:a16="http://schemas.microsoft.com/office/drawing/2014/main" id="{077965FA-68C9-E885-F886-0F56A8F9F7D2}"/>
              </a:ext>
            </a:extLst>
          </p:cNvPr>
          <p:cNvSpPr/>
          <p:nvPr/>
        </p:nvSpPr>
        <p:spPr>
          <a:xfrm>
            <a:off x="7800467" y="4444006"/>
            <a:ext cx="2329200" cy="572400"/>
          </a:xfrm>
          <a:prstGeom prst="roundRect">
            <a:avLst>
              <a:gd name="adj" fmla="val 58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72000" rIns="54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solidFill>
                  <a:srgbClr val="002060"/>
                </a:solidFill>
                <a:latin typeface="Marianne"/>
              </a:rPr>
              <a:t>La </a:t>
            </a:r>
            <a:r>
              <a:rPr lang="fr-FR" sz="1200" b="1">
                <a:solidFill>
                  <a:schemeClr val="tx2">
                    <a:lumMod val="40000"/>
                    <a:lumOff val="60000"/>
                  </a:schemeClr>
                </a:solidFill>
                <a:latin typeface="Marianne"/>
              </a:rPr>
              <a:t>sollicitation est complexe et/ou technique </a:t>
            </a:r>
            <a:r>
              <a:rPr lang="fr-FR" sz="1200">
                <a:solidFill>
                  <a:srgbClr val="002060"/>
                </a:solidFill>
                <a:latin typeface="Marianne"/>
              </a:rPr>
              <a:t>et demande une assistance</a:t>
            </a:r>
            <a:endParaRPr kumimoji="0" lang="fr-FR" sz="1200" b="0" i="0" u="none" strike="noStrike" kern="1200" cap="none" spc="0" normalizeH="0" baseline="0" noProof="0">
              <a:ln>
                <a:noFill/>
              </a:ln>
              <a:solidFill>
                <a:srgbClr val="002060"/>
              </a:solidFill>
              <a:effectLst/>
              <a:uLnTx/>
              <a:uFillTx/>
              <a:latin typeface="Marianne"/>
              <a:ea typeface="+mn-ea"/>
              <a:cs typeface="+mn-cs"/>
            </a:endParaRPr>
          </a:p>
        </p:txBody>
      </p:sp>
      <p:sp>
        <p:nvSpPr>
          <p:cNvPr id="135" name="Rectangle : coins arrondis 134">
            <a:extLst>
              <a:ext uri="{FF2B5EF4-FFF2-40B4-BE49-F238E27FC236}">
                <a16:creationId xmlns:a16="http://schemas.microsoft.com/office/drawing/2014/main" id="{4C52469D-460D-86B6-52B5-BB495DA871D6}"/>
              </a:ext>
            </a:extLst>
          </p:cNvPr>
          <p:cNvSpPr/>
          <p:nvPr/>
        </p:nvSpPr>
        <p:spPr>
          <a:xfrm>
            <a:off x="7798389" y="3713345"/>
            <a:ext cx="2328044" cy="572400"/>
          </a:xfrm>
          <a:prstGeom prst="roundRect">
            <a:avLst>
              <a:gd name="adj" fmla="val 58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72000" rIns="54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2060"/>
                </a:solidFill>
                <a:effectLst/>
                <a:uLnTx/>
                <a:uFillTx/>
                <a:latin typeface="Marianne"/>
                <a:ea typeface="+mn-ea"/>
                <a:cs typeface="+mn-cs"/>
              </a:rPr>
              <a:t>J’ai </a:t>
            </a:r>
            <a:r>
              <a:rPr lang="fr-FR" sz="1200" b="1">
                <a:solidFill>
                  <a:schemeClr val="tx2">
                    <a:lumMod val="40000"/>
                    <a:lumOff val="60000"/>
                  </a:schemeClr>
                </a:solidFill>
                <a:latin typeface="Marianne"/>
              </a:rPr>
              <a:t>trouvé la réponse </a:t>
            </a:r>
            <a:r>
              <a:rPr kumimoji="0" lang="fr-FR" sz="1200" b="0" i="0" u="none" strike="noStrike" kern="1200" cap="none" spc="0" normalizeH="0" baseline="0" noProof="0">
                <a:ln>
                  <a:noFill/>
                </a:ln>
                <a:solidFill>
                  <a:srgbClr val="002060"/>
                </a:solidFill>
                <a:effectLst/>
                <a:uLnTx/>
                <a:uFillTx/>
                <a:latin typeface="Marianne"/>
                <a:ea typeface="+mn-ea"/>
                <a:cs typeface="+mn-cs"/>
              </a:rPr>
              <a:t>grâce à la base de connaissances </a:t>
            </a:r>
            <a:r>
              <a:rPr kumimoji="0" lang="fr-FR" sz="1200" b="0" i="1" u="none" strike="noStrike" kern="1200" cap="none" spc="0" normalizeH="0" baseline="0" noProof="0">
                <a:ln>
                  <a:noFill/>
                </a:ln>
                <a:solidFill>
                  <a:srgbClr val="002060"/>
                </a:solidFill>
                <a:effectLst/>
                <a:uLnTx/>
                <a:uFillTx/>
                <a:latin typeface="Marianne"/>
                <a:ea typeface="+mn-ea"/>
                <a:cs typeface="+mn-cs"/>
              </a:rPr>
              <a:t>(ex: blocs de réponses types)</a:t>
            </a:r>
          </a:p>
        </p:txBody>
      </p:sp>
      <p:sp>
        <p:nvSpPr>
          <p:cNvPr id="133" name="Rectangle : coins arrondis 132">
            <a:extLst>
              <a:ext uri="{FF2B5EF4-FFF2-40B4-BE49-F238E27FC236}">
                <a16:creationId xmlns:a16="http://schemas.microsoft.com/office/drawing/2014/main" id="{15BBA6A1-7D26-4500-FB5B-6FC2EB4F3E2A}"/>
              </a:ext>
            </a:extLst>
          </p:cNvPr>
          <p:cNvSpPr/>
          <p:nvPr/>
        </p:nvSpPr>
        <p:spPr>
          <a:xfrm>
            <a:off x="4989173" y="4444006"/>
            <a:ext cx="2418061" cy="572400"/>
          </a:xfrm>
          <a:prstGeom prst="roundRect">
            <a:avLst>
              <a:gd name="adj" fmla="val 5883"/>
            </a:avLst>
          </a:prstGeom>
          <a:solidFill>
            <a:schemeClr val="bg1"/>
          </a:solidFill>
          <a:ln w="38100">
            <a:solidFill>
              <a:schemeClr val="accent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54000" tIns="72000" rIns="54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2060"/>
                </a:solidFill>
                <a:effectLst/>
                <a:uLnTx/>
                <a:uFillTx/>
                <a:latin typeface="Marianne"/>
                <a:ea typeface="+mn-ea"/>
                <a:cs typeface="+mn-cs"/>
              </a:rPr>
              <a:t>Je </a:t>
            </a:r>
            <a:r>
              <a:rPr lang="fr-FR" sz="1200" b="1">
                <a:solidFill>
                  <a:schemeClr val="tx2">
                    <a:lumMod val="40000"/>
                    <a:lumOff val="60000"/>
                  </a:schemeClr>
                </a:solidFill>
                <a:latin typeface="Marianne"/>
              </a:rPr>
              <a:t>consulte la base de connaissances </a:t>
            </a:r>
            <a:r>
              <a:rPr kumimoji="0" lang="fr-FR" sz="1200" b="0" i="0" u="none" strike="noStrike" kern="1200" cap="none" spc="0" normalizeH="0" baseline="0" noProof="0">
                <a:ln>
                  <a:noFill/>
                </a:ln>
                <a:solidFill>
                  <a:srgbClr val="002060"/>
                </a:solidFill>
                <a:effectLst/>
                <a:uLnTx/>
                <a:uFillTx/>
                <a:latin typeface="Marianne"/>
                <a:ea typeface="+mn-ea"/>
                <a:cs typeface="+mn-cs"/>
              </a:rPr>
              <a:t>pour résoudre mon problème</a:t>
            </a:r>
            <a:r>
              <a:rPr lang="fr-FR" sz="1200">
                <a:solidFill>
                  <a:srgbClr val="002060"/>
                </a:solidFill>
                <a:latin typeface="Marianne"/>
              </a:rPr>
              <a:t> rapidement</a:t>
            </a:r>
            <a:endParaRPr kumimoji="0" lang="fr-FR" sz="1200" b="0" i="0" u="none" strike="noStrike" kern="1200" cap="none" spc="0" normalizeH="0" baseline="0" noProof="0">
              <a:ln>
                <a:noFill/>
              </a:ln>
              <a:solidFill>
                <a:srgbClr val="002060"/>
              </a:solidFill>
              <a:effectLst/>
              <a:uLnTx/>
              <a:uFillTx/>
              <a:latin typeface="Marianne"/>
              <a:ea typeface="+mn-ea"/>
              <a:cs typeface="+mn-cs"/>
            </a:endParaRPr>
          </a:p>
        </p:txBody>
      </p:sp>
      <p:cxnSp>
        <p:nvCxnSpPr>
          <p:cNvPr id="32" name="Connecteur : en angle 31">
            <a:extLst>
              <a:ext uri="{FF2B5EF4-FFF2-40B4-BE49-F238E27FC236}">
                <a16:creationId xmlns:a16="http://schemas.microsoft.com/office/drawing/2014/main" id="{CEA53CE5-EBF5-A39F-E22C-0B05B8E824BF}"/>
              </a:ext>
            </a:extLst>
          </p:cNvPr>
          <p:cNvCxnSpPr>
            <a:cxnSpLocks/>
            <a:stCxn id="133" idx="3"/>
            <a:endCxn id="135" idx="1"/>
          </p:cNvCxnSpPr>
          <p:nvPr/>
        </p:nvCxnSpPr>
        <p:spPr>
          <a:xfrm flipV="1">
            <a:off x="7407234" y="3999545"/>
            <a:ext cx="391155" cy="730661"/>
          </a:xfrm>
          <a:prstGeom prst="bentConnector3">
            <a:avLst>
              <a:gd name="adj1" fmla="val 50000"/>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 en angle 39">
            <a:extLst>
              <a:ext uri="{FF2B5EF4-FFF2-40B4-BE49-F238E27FC236}">
                <a16:creationId xmlns:a16="http://schemas.microsoft.com/office/drawing/2014/main" id="{9142616F-3546-A519-D5F9-845125B26AE3}"/>
              </a:ext>
            </a:extLst>
          </p:cNvPr>
          <p:cNvCxnSpPr>
            <a:cxnSpLocks/>
            <a:stCxn id="127" idx="3"/>
            <a:endCxn id="128" idx="1"/>
          </p:cNvCxnSpPr>
          <p:nvPr/>
        </p:nvCxnSpPr>
        <p:spPr>
          <a:xfrm flipV="1">
            <a:off x="2366707" y="3999545"/>
            <a:ext cx="393030" cy="361800"/>
          </a:xfrm>
          <a:prstGeom prst="bent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 en angle 42">
            <a:extLst>
              <a:ext uri="{FF2B5EF4-FFF2-40B4-BE49-F238E27FC236}">
                <a16:creationId xmlns:a16="http://schemas.microsoft.com/office/drawing/2014/main" id="{A3E4EBC7-8A0C-B85E-FEE2-252A72BA7246}"/>
              </a:ext>
            </a:extLst>
          </p:cNvPr>
          <p:cNvCxnSpPr>
            <a:cxnSpLocks/>
            <a:stCxn id="127" idx="3"/>
            <a:endCxn id="132" idx="1"/>
          </p:cNvCxnSpPr>
          <p:nvPr/>
        </p:nvCxnSpPr>
        <p:spPr>
          <a:xfrm>
            <a:off x="2366707" y="4361345"/>
            <a:ext cx="393030" cy="368861"/>
          </a:xfrm>
          <a:prstGeom prst="bent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E5FD1038-0F1D-7827-B29C-258E5ACC77AE}"/>
              </a:ext>
            </a:extLst>
          </p:cNvPr>
          <p:cNvCxnSpPr>
            <a:cxnSpLocks/>
            <a:stCxn id="134" idx="3"/>
            <a:endCxn id="34" idx="1"/>
          </p:cNvCxnSpPr>
          <p:nvPr/>
        </p:nvCxnSpPr>
        <p:spPr>
          <a:xfrm>
            <a:off x="10129667" y="4730206"/>
            <a:ext cx="393233"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 coins arrondis 33">
            <a:extLst>
              <a:ext uri="{FF2B5EF4-FFF2-40B4-BE49-F238E27FC236}">
                <a16:creationId xmlns:a16="http://schemas.microsoft.com/office/drawing/2014/main" id="{5EF55D76-5D1B-9B48-C1F9-C42D0D4946AA}"/>
              </a:ext>
            </a:extLst>
          </p:cNvPr>
          <p:cNvSpPr/>
          <p:nvPr/>
        </p:nvSpPr>
        <p:spPr>
          <a:xfrm>
            <a:off x="10522900" y="4444006"/>
            <a:ext cx="1073868" cy="572400"/>
          </a:xfrm>
          <a:prstGeom prst="roundRect">
            <a:avLst>
              <a:gd name="adj" fmla="val 5883"/>
            </a:avLst>
          </a:prstGeom>
          <a:solidFill>
            <a:schemeClr val="bg1"/>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lIns="54000" tIns="72000" rIns="54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2060"/>
                </a:solidFill>
                <a:effectLst/>
                <a:uLnTx/>
                <a:uFillTx/>
                <a:latin typeface="Marianne"/>
                <a:ea typeface="+mn-ea"/>
                <a:cs typeface="+mn-cs"/>
              </a:rPr>
              <a:t>Je remplis un </a:t>
            </a:r>
            <a:r>
              <a:rPr lang="fr-FR" sz="1200" b="1">
                <a:solidFill>
                  <a:schemeClr val="tx2">
                    <a:lumMod val="40000"/>
                    <a:lumOff val="60000"/>
                  </a:schemeClr>
                </a:solidFill>
                <a:latin typeface="Marianne"/>
              </a:rPr>
              <a:t>formulaire</a:t>
            </a:r>
          </a:p>
        </p:txBody>
      </p:sp>
      <p:cxnSp>
        <p:nvCxnSpPr>
          <p:cNvPr id="53" name="Connecteur droit avec flèche 52">
            <a:extLst>
              <a:ext uri="{FF2B5EF4-FFF2-40B4-BE49-F238E27FC236}">
                <a16:creationId xmlns:a16="http://schemas.microsoft.com/office/drawing/2014/main" id="{D56A9A78-BC66-3DF8-855C-2835DED98328}"/>
              </a:ext>
            </a:extLst>
          </p:cNvPr>
          <p:cNvCxnSpPr>
            <a:cxnSpLocks/>
            <a:endCxn id="134" idx="1"/>
          </p:cNvCxnSpPr>
          <p:nvPr/>
        </p:nvCxnSpPr>
        <p:spPr>
          <a:xfrm>
            <a:off x="7418830" y="4730206"/>
            <a:ext cx="381637"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AF971559-718C-065C-5712-1900D6CE05F4}"/>
              </a:ext>
            </a:extLst>
          </p:cNvPr>
          <p:cNvCxnSpPr>
            <a:cxnSpLocks/>
            <a:endCxn id="133" idx="1"/>
          </p:cNvCxnSpPr>
          <p:nvPr/>
        </p:nvCxnSpPr>
        <p:spPr>
          <a:xfrm>
            <a:off x="4586240" y="4730206"/>
            <a:ext cx="402933"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 coins arrondis 60">
            <a:extLst>
              <a:ext uri="{FF2B5EF4-FFF2-40B4-BE49-F238E27FC236}">
                <a16:creationId xmlns:a16="http://schemas.microsoft.com/office/drawing/2014/main" id="{FB6FE621-5070-2274-0E64-8A0DC60E2C5E}"/>
              </a:ext>
            </a:extLst>
          </p:cNvPr>
          <p:cNvSpPr/>
          <p:nvPr/>
        </p:nvSpPr>
        <p:spPr>
          <a:xfrm>
            <a:off x="9305136" y="1013050"/>
            <a:ext cx="488736" cy="162147"/>
          </a:xfrm>
          <a:prstGeom prst="roundRect">
            <a:avLst>
              <a:gd name="adj" fmla="val 5883"/>
            </a:avLst>
          </a:prstGeom>
          <a:solidFill>
            <a:schemeClr val="bg1"/>
          </a:solidFill>
          <a:ln w="38100">
            <a:solidFill>
              <a:schemeClr val="accent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54000" tIns="72000" rIns="54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02060"/>
              </a:solidFill>
              <a:effectLst/>
              <a:uLnTx/>
              <a:uFillTx/>
              <a:latin typeface="Marianne"/>
              <a:ea typeface="+mn-ea"/>
              <a:cs typeface="+mn-cs"/>
            </a:endParaRPr>
          </a:p>
        </p:txBody>
      </p:sp>
      <p:sp>
        <p:nvSpPr>
          <p:cNvPr id="62" name="Rectangle 61">
            <a:extLst>
              <a:ext uri="{FF2B5EF4-FFF2-40B4-BE49-F238E27FC236}">
                <a16:creationId xmlns:a16="http://schemas.microsoft.com/office/drawing/2014/main" id="{52C5F853-BADF-96F8-852B-C559BC339E0C}"/>
              </a:ext>
            </a:extLst>
          </p:cNvPr>
          <p:cNvSpPr/>
          <p:nvPr/>
        </p:nvSpPr>
        <p:spPr>
          <a:xfrm>
            <a:off x="9793872" y="1023589"/>
            <a:ext cx="2080259" cy="1621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100" i="1">
                <a:solidFill>
                  <a:schemeClr val="tx1"/>
                </a:solidFill>
              </a:rPr>
              <a:t>Premier réflexe à adopter</a:t>
            </a:r>
          </a:p>
        </p:txBody>
      </p:sp>
      <p:sp>
        <p:nvSpPr>
          <p:cNvPr id="16" name="Rectangle 15">
            <a:extLst>
              <a:ext uri="{FF2B5EF4-FFF2-40B4-BE49-F238E27FC236}">
                <a16:creationId xmlns:a16="http://schemas.microsoft.com/office/drawing/2014/main" id="{30C125F4-968E-525D-A847-BD8B5D2553D1}"/>
              </a:ext>
            </a:extLst>
          </p:cNvPr>
          <p:cNvSpPr/>
          <p:nvPr/>
        </p:nvSpPr>
        <p:spPr>
          <a:xfrm>
            <a:off x="0" y="5527040"/>
            <a:ext cx="12192000" cy="4680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rPr>
              <a:t>Notre ambition est de faire la </a:t>
            </a:r>
            <a:r>
              <a:rPr lang="fr-FR" sz="1200" b="1">
                <a:solidFill>
                  <a:schemeClr val="tx1"/>
                </a:solidFill>
              </a:rPr>
              <a:t>promotion systématique</a:t>
            </a:r>
            <a:r>
              <a:rPr lang="fr-FR" sz="1200">
                <a:solidFill>
                  <a:schemeClr val="tx1"/>
                </a:solidFill>
              </a:rPr>
              <a:t> de l’utilisation de la </a:t>
            </a:r>
            <a:r>
              <a:rPr lang="fr-FR" sz="1200" b="1">
                <a:solidFill>
                  <a:schemeClr val="tx1"/>
                </a:solidFill>
              </a:rPr>
              <a:t>base de connaissances </a:t>
            </a:r>
            <a:r>
              <a:rPr lang="fr-FR" sz="1200">
                <a:solidFill>
                  <a:schemeClr val="tx1"/>
                </a:solidFill>
              </a:rPr>
              <a:t>pour permettre </a:t>
            </a:r>
            <a:r>
              <a:rPr lang="fr-FR" sz="1200" b="1">
                <a:solidFill>
                  <a:schemeClr val="tx1"/>
                </a:solidFill>
              </a:rPr>
              <a:t>l’autonomisation des utilisateurs</a:t>
            </a:r>
          </a:p>
        </p:txBody>
      </p:sp>
      <p:pic>
        <p:nvPicPr>
          <p:cNvPr id="6" name="Graphique 5" descr="Informations avec un remplissage uni">
            <a:extLst>
              <a:ext uri="{FF2B5EF4-FFF2-40B4-BE49-F238E27FC236}">
                <a16:creationId xmlns:a16="http://schemas.microsoft.com/office/drawing/2014/main" id="{9ECF40E5-8700-9DDE-A228-62DA9366CE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0707" y="5542172"/>
            <a:ext cx="252000" cy="252000"/>
          </a:xfrm>
          <a:prstGeom prst="rect">
            <a:avLst/>
          </a:prstGeom>
        </p:spPr>
      </p:pic>
      <p:sp>
        <p:nvSpPr>
          <p:cNvPr id="4" name="Rectangle : coins arrondis 3">
            <a:extLst>
              <a:ext uri="{FF2B5EF4-FFF2-40B4-BE49-F238E27FC236}">
                <a16:creationId xmlns:a16="http://schemas.microsoft.com/office/drawing/2014/main" id="{6A530FEB-9FC8-92CB-FDA1-7663D024F7B3}"/>
              </a:ext>
            </a:extLst>
          </p:cNvPr>
          <p:cNvSpPr/>
          <p:nvPr/>
        </p:nvSpPr>
        <p:spPr>
          <a:xfrm>
            <a:off x="9893300" y="-88901"/>
            <a:ext cx="2235200" cy="635125"/>
          </a:xfrm>
          <a:prstGeom prst="roundRect">
            <a:avLst/>
          </a:prstGeom>
          <a:solidFill>
            <a:srgbClr val="C6C6EA">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33D440E5-727F-9C61-46B4-259AA9FB0F8C}"/>
              </a:ext>
            </a:extLst>
          </p:cNvPr>
          <p:cNvSpPr txBox="1"/>
          <p:nvPr/>
        </p:nvSpPr>
        <p:spPr>
          <a:xfrm>
            <a:off x="9893300" y="0"/>
            <a:ext cx="2235200" cy="477054"/>
          </a:xfrm>
          <a:prstGeom prst="rect">
            <a:avLst/>
          </a:prstGeom>
          <a:noFill/>
        </p:spPr>
        <p:txBody>
          <a:bodyPr wrap="square" rtlCol="0">
            <a:spAutoFit/>
          </a:bodyPr>
          <a:lstStyle/>
          <a:p>
            <a:pPr algn="ctr">
              <a:spcAft>
                <a:spcPts val="300"/>
              </a:spcAft>
            </a:pPr>
            <a:r>
              <a:rPr lang="fr-FR" sz="1200" dirty="0"/>
              <a:t>Base de connaissances</a:t>
            </a:r>
          </a:p>
          <a:p>
            <a:pPr algn="ctr">
              <a:spcAft>
                <a:spcPts val="300"/>
              </a:spcAft>
            </a:pPr>
            <a:r>
              <a:rPr lang="fr-FR" sz="1050" i="1" dirty="0">
                <a:solidFill>
                  <a:schemeClr val="accent4"/>
                </a:solidFill>
              </a:rPr>
              <a:t>En cours de construction</a:t>
            </a:r>
            <a:endParaRPr lang="fr-FR" sz="1200" i="1" dirty="0">
              <a:solidFill>
                <a:schemeClr val="accent4"/>
              </a:solidFill>
            </a:endParaRPr>
          </a:p>
        </p:txBody>
      </p:sp>
      <p:pic>
        <p:nvPicPr>
          <p:cNvPr id="8" name="Graphique 7" descr="Mur de briques en construction avec un remplissage uni">
            <a:extLst>
              <a:ext uri="{FF2B5EF4-FFF2-40B4-BE49-F238E27FC236}">
                <a16:creationId xmlns:a16="http://schemas.microsoft.com/office/drawing/2014/main" id="{68D3057D-7C68-7895-0D06-ADAE43936C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22175" y="214289"/>
            <a:ext cx="244347" cy="244347"/>
          </a:xfrm>
          <a:prstGeom prst="rect">
            <a:avLst/>
          </a:prstGeom>
        </p:spPr>
      </p:pic>
    </p:spTree>
    <p:extLst>
      <p:ext uri="{BB962C8B-B14F-4D97-AF65-F5344CB8AC3E}">
        <p14:creationId xmlns:p14="http://schemas.microsoft.com/office/powerpoint/2010/main" val="1519816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E4693-7E27-93CC-085E-B57670E746CC}"/>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9400574-1F19-C0B7-68D8-99A7F2F1FDD0}"/>
              </a:ext>
            </a:extLst>
          </p:cNvPr>
          <p:cNvSpPr/>
          <p:nvPr/>
        </p:nvSpPr>
        <p:spPr>
          <a:xfrm>
            <a:off x="9893300" y="-88901"/>
            <a:ext cx="2235200" cy="635125"/>
          </a:xfrm>
          <a:prstGeom prst="roundRect">
            <a:avLst/>
          </a:prstGeom>
          <a:solidFill>
            <a:srgbClr val="C6C6EA">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F70CDA48-A7AE-D6D5-4FBE-82B043F62AA9}"/>
              </a:ext>
            </a:extLst>
          </p:cNvPr>
          <p:cNvPicPr>
            <a:picLocks noChangeAspect="1"/>
          </p:cNvPicPr>
          <p:nvPr/>
        </p:nvPicPr>
        <p:blipFill>
          <a:blip r:embed="rId3"/>
          <a:stretch>
            <a:fillRect/>
          </a:stretch>
        </p:blipFill>
        <p:spPr>
          <a:xfrm>
            <a:off x="4319851" y="2434311"/>
            <a:ext cx="3438308" cy="1532579"/>
          </a:xfrm>
          <a:prstGeom prst="rect">
            <a:avLst/>
          </a:prstGeom>
          <a:ln>
            <a:solidFill>
              <a:srgbClr val="B6B6FF"/>
            </a:solidFill>
          </a:ln>
        </p:spPr>
      </p:pic>
      <p:sp>
        <p:nvSpPr>
          <p:cNvPr id="7" name="Rectangle 6">
            <a:extLst>
              <a:ext uri="{FF2B5EF4-FFF2-40B4-BE49-F238E27FC236}">
                <a16:creationId xmlns:a16="http://schemas.microsoft.com/office/drawing/2014/main" id="{7A103FCC-08FC-10BB-8468-A6D6FCA37819}"/>
              </a:ext>
            </a:extLst>
          </p:cNvPr>
          <p:cNvSpPr/>
          <p:nvPr/>
        </p:nvSpPr>
        <p:spPr>
          <a:xfrm>
            <a:off x="9268296" y="2716919"/>
            <a:ext cx="2637999" cy="3179808"/>
          </a:xfrm>
          <a:prstGeom prst="rect">
            <a:avLst/>
          </a:prstGeom>
          <a:solidFill>
            <a:schemeClr val="bg1">
              <a:lumMod val="95000"/>
            </a:schemeClr>
          </a:solidFill>
          <a:ln w="28575"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2400"/>
              </a:spcBef>
              <a:spcAft>
                <a:spcPts val="0"/>
              </a:spcAft>
              <a:buClrTx/>
              <a:buSzTx/>
              <a:buFont typeface="Wingdings" panose="05000000000000000000" pitchFamily="2" charset="2"/>
              <a:buChar char="è"/>
              <a:tabLst/>
              <a:defRPr/>
            </a:pPr>
            <a:r>
              <a:rPr kumimoji="0" lang="fr-FR" sz="1400" b="0" i="0" u="none" strike="noStrike" kern="0" cap="none" spc="0" normalizeH="0" baseline="0" noProof="0">
                <a:ln>
                  <a:noFill/>
                </a:ln>
                <a:solidFill>
                  <a:prstClr val="black"/>
                </a:solidFill>
                <a:effectLst/>
                <a:uLnTx/>
                <a:uFillTx/>
                <a:latin typeface="+mj-lt"/>
                <a:ea typeface="+mn-ea"/>
                <a:cs typeface="+mn-cs"/>
                <a:sym typeface="Wingdings" panose="05000000000000000000" pitchFamily="2" charset="2"/>
              </a:rPr>
              <a:t>La boîte mail </a:t>
            </a:r>
            <a:r>
              <a:rPr kumimoji="0" lang="fr-FR" sz="1400" b="0" i="0" u="sng" strike="noStrike" kern="0" cap="none" spc="0" normalizeH="0" baseline="0" noProof="0">
                <a:ln>
                  <a:noFill/>
                </a:ln>
                <a:solidFill>
                  <a:srgbClr val="FC7753"/>
                </a:solidFill>
                <a:effectLst/>
                <a:uLnTx/>
                <a:uFillTx/>
                <a:latin typeface="+mj-lt"/>
                <a:ea typeface="+mn-ea"/>
                <a:cs typeface="+mn-cs"/>
                <a:sym typeface="Wingdings" panose="05000000000000000000" pitchFamily="2" charset="2"/>
              </a:rPr>
              <a:t>sisiao@dihal.gouv.fr </a:t>
            </a:r>
            <a:r>
              <a:rPr kumimoji="0" lang="fr-FR" sz="1400" b="0" i="0" u="none" strike="noStrike" kern="0" cap="none" spc="0" normalizeH="0" baseline="0" noProof="0">
                <a:ln>
                  <a:noFill/>
                </a:ln>
                <a:solidFill>
                  <a:prstClr val="black"/>
                </a:solidFill>
                <a:effectLst/>
                <a:uLnTx/>
                <a:uFillTx/>
                <a:latin typeface="+mj-lt"/>
                <a:ea typeface="+mn-ea"/>
                <a:cs typeface="+mn-cs"/>
                <a:sym typeface="Wingdings" panose="05000000000000000000" pitchFamily="2" charset="2"/>
              </a:rPr>
              <a:t>va être désactivée </a:t>
            </a:r>
          </a:p>
          <a:p>
            <a:pPr marL="285750" marR="0" lvl="0" indent="-285750" defTabSz="914400" eaLnBrk="1" fontAlgn="auto" latinLnBrk="0" hangingPunct="1">
              <a:lnSpc>
                <a:spcPct val="100000"/>
              </a:lnSpc>
              <a:spcBef>
                <a:spcPts val="2400"/>
              </a:spcBef>
              <a:spcAft>
                <a:spcPts val="0"/>
              </a:spcAft>
              <a:buClrTx/>
              <a:buSzTx/>
              <a:buFont typeface="Wingdings" panose="05000000000000000000" pitchFamily="2" charset="2"/>
              <a:buChar char="è"/>
              <a:tabLst/>
              <a:defRPr/>
            </a:pPr>
            <a:r>
              <a:rPr kumimoji="0" lang="fr-FR" sz="1400" b="0" i="0" u="none" strike="noStrike" kern="0" cap="none" spc="0" normalizeH="0" baseline="0" noProof="0">
                <a:ln>
                  <a:noFill/>
                </a:ln>
                <a:solidFill>
                  <a:prstClr val="black"/>
                </a:solidFill>
                <a:effectLst/>
                <a:uLnTx/>
                <a:uFillTx/>
                <a:latin typeface="+mj-lt"/>
                <a:ea typeface="+mn-ea"/>
                <a:cs typeface="+mn-cs"/>
                <a:sym typeface="Wingdings" panose="05000000000000000000" pitchFamily="2" charset="2"/>
              </a:rPr>
              <a:t>Le formulaire est disponible dans la </a:t>
            </a:r>
            <a:r>
              <a:rPr kumimoji="0" lang="fr-FR" sz="1400" b="0" i="0" u="none" strike="noStrike" kern="0" cap="none" spc="0" normalizeH="0" baseline="0" noProof="0">
                <a:ln>
                  <a:noFill/>
                </a:ln>
                <a:solidFill>
                  <a:schemeClr val="tx2"/>
                </a:solidFill>
                <a:effectLst/>
                <a:uLnTx/>
                <a:uFillTx/>
                <a:latin typeface="+mj-lt"/>
                <a:ea typeface="+mn-ea"/>
                <a:cs typeface="+mn-cs"/>
                <a:sym typeface="Wingdings" panose="05000000000000000000" pitchFamily="2" charset="2"/>
                <a:hlinkClick r:id="rId4">
                  <a:extLst>
                    <a:ext uri="{A12FA001-AC4F-418D-AE19-62706E023703}">
                      <ahyp:hlinkClr xmlns:ahyp="http://schemas.microsoft.com/office/drawing/2018/hyperlinkcolor" val="tx"/>
                    </a:ext>
                  </a:extLst>
                </a:hlinkClick>
              </a:rPr>
              <a:t>base de connaissances </a:t>
            </a:r>
            <a:r>
              <a:rPr kumimoji="0" lang="fr-FR" sz="1400" b="0" i="0" u="none" strike="noStrike" kern="0" cap="none" spc="0" normalizeH="0" baseline="0" noProof="0">
                <a:ln>
                  <a:noFill/>
                </a:ln>
                <a:solidFill>
                  <a:prstClr val="black"/>
                </a:solidFill>
                <a:effectLst/>
                <a:uLnTx/>
                <a:uFillTx/>
                <a:latin typeface="+mj-lt"/>
                <a:ea typeface="+mn-ea"/>
                <a:cs typeface="+mn-cs"/>
                <a:sym typeface="Wingdings" panose="05000000000000000000" pitchFamily="2" charset="2"/>
              </a:rPr>
              <a:t>et dans la plateforme SI SIAO</a:t>
            </a:r>
          </a:p>
        </p:txBody>
      </p:sp>
      <p:sp>
        <p:nvSpPr>
          <p:cNvPr id="6" name="ZoneTexte 5">
            <a:extLst>
              <a:ext uri="{FF2B5EF4-FFF2-40B4-BE49-F238E27FC236}">
                <a16:creationId xmlns:a16="http://schemas.microsoft.com/office/drawing/2014/main" id="{41C30F4D-6652-6333-CE3A-2535A6BCFB3A}"/>
              </a:ext>
            </a:extLst>
          </p:cNvPr>
          <p:cNvSpPr txBox="1"/>
          <p:nvPr/>
        </p:nvSpPr>
        <p:spPr>
          <a:xfrm>
            <a:off x="9893300" y="0"/>
            <a:ext cx="2235200" cy="500137"/>
          </a:xfrm>
          <a:prstGeom prst="rect">
            <a:avLst/>
          </a:prstGeom>
          <a:noFill/>
        </p:spPr>
        <p:txBody>
          <a:bodyPr wrap="square" rtlCol="0">
            <a:spAutoFit/>
          </a:bodyPr>
          <a:lstStyle/>
          <a:p>
            <a:pPr algn="ctr">
              <a:spcAft>
                <a:spcPts val="300"/>
              </a:spcAft>
            </a:pPr>
            <a:r>
              <a:rPr lang="fr-FR" sz="1200"/>
              <a:t>Formulaire</a:t>
            </a:r>
          </a:p>
          <a:p>
            <a:pPr algn="ctr">
              <a:spcAft>
                <a:spcPts val="300"/>
              </a:spcAft>
            </a:pPr>
            <a:r>
              <a:rPr lang="fr-FR" sz="1100" i="1">
                <a:solidFill>
                  <a:srgbClr val="00B050"/>
                </a:solidFill>
              </a:rPr>
              <a:t>Disponible sur la BC </a:t>
            </a:r>
            <a:r>
              <a:rPr lang="fr-FR" sz="1100" i="1">
                <a:solidFill>
                  <a:srgbClr val="00B050"/>
                </a:solidFill>
                <a:sym typeface="Wingdings" panose="05000000000000000000" pitchFamily="2" charset="2"/>
              </a:rPr>
              <a:t></a:t>
            </a:r>
            <a:r>
              <a:rPr lang="fr-FR" sz="1100" i="1">
                <a:solidFill>
                  <a:srgbClr val="00B050"/>
                </a:solidFill>
              </a:rPr>
              <a:t>  </a:t>
            </a:r>
            <a:r>
              <a:rPr lang="fr-FR" sz="1100" i="1">
                <a:solidFill>
                  <a:srgbClr val="00B050"/>
                </a:solidFill>
                <a:hlinkClick r:id="rId4">
                  <a:extLst>
                    <a:ext uri="{A12FA001-AC4F-418D-AE19-62706E023703}">
                      <ahyp:hlinkClr xmlns:ahyp="http://schemas.microsoft.com/office/drawing/2018/hyperlinkcolor" val="tx"/>
                    </a:ext>
                  </a:extLst>
                </a:hlinkClick>
              </a:rPr>
              <a:t>ICI</a:t>
            </a:r>
            <a:endParaRPr lang="fr-FR" sz="1100" i="1">
              <a:solidFill>
                <a:srgbClr val="00B050"/>
              </a:solidFill>
            </a:endParaRPr>
          </a:p>
        </p:txBody>
      </p:sp>
      <p:sp>
        <p:nvSpPr>
          <p:cNvPr id="15" name="Titre 14">
            <a:extLst>
              <a:ext uri="{FF2B5EF4-FFF2-40B4-BE49-F238E27FC236}">
                <a16:creationId xmlns:a16="http://schemas.microsoft.com/office/drawing/2014/main" id="{2A489173-E2FF-DCBA-2FAB-87F56AB0B7E4}"/>
              </a:ext>
            </a:extLst>
          </p:cNvPr>
          <p:cNvSpPr>
            <a:spLocks noGrp="1"/>
          </p:cNvSpPr>
          <p:nvPr>
            <p:ph type="title"/>
          </p:nvPr>
        </p:nvSpPr>
        <p:spPr>
          <a:xfrm>
            <a:off x="1480125" y="276075"/>
            <a:ext cx="8413176" cy="960000"/>
          </a:xfrm>
        </p:spPr>
        <p:txBody>
          <a:bodyPr/>
          <a:lstStyle/>
          <a:p>
            <a:r>
              <a:rPr lang="fr-FR" sz="2000"/>
              <a:t>Mise à jour de formulaire – 1/2</a:t>
            </a:r>
          </a:p>
        </p:txBody>
      </p:sp>
      <p:sp>
        <p:nvSpPr>
          <p:cNvPr id="4" name="Rectangle 3">
            <a:extLst>
              <a:ext uri="{FF2B5EF4-FFF2-40B4-BE49-F238E27FC236}">
                <a16:creationId xmlns:a16="http://schemas.microsoft.com/office/drawing/2014/main" id="{8A367FF9-D397-502C-FBE1-C49E2D04ADB6}"/>
              </a:ext>
            </a:extLst>
          </p:cNvPr>
          <p:cNvSpPr/>
          <p:nvPr/>
        </p:nvSpPr>
        <p:spPr>
          <a:xfrm>
            <a:off x="285705" y="3783838"/>
            <a:ext cx="1367014" cy="816306"/>
          </a:xfrm>
          <a:prstGeom prst="rect">
            <a:avLst/>
          </a:prstGeom>
          <a:solidFill>
            <a:schemeClr val="tx2">
              <a:lumMod val="20000"/>
              <a:lumOff val="80000"/>
            </a:schemeClr>
          </a:solidFill>
          <a:ln>
            <a:solidFill>
              <a:srgbClr val="B6B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t>Complétion du formulaire</a:t>
            </a:r>
          </a:p>
        </p:txBody>
      </p:sp>
      <p:sp>
        <p:nvSpPr>
          <p:cNvPr id="5" name="Rectangle 4">
            <a:extLst>
              <a:ext uri="{FF2B5EF4-FFF2-40B4-BE49-F238E27FC236}">
                <a16:creationId xmlns:a16="http://schemas.microsoft.com/office/drawing/2014/main" id="{BE477F99-20F9-8E07-6BED-271EAB0D6F64}"/>
              </a:ext>
            </a:extLst>
          </p:cNvPr>
          <p:cNvSpPr/>
          <p:nvPr/>
        </p:nvSpPr>
        <p:spPr>
          <a:xfrm>
            <a:off x="2208068" y="2654137"/>
            <a:ext cx="1708198" cy="988538"/>
          </a:xfrm>
          <a:prstGeom prst="rect">
            <a:avLst/>
          </a:prstGeom>
          <a:solidFill>
            <a:schemeClr val="tx2">
              <a:lumMod val="20000"/>
              <a:lumOff val="80000"/>
            </a:schemeClr>
          </a:solidFill>
          <a:ln>
            <a:solidFill>
              <a:srgbClr val="B6B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a:t>Accusé de réception envoyé au demandeur d’assistance</a:t>
            </a:r>
          </a:p>
        </p:txBody>
      </p:sp>
      <p:sp>
        <p:nvSpPr>
          <p:cNvPr id="9" name="Rectangle 8">
            <a:extLst>
              <a:ext uri="{FF2B5EF4-FFF2-40B4-BE49-F238E27FC236}">
                <a16:creationId xmlns:a16="http://schemas.microsoft.com/office/drawing/2014/main" id="{5185A015-672C-CA8E-61B3-D4C7909CFFCF}"/>
              </a:ext>
            </a:extLst>
          </p:cNvPr>
          <p:cNvSpPr/>
          <p:nvPr/>
        </p:nvSpPr>
        <p:spPr>
          <a:xfrm>
            <a:off x="2208066" y="4613027"/>
            <a:ext cx="1708199" cy="1190892"/>
          </a:xfrm>
          <a:prstGeom prst="rect">
            <a:avLst/>
          </a:prstGeom>
          <a:solidFill>
            <a:schemeClr val="tx2">
              <a:lumMod val="20000"/>
              <a:lumOff val="80000"/>
            </a:schemeClr>
          </a:solidFill>
          <a:ln>
            <a:solidFill>
              <a:srgbClr val="B6B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a:t>Récapitulatif du formulaire envoyé au référent local pour traitement</a:t>
            </a:r>
          </a:p>
        </p:txBody>
      </p:sp>
      <p:pic>
        <p:nvPicPr>
          <p:cNvPr id="20" name="Image 19">
            <a:extLst>
              <a:ext uri="{FF2B5EF4-FFF2-40B4-BE49-F238E27FC236}">
                <a16:creationId xmlns:a16="http://schemas.microsoft.com/office/drawing/2014/main" id="{CF07792A-9B6B-009D-3976-3AF0FE70D02E}"/>
              </a:ext>
            </a:extLst>
          </p:cNvPr>
          <p:cNvPicPr>
            <a:picLocks noChangeAspect="1"/>
          </p:cNvPicPr>
          <p:nvPr/>
        </p:nvPicPr>
        <p:blipFill>
          <a:blip r:embed="rId5"/>
          <a:srcRect l="643" r="23414"/>
          <a:stretch/>
        </p:blipFill>
        <p:spPr>
          <a:xfrm>
            <a:off x="4319851" y="4191991"/>
            <a:ext cx="1501099" cy="2032964"/>
          </a:xfrm>
          <a:prstGeom prst="rect">
            <a:avLst/>
          </a:prstGeom>
          <a:ln>
            <a:solidFill>
              <a:srgbClr val="B6B6FF"/>
            </a:solidFill>
          </a:ln>
        </p:spPr>
      </p:pic>
      <p:cxnSp>
        <p:nvCxnSpPr>
          <p:cNvPr id="22" name="Connecteur : en angle 21">
            <a:extLst>
              <a:ext uri="{FF2B5EF4-FFF2-40B4-BE49-F238E27FC236}">
                <a16:creationId xmlns:a16="http://schemas.microsoft.com/office/drawing/2014/main" id="{6B1318A7-A417-32D0-6366-9F9E0CCC7023}"/>
              </a:ext>
            </a:extLst>
          </p:cNvPr>
          <p:cNvCxnSpPr>
            <a:cxnSpLocks/>
            <a:stCxn id="4" idx="3"/>
            <a:endCxn id="5" idx="1"/>
          </p:cNvCxnSpPr>
          <p:nvPr/>
        </p:nvCxnSpPr>
        <p:spPr>
          <a:xfrm flipV="1">
            <a:off x="1652719" y="3148406"/>
            <a:ext cx="555349" cy="1043585"/>
          </a:xfrm>
          <a:prstGeom prst="bentConnector3">
            <a:avLst/>
          </a:prstGeom>
          <a:ln>
            <a:solidFill>
              <a:srgbClr val="B6B6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 en angle 23">
            <a:extLst>
              <a:ext uri="{FF2B5EF4-FFF2-40B4-BE49-F238E27FC236}">
                <a16:creationId xmlns:a16="http://schemas.microsoft.com/office/drawing/2014/main" id="{7E83A9D9-6FA2-41F8-A4C0-3204791BE90C}"/>
              </a:ext>
            </a:extLst>
          </p:cNvPr>
          <p:cNvCxnSpPr>
            <a:cxnSpLocks/>
            <a:stCxn id="4" idx="3"/>
            <a:endCxn id="9" idx="1"/>
          </p:cNvCxnSpPr>
          <p:nvPr/>
        </p:nvCxnSpPr>
        <p:spPr>
          <a:xfrm>
            <a:off x="1652719" y="4191991"/>
            <a:ext cx="555347" cy="1016482"/>
          </a:xfrm>
          <a:prstGeom prst="bentConnector3">
            <a:avLst>
              <a:gd name="adj1" fmla="val 50000"/>
            </a:avLst>
          </a:prstGeom>
          <a:ln>
            <a:solidFill>
              <a:srgbClr val="B6B6FF"/>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id="{EB9D9F54-F004-FAD4-F9BD-B9FCE54A0A1A}"/>
              </a:ext>
            </a:extLst>
          </p:cNvPr>
          <p:cNvCxnSpPr>
            <a:cxnSpLocks/>
          </p:cNvCxnSpPr>
          <p:nvPr/>
        </p:nvCxnSpPr>
        <p:spPr>
          <a:xfrm>
            <a:off x="5835699" y="5236685"/>
            <a:ext cx="601590" cy="0"/>
          </a:xfrm>
          <a:prstGeom prst="straightConnector1">
            <a:avLst/>
          </a:prstGeom>
          <a:ln>
            <a:solidFill>
              <a:srgbClr val="B6B6FF"/>
            </a:solidFill>
            <a:tailEnd type="triangle"/>
          </a:ln>
        </p:spPr>
        <p:style>
          <a:lnRef idx="1">
            <a:schemeClr val="accent4"/>
          </a:lnRef>
          <a:fillRef idx="0">
            <a:schemeClr val="accent4"/>
          </a:fillRef>
          <a:effectRef idx="0">
            <a:schemeClr val="accent4"/>
          </a:effectRef>
          <a:fontRef idx="minor">
            <a:schemeClr val="tx1"/>
          </a:fontRef>
        </p:style>
      </p:cxnSp>
      <p:sp>
        <p:nvSpPr>
          <p:cNvPr id="46" name="Rectangle 45">
            <a:extLst>
              <a:ext uri="{FF2B5EF4-FFF2-40B4-BE49-F238E27FC236}">
                <a16:creationId xmlns:a16="http://schemas.microsoft.com/office/drawing/2014/main" id="{01C87927-323B-57AF-C4FD-A76F2D97ECE0}"/>
              </a:ext>
            </a:extLst>
          </p:cNvPr>
          <p:cNvSpPr/>
          <p:nvPr/>
        </p:nvSpPr>
        <p:spPr>
          <a:xfrm>
            <a:off x="6452037" y="4786259"/>
            <a:ext cx="2252213" cy="885511"/>
          </a:xfrm>
          <a:prstGeom prst="rect">
            <a:avLst/>
          </a:prstGeom>
          <a:solidFill>
            <a:schemeClr val="tx2">
              <a:lumMod val="20000"/>
              <a:lumOff val="80000"/>
            </a:schemeClr>
          </a:solidFill>
          <a:ln>
            <a:solidFill>
              <a:srgbClr val="B6B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a:t>Si le référent local n’a pas la réponse, il peut sélectionner  «  </a:t>
            </a:r>
            <a:r>
              <a:rPr lang="fr-FR" sz="1400" err="1"/>
              <a:t>xxxxx</a:t>
            </a:r>
            <a:r>
              <a:rPr lang="fr-FR" sz="1400"/>
              <a:t> ».</a:t>
            </a:r>
          </a:p>
        </p:txBody>
      </p:sp>
      <p:pic>
        <p:nvPicPr>
          <p:cNvPr id="55" name="Image 54">
            <a:extLst>
              <a:ext uri="{FF2B5EF4-FFF2-40B4-BE49-F238E27FC236}">
                <a16:creationId xmlns:a16="http://schemas.microsoft.com/office/drawing/2014/main" id="{B381C8C8-8DFC-7B29-1760-EEAAF8BBFECE}"/>
              </a:ext>
            </a:extLst>
          </p:cNvPr>
          <p:cNvPicPr>
            <a:picLocks noChangeAspect="1"/>
          </p:cNvPicPr>
          <p:nvPr/>
        </p:nvPicPr>
        <p:blipFill>
          <a:blip r:embed="rId6"/>
          <a:srcRect l="2000" t="6534" r="2092" b="8677"/>
          <a:stretch/>
        </p:blipFill>
        <p:spPr>
          <a:xfrm>
            <a:off x="7810791" y="5349692"/>
            <a:ext cx="562214" cy="216528"/>
          </a:xfrm>
          <a:prstGeom prst="rect">
            <a:avLst/>
          </a:prstGeom>
        </p:spPr>
      </p:pic>
      <p:pic>
        <p:nvPicPr>
          <p:cNvPr id="61" name="Graphique 60" descr="Informations contour">
            <a:extLst>
              <a:ext uri="{FF2B5EF4-FFF2-40B4-BE49-F238E27FC236}">
                <a16:creationId xmlns:a16="http://schemas.microsoft.com/office/drawing/2014/main" id="{BEE3F839-355B-52A2-4B9D-1B34EDCA76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30965" y="2500212"/>
            <a:ext cx="433414" cy="433414"/>
          </a:xfrm>
          <a:prstGeom prst="rect">
            <a:avLst/>
          </a:prstGeom>
        </p:spPr>
      </p:pic>
      <p:cxnSp>
        <p:nvCxnSpPr>
          <p:cNvPr id="64" name="Connecteur droit 63">
            <a:extLst>
              <a:ext uri="{FF2B5EF4-FFF2-40B4-BE49-F238E27FC236}">
                <a16:creationId xmlns:a16="http://schemas.microsoft.com/office/drawing/2014/main" id="{695634CC-9320-0563-ED83-F2FB1D5C1D63}"/>
              </a:ext>
            </a:extLst>
          </p:cNvPr>
          <p:cNvCxnSpPr>
            <a:cxnSpLocks/>
          </p:cNvCxnSpPr>
          <p:nvPr/>
        </p:nvCxnSpPr>
        <p:spPr>
          <a:xfrm>
            <a:off x="8986273" y="2358829"/>
            <a:ext cx="0" cy="3866126"/>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0" name="ZoneTexte 79">
            <a:extLst>
              <a:ext uri="{FF2B5EF4-FFF2-40B4-BE49-F238E27FC236}">
                <a16:creationId xmlns:a16="http://schemas.microsoft.com/office/drawing/2014/main" id="{08431BDD-FB16-AC80-1364-0FEC4F6B8E96}"/>
              </a:ext>
            </a:extLst>
          </p:cNvPr>
          <p:cNvSpPr txBox="1"/>
          <p:nvPr/>
        </p:nvSpPr>
        <p:spPr>
          <a:xfrm rot="2327252">
            <a:off x="5430462" y="4187420"/>
            <a:ext cx="595254" cy="200055"/>
          </a:xfrm>
          <a:prstGeom prst="rect">
            <a:avLst/>
          </a:prstGeom>
          <a:solidFill>
            <a:schemeClr val="accent3">
              <a:lumMod val="40000"/>
              <a:lumOff val="60000"/>
            </a:schemeClr>
          </a:solidFill>
        </p:spPr>
        <p:txBody>
          <a:bodyPr wrap="square" rtlCol="0">
            <a:spAutoFit/>
          </a:bodyPr>
          <a:lstStyle/>
          <a:p>
            <a:pPr algn="ctr"/>
            <a:r>
              <a:rPr lang="fr-FR" sz="700" i="1"/>
              <a:t>exemple</a:t>
            </a:r>
          </a:p>
        </p:txBody>
      </p:sp>
      <p:sp>
        <p:nvSpPr>
          <p:cNvPr id="13" name="Rectangle: Rounded Corners 3">
            <a:extLst>
              <a:ext uri="{FF2B5EF4-FFF2-40B4-BE49-F238E27FC236}">
                <a16:creationId xmlns:a16="http://schemas.microsoft.com/office/drawing/2014/main" id="{AAC24613-1AFA-DB88-47F8-3DC2CF8C5D66}"/>
              </a:ext>
            </a:extLst>
          </p:cNvPr>
          <p:cNvSpPr/>
          <p:nvPr/>
        </p:nvSpPr>
        <p:spPr>
          <a:xfrm>
            <a:off x="0" y="931835"/>
            <a:ext cx="12192000" cy="1295630"/>
          </a:xfrm>
          <a:prstGeom prst="roundRect">
            <a:avLst>
              <a:gd name="adj" fmla="val 0"/>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ctr"/>
            <a:r>
              <a:rPr lang="fr-FR" sz="1600">
                <a:solidFill>
                  <a:schemeClr val="bg1"/>
                </a:solidFill>
                <a:latin typeface="Marianne" panose="02000000000000000000"/>
              </a:rPr>
              <a:t>Le formulaire de demande de support joue un rôle essentiel dans le </a:t>
            </a:r>
            <a:r>
              <a:rPr lang="fr-FR" sz="1600" b="1">
                <a:solidFill>
                  <a:schemeClr val="bg1"/>
                </a:solidFill>
                <a:latin typeface="Marianne" panose="02000000000000000000"/>
              </a:rPr>
              <a:t>routage des sollicitations </a:t>
            </a:r>
            <a:r>
              <a:rPr lang="fr-FR" sz="1600">
                <a:solidFill>
                  <a:schemeClr val="bg1"/>
                </a:solidFill>
                <a:latin typeface="Marianne" panose="02000000000000000000"/>
              </a:rPr>
              <a:t>au sein de notre outil CRM. Il </a:t>
            </a:r>
            <a:r>
              <a:rPr lang="fr-FR" sz="1600" b="1">
                <a:solidFill>
                  <a:schemeClr val="bg1"/>
                </a:solidFill>
                <a:latin typeface="Marianne" panose="02000000000000000000"/>
              </a:rPr>
              <a:t>simplifie la classification des tickets </a:t>
            </a:r>
            <a:r>
              <a:rPr lang="fr-FR" sz="1600">
                <a:solidFill>
                  <a:schemeClr val="bg1"/>
                </a:solidFill>
                <a:latin typeface="Marianne" panose="02000000000000000000"/>
              </a:rPr>
              <a:t>et assure une </a:t>
            </a:r>
            <a:r>
              <a:rPr lang="fr-FR" sz="1600" b="1">
                <a:solidFill>
                  <a:schemeClr val="bg1"/>
                </a:solidFill>
                <a:latin typeface="Marianne" panose="02000000000000000000"/>
              </a:rPr>
              <a:t>redirection efficace en fonction des motifs et sous-motifs</a:t>
            </a:r>
          </a:p>
          <a:p>
            <a:pPr algn="ctr"/>
            <a:endParaRPr lang="fr-FR" sz="1200" b="1">
              <a:solidFill>
                <a:schemeClr val="bg1"/>
              </a:solidFill>
              <a:latin typeface="Marianne" panose="02000000000000000000"/>
            </a:endParaRPr>
          </a:p>
          <a:p>
            <a:pPr algn="ctr"/>
            <a:r>
              <a:rPr lang="fr-FR" sz="1600" b="1" u="sng">
                <a:solidFill>
                  <a:schemeClr val="bg1"/>
                </a:solidFill>
                <a:latin typeface="Marianne" panose="02000000000000000000"/>
              </a:rPr>
              <a:t>Notre ambition</a:t>
            </a:r>
            <a:r>
              <a:rPr lang="fr-FR" sz="1600">
                <a:solidFill>
                  <a:schemeClr val="bg1"/>
                </a:solidFill>
                <a:latin typeface="Marianne" panose="02000000000000000000"/>
              </a:rPr>
              <a:t> : imaginer un nouveau formulaire capable de router les sollicitations à l’assistance nationale ou locale en fonction du motif et de l’expéditeur (utilisateur ou référent SI local)</a:t>
            </a:r>
          </a:p>
        </p:txBody>
      </p:sp>
      <p:cxnSp>
        <p:nvCxnSpPr>
          <p:cNvPr id="17" name="Connecteur : en angle 16">
            <a:extLst>
              <a:ext uri="{FF2B5EF4-FFF2-40B4-BE49-F238E27FC236}">
                <a16:creationId xmlns:a16="http://schemas.microsoft.com/office/drawing/2014/main" id="{062B342B-B628-5742-45A5-86E90F3BD04D}"/>
              </a:ext>
            </a:extLst>
          </p:cNvPr>
          <p:cNvCxnSpPr>
            <a:cxnSpLocks/>
            <a:stCxn id="5" idx="3"/>
          </p:cNvCxnSpPr>
          <p:nvPr/>
        </p:nvCxnSpPr>
        <p:spPr>
          <a:xfrm>
            <a:off x="3916266" y="3148406"/>
            <a:ext cx="403585" cy="1"/>
          </a:xfrm>
          <a:prstGeom prst="bentConnector3">
            <a:avLst>
              <a:gd name="adj1" fmla="val 50000"/>
            </a:avLst>
          </a:prstGeom>
          <a:ln>
            <a:solidFill>
              <a:srgbClr val="B6B6FF"/>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7DA2E2BC-1130-6F2B-DD5A-2905CF72DB10}"/>
              </a:ext>
            </a:extLst>
          </p:cNvPr>
          <p:cNvCxnSpPr>
            <a:cxnSpLocks/>
            <a:stCxn id="9" idx="3"/>
            <a:endCxn id="20" idx="1"/>
          </p:cNvCxnSpPr>
          <p:nvPr/>
        </p:nvCxnSpPr>
        <p:spPr>
          <a:xfrm>
            <a:off x="3916265" y="5208473"/>
            <a:ext cx="403586" cy="0"/>
          </a:xfrm>
          <a:prstGeom prst="straightConnector1">
            <a:avLst/>
          </a:prstGeom>
          <a:ln>
            <a:solidFill>
              <a:srgbClr val="B6B6FF"/>
            </a:solidFill>
            <a:tailEnd type="triangle"/>
          </a:ln>
        </p:spPr>
        <p:style>
          <a:lnRef idx="1">
            <a:schemeClr val="accent4"/>
          </a:lnRef>
          <a:fillRef idx="0">
            <a:schemeClr val="accent4"/>
          </a:fillRef>
          <a:effectRef idx="0">
            <a:schemeClr val="accent4"/>
          </a:effectRef>
          <a:fontRef idx="minor">
            <a:schemeClr val="tx1"/>
          </a:fontRef>
        </p:style>
      </p:cxnSp>
      <p:sp>
        <p:nvSpPr>
          <p:cNvPr id="79" name="ZoneTexte 78">
            <a:extLst>
              <a:ext uri="{FF2B5EF4-FFF2-40B4-BE49-F238E27FC236}">
                <a16:creationId xmlns:a16="http://schemas.microsoft.com/office/drawing/2014/main" id="{D231A8DD-43BE-E250-BEFA-4D93EE957114}"/>
              </a:ext>
            </a:extLst>
          </p:cNvPr>
          <p:cNvSpPr txBox="1"/>
          <p:nvPr/>
        </p:nvSpPr>
        <p:spPr>
          <a:xfrm rot="2327252">
            <a:off x="7310570" y="2457327"/>
            <a:ext cx="595254" cy="200055"/>
          </a:xfrm>
          <a:prstGeom prst="rect">
            <a:avLst/>
          </a:prstGeom>
          <a:solidFill>
            <a:schemeClr val="accent3">
              <a:lumMod val="40000"/>
              <a:lumOff val="60000"/>
            </a:schemeClr>
          </a:solidFill>
        </p:spPr>
        <p:txBody>
          <a:bodyPr wrap="square" rtlCol="0">
            <a:spAutoFit/>
          </a:bodyPr>
          <a:lstStyle/>
          <a:p>
            <a:pPr algn="ctr"/>
            <a:r>
              <a:rPr lang="fr-FR" sz="700" i="1"/>
              <a:t>exemple</a:t>
            </a:r>
          </a:p>
        </p:txBody>
      </p:sp>
    </p:spTree>
    <p:extLst>
      <p:ext uri="{BB962C8B-B14F-4D97-AF65-F5344CB8AC3E}">
        <p14:creationId xmlns:p14="http://schemas.microsoft.com/office/powerpoint/2010/main" val="1207644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080C6-1E1F-FBBE-4961-49AF9C28FD98}"/>
            </a:ext>
          </a:extLst>
        </p:cNvPr>
        <p:cNvGrpSpPr/>
        <p:nvPr/>
      </p:nvGrpSpPr>
      <p:grpSpPr>
        <a:xfrm>
          <a:off x="0" y="0"/>
          <a:ext cx="0" cy="0"/>
          <a:chOff x="0" y="0"/>
          <a:chExt cx="0" cy="0"/>
        </a:xfrm>
      </p:grpSpPr>
      <p:pic>
        <p:nvPicPr>
          <p:cNvPr id="10" name="Image 9">
            <a:extLst>
              <a:ext uri="{FF2B5EF4-FFF2-40B4-BE49-F238E27FC236}">
                <a16:creationId xmlns:a16="http://schemas.microsoft.com/office/drawing/2014/main" id="{0FD8B5EC-7A4B-DA0B-BF24-29D3CA3F6408}"/>
              </a:ext>
            </a:extLst>
          </p:cNvPr>
          <p:cNvPicPr>
            <a:picLocks noChangeAspect="1"/>
          </p:cNvPicPr>
          <p:nvPr/>
        </p:nvPicPr>
        <p:blipFill>
          <a:blip r:embed="rId3"/>
          <a:stretch>
            <a:fillRect/>
          </a:stretch>
        </p:blipFill>
        <p:spPr>
          <a:xfrm>
            <a:off x="1020404" y="3892381"/>
            <a:ext cx="4694477" cy="2376727"/>
          </a:xfrm>
          <a:prstGeom prst="rect">
            <a:avLst/>
          </a:prstGeom>
          <a:ln w="28575">
            <a:solidFill>
              <a:schemeClr val="accent1">
                <a:lumMod val="50000"/>
                <a:lumOff val="50000"/>
              </a:schemeClr>
            </a:solidFill>
          </a:ln>
        </p:spPr>
      </p:pic>
      <p:pic>
        <p:nvPicPr>
          <p:cNvPr id="5" name="Image 4">
            <a:extLst>
              <a:ext uri="{FF2B5EF4-FFF2-40B4-BE49-F238E27FC236}">
                <a16:creationId xmlns:a16="http://schemas.microsoft.com/office/drawing/2014/main" id="{FA24EFB4-3203-051C-F950-B2C04DF7E2FC}"/>
              </a:ext>
            </a:extLst>
          </p:cNvPr>
          <p:cNvPicPr>
            <a:picLocks noChangeAspect="1"/>
          </p:cNvPicPr>
          <p:nvPr/>
        </p:nvPicPr>
        <p:blipFill>
          <a:blip r:embed="rId4"/>
          <a:srcRect t="31234" b="4089"/>
          <a:stretch/>
        </p:blipFill>
        <p:spPr>
          <a:xfrm>
            <a:off x="1020403" y="818888"/>
            <a:ext cx="4694477" cy="2857440"/>
          </a:xfrm>
          <a:prstGeom prst="rect">
            <a:avLst/>
          </a:prstGeom>
          <a:ln>
            <a:solidFill>
              <a:schemeClr val="tx1"/>
            </a:solidFill>
          </a:ln>
        </p:spPr>
      </p:pic>
      <p:sp>
        <p:nvSpPr>
          <p:cNvPr id="2" name="Rectangle : coins arrondis 1">
            <a:extLst>
              <a:ext uri="{FF2B5EF4-FFF2-40B4-BE49-F238E27FC236}">
                <a16:creationId xmlns:a16="http://schemas.microsoft.com/office/drawing/2014/main" id="{5C046786-649F-FB3F-9F2A-E32FB4AFD6A2}"/>
              </a:ext>
            </a:extLst>
          </p:cNvPr>
          <p:cNvSpPr/>
          <p:nvPr/>
        </p:nvSpPr>
        <p:spPr>
          <a:xfrm>
            <a:off x="9893300" y="-88901"/>
            <a:ext cx="2235200" cy="635125"/>
          </a:xfrm>
          <a:prstGeom prst="roundRect">
            <a:avLst/>
          </a:prstGeom>
          <a:solidFill>
            <a:srgbClr val="C6C6EA">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4">
            <a:extLst>
              <a:ext uri="{FF2B5EF4-FFF2-40B4-BE49-F238E27FC236}">
                <a16:creationId xmlns:a16="http://schemas.microsoft.com/office/drawing/2014/main" id="{81181F01-CA8D-0A9D-E599-3E185B5418B8}"/>
              </a:ext>
            </a:extLst>
          </p:cNvPr>
          <p:cNvSpPr>
            <a:spLocks noGrp="1"/>
          </p:cNvSpPr>
          <p:nvPr>
            <p:ph type="title"/>
          </p:nvPr>
        </p:nvSpPr>
        <p:spPr>
          <a:xfrm>
            <a:off x="1480124" y="276075"/>
            <a:ext cx="10264201" cy="960000"/>
          </a:xfrm>
        </p:spPr>
        <p:txBody>
          <a:bodyPr/>
          <a:lstStyle/>
          <a:p>
            <a:r>
              <a:rPr lang="fr-FR" sz="2000"/>
              <a:t>Mise à jour de formulaire - 2/2</a:t>
            </a:r>
          </a:p>
        </p:txBody>
      </p:sp>
      <p:sp>
        <p:nvSpPr>
          <p:cNvPr id="34" name="Ellipse 33">
            <a:extLst>
              <a:ext uri="{FF2B5EF4-FFF2-40B4-BE49-F238E27FC236}">
                <a16:creationId xmlns:a16="http://schemas.microsoft.com/office/drawing/2014/main" id="{8D65CB80-6D60-A77A-B7A0-FE1EEAF47245}"/>
              </a:ext>
            </a:extLst>
          </p:cNvPr>
          <p:cNvSpPr/>
          <p:nvPr/>
        </p:nvSpPr>
        <p:spPr>
          <a:xfrm>
            <a:off x="730892" y="656438"/>
            <a:ext cx="360000" cy="360000"/>
          </a:xfrm>
          <a:prstGeom prst="ellipse">
            <a:avLst/>
          </a:prstGeom>
          <a:solidFill>
            <a:srgbClr val="B6B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1</a:t>
            </a:r>
          </a:p>
        </p:txBody>
      </p:sp>
      <p:sp>
        <p:nvSpPr>
          <p:cNvPr id="36" name="Rectangle 35">
            <a:extLst>
              <a:ext uri="{FF2B5EF4-FFF2-40B4-BE49-F238E27FC236}">
                <a16:creationId xmlns:a16="http://schemas.microsoft.com/office/drawing/2014/main" id="{3CD639AA-1F8C-B1B0-E582-E1E2C0C20A4A}"/>
              </a:ext>
            </a:extLst>
          </p:cNvPr>
          <p:cNvSpPr/>
          <p:nvPr/>
        </p:nvSpPr>
        <p:spPr>
          <a:xfrm>
            <a:off x="10411040" y="5999865"/>
            <a:ext cx="1199720" cy="269243"/>
          </a:xfrm>
          <a:prstGeom prst="rect">
            <a:avLst/>
          </a:prstGeom>
          <a:noFill/>
          <a:ln w="28575">
            <a:solidFill>
              <a:schemeClr val="accent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Marianne"/>
                <a:ea typeface="+mn-ea"/>
                <a:cs typeface="+mn-cs"/>
              </a:rPr>
              <a:t>Nouveau champ</a:t>
            </a:r>
            <a:endParaRPr kumimoji="0" lang="en-GB" sz="1000" b="0" i="0" u="none" strike="noStrike" kern="1200" cap="none" spc="0" normalizeH="0" baseline="0" noProof="0">
              <a:ln>
                <a:noFill/>
              </a:ln>
              <a:solidFill>
                <a:prstClr val="black"/>
              </a:solidFill>
              <a:effectLst/>
              <a:uLnTx/>
              <a:uFillTx/>
              <a:latin typeface="Marianne"/>
              <a:ea typeface="+mn-ea"/>
              <a:cs typeface="+mn-cs"/>
            </a:endParaRPr>
          </a:p>
        </p:txBody>
      </p:sp>
      <p:sp>
        <p:nvSpPr>
          <p:cNvPr id="37" name="Rectangle 36">
            <a:extLst>
              <a:ext uri="{FF2B5EF4-FFF2-40B4-BE49-F238E27FC236}">
                <a16:creationId xmlns:a16="http://schemas.microsoft.com/office/drawing/2014/main" id="{9D99D27F-4848-C0AC-5A05-CA6CDA24A090}"/>
              </a:ext>
            </a:extLst>
          </p:cNvPr>
          <p:cNvSpPr/>
          <p:nvPr/>
        </p:nvSpPr>
        <p:spPr>
          <a:xfrm>
            <a:off x="1020404" y="2722971"/>
            <a:ext cx="4694476" cy="463278"/>
          </a:xfrm>
          <a:prstGeom prst="rect">
            <a:avLst/>
          </a:prstGeom>
          <a:noFill/>
          <a:ln w="28575">
            <a:solidFill>
              <a:schemeClr val="accent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Marianne"/>
              <a:ea typeface="+mn-ea"/>
              <a:cs typeface="+mn-cs"/>
            </a:endParaRPr>
          </a:p>
        </p:txBody>
      </p:sp>
      <p:sp>
        <p:nvSpPr>
          <p:cNvPr id="33" name="Ellipse 32">
            <a:extLst>
              <a:ext uri="{FF2B5EF4-FFF2-40B4-BE49-F238E27FC236}">
                <a16:creationId xmlns:a16="http://schemas.microsoft.com/office/drawing/2014/main" id="{CA734BC1-E719-4F9E-BFF6-61F7C13FF50B}"/>
              </a:ext>
            </a:extLst>
          </p:cNvPr>
          <p:cNvSpPr/>
          <p:nvPr/>
        </p:nvSpPr>
        <p:spPr>
          <a:xfrm>
            <a:off x="730892" y="3742686"/>
            <a:ext cx="360000" cy="360000"/>
          </a:xfrm>
          <a:prstGeom prst="ellipse">
            <a:avLst/>
          </a:prstGeom>
          <a:solidFill>
            <a:srgbClr val="B6B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2</a:t>
            </a:r>
          </a:p>
        </p:txBody>
      </p:sp>
      <p:sp>
        <p:nvSpPr>
          <p:cNvPr id="35" name="Ellipse 34">
            <a:extLst>
              <a:ext uri="{FF2B5EF4-FFF2-40B4-BE49-F238E27FC236}">
                <a16:creationId xmlns:a16="http://schemas.microsoft.com/office/drawing/2014/main" id="{14398F0A-4974-DBA4-5A91-163F745A4EE5}"/>
              </a:ext>
            </a:extLst>
          </p:cNvPr>
          <p:cNvSpPr/>
          <p:nvPr/>
        </p:nvSpPr>
        <p:spPr>
          <a:xfrm>
            <a:off x="6786206" y="656438"/>
            <a:ext cx="360000" cy="360000"/>
          </a:xfrm>
          <a:prstGeom prst="ellipse">
            <a:avLst/>
          </a:prstGeom>
          <a:solidFill>
            <a:srgbClr val="B6B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3</a:t>
            </a:r>
          </a:p>
        </p:txBody>
      </p:sp>
      <p:sp>
        <p:nvSpPr>
          <p:cNvPr id="3" name="ZoneTexte 2">
            <a:extLst>
              <a:ext uri="{FF2B5EF4-FFF2-40B4-BE49-F238E27FC236}">
                <a16:creationId xmlns:a16="http://schemas.microsoft.com/office/drawing/2014/main" id="{27F6CC89-5159-16EF-99EF-D175F3D7A907}"/>
              </a:ext>
            </a:extLst>
          </p:cNvPr>
          <p:cNvSpPr txBox="1"/>
          <p:nvPr/>
        </p:nvSpPr>
        <p:spPr>
          <a:xfrm>
            <a:off x="9893300" y="0"/>
            <a:ext cx="2235200" cy="500137"/>
          </a:xfrm>
          <a:prstGeom prst="rect">
            <a:avLst/>
          </a:prstGeom>
          <a:noFill/>
        </p:spPr>
        <p:txBody>
          <a:bodyPr wrap="square" rtlCol="0">
            <a:spAutoFit/>
          </a:bodyPr>
          <a:lstStyle/>
          <a:p>
            <a:pPr algn="ctr">
              <a:spcAft>
                <a:spcPts val="300"/>
              </a:spcAft>
            </a:pPr>
            <a:r>
              <a:rPr lang="fr-FR" sz="1200"/>
              <a:t>Formulaire</a:t>
            </a:r>
          </a:p>
          <a:p>
            <a:pPr algn="ctr">
              <a:spcAft>
                <a:spcPts val="300"/>
              </a:spcAft>
            </a:pPr>
            <a:r>
              <a:rPr lang="fr-FR" sz="1100" i="1">
                <a:solidFill>
                  <a:srgbClr val="00B050"/>
                </a:solidFill>
              </a:rPr>
              <a:t>Disponible sur la BC </a:t>
            </a:r>
            <a:r>
              <a:rPr lang="fr-FR" sz="1100" i="1">
                <a:solidFill>
                  <a:srgbClr val="00B050"/>
                </a:solidFill>
                <a:sym typeface="Wingdings" panose="05000000000000000000" pitchFamily="2" charset="2"/>
              </a:rPr>
              <a:t></a:t>
            </a:r>
            <a:r>
              <a:rPr lang="fr-FR" sz="1100" i="1">
                <a:solidFill>
                  <a:srgbClr val="00B050"/>
                </a:solidFill>
              </a:rPr>
              <a:t>  </a:t>
            </a:r>
            <a:r>
              <a:rPr lang="fr-FR" sz="1100" i="1">
                <a:solidFill>
                  <a:srgbClr val="00B050"/>
                </a:solidFill>
                <a:hlinkClick r:id="rId5">
                  <a:extLst>
                    <a:ext uri="{A12FA001-AC4F-418D-AE19-62706E023703}">
                      <ahyp:hlinkClr xmlns:ahyp="http://schemas.microsoft.com/office/drawing/2018/hyperlinkcolor" val="tx"/>
                    </a:ext>
                  </a:extLst>
                </a:hlinkClick>
              </a:rPr>
              <a:t>ICI</a:t>
            </a:r>
            <a:endParaRPr lang="fr-FR" sz="1100" i="1">
              <a:solidFill>
                <a:srgbClr val="00B050"/>
              </a:solidFill>
            </a:endParaRPr>
          </a:p>
        </p:txBody>
      </p:sp>
      <p:pic>
        <p:nvPicPr>
          <p:cNvPr id="6" name="Image 5">
            <a:extLst>
              <a:ext uri="{FF2B5EF4-FFF2-40B4-BE49-F238E27FC236}">
                <a16:creationId xmlns:a16="http://schemas.microsoft.com/office/drawing/2014/main" id="{501DDF35-16DD-7876-D59E-6F00A2FD5C29}"/>
              </a:ext>
            </a:extLst>
          </p:cNvPr>
          <p:cNvPicPr>
            <a:picLocks noChangeAspect="1"/>
          </p:cNvPicPr>
          <p:nvPr/>
        </p:nvPicPr>
        <p:blipFill>
          <a:blip r:embed="rId6"/>
          <a:stretch>
            <a:fillRect/>
          </a:stretch>
        </p:blipFill>
        <p:spPr>
          <a:xfrm>
            <a:off x="7063541" y="816375"/>
            <a:ext cx="3092854" cy="5272687"/>
          </a:xfrm>
          <a:prstGeom prst="rect">
            <a:avLst/>
          </a:prstGeom>
          <a:ln>
            <a:solidFill>
              <a:schemeClr val="tx1"/>
            </a:solidFill>
          </a:ln>
        </p:spPr>
      </p:pic>
      <p:sp>
        <p:nvSpPr>
          <p:cNvPr id="18" name="Rectangle 17">
            <a:extLst>
              <a:ext uri="{FF2B5EF4-FFF2-40B4-BE49-F238E27FC236}">
                <a16:creationId xmlns:a16="http://schemas.microsoft.com/office/drawing/2014/main" id="{C1483813-B192-43FE-40AE-DD6B48C6F92F}"/>
              </a:ext>
            </a:extLst>
          </p:cNvPr>
          <p:cNvSpPr/>
          <p:nvPr/>
        </p:nvSpPr>
        <p:spPr>
          <a:xfrm>
            <a:off x="7063540" y="816375"/>
            <a:ext cx="3092854" cy="2745975"/>
          </a:xfrm>
          <a:prstGeom prst="rect">
            <a:avLst/>
          </a:prstGeom>
          <a:noFill/>
          <a:ln w="28575">
            <a:solidFill>
              <a:schemeClr val="accent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Marianne"/>
              <a:ea typeface="+mn-ea"/>
              <a:cs typeface="+mn-cs"/>
            </a:endParaRPr>
          </a:p>
        </p:txBody>
      </p:sp>
    </p:spTree>
    <p:extLst>
      <p:ext uri="{BB962C8B-B14F-4D97-AF65-F5344CB8AC3E}">
        <p14:creationId xmlns:p14="http://schemas.microsoft.com/office/powerpoint/2010/main" val="372178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26">
            <a:extLst>
              <a:ext uri="{FF2B5EF4-FFF2-40B4-BE49-F238E27FC236}">
                <a16:creationId xmlns:a16="http://schemas.microsoft.com/office/drawing/2014/main" id="{BE7F5879-CDF2-BFC6-1DB9-903F7857CAD5}"/>
              </a:ext>
            </a:extLst>
          </p:cNvPr>
          <p:cNvSpPr/>
          <p:nvPr/>
        </p:nvSpPr>
        <p:spPr>
          <a:xfrm>
            <a:off x="0" y="0"/>
            <a:ext cx="3613021" cy="6858000"/>
          </a:xfrm>
          <a:prstGeom prst="rect">
            <a:avLst/>
          </a:prstGeom>
          <a:solidFill>
            <a:srgbClr val="E2E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21E3EA4-14C2-2264-AE45-2E60206D8012}"/>
              </a:ext>
            </a:extLst>
          </p:cNvPr>
          <p:cNvSpPr txBox="1">
            <a:spLocks/>
          </p:cNvSpPr>
          <p:nvPr/>
        </p:nvSpPr>
        <p:spPr>
          <a:xfrm>
            <a:off x="381756" y="355124"/>
            <a:ext cx="10165105" cy="960000"/>
          </a:xfrm>
          <a:prstGeom prst="rect">
            <a:avLst/>
          </a:prstGeom>
        </p:spPr>
        <p:txBody>
          <a:bodyPr vert="horz"/>
          <a:lst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a:lstStyle>
          <a:p>
            <a:r>
              <a:rPr lang="fr-FR" sz="3600">
                <a:latin typeface="Marianne"/>
                <a:cs typeface="Calibri"/>
              </a:rPr>
              <a:t>Sommaire</a:t>
            </a:r>
          </a:p>
        </p:txBody>
      </p:sp>
      <p:sp>
        <p:nvSpPr>
          <p:cNvPr id="21" name="TextBox 23">
            <a:extLst>
              <a:ext uri="{FF2B5EF4-FFF2-40B4-BE49-F238E27FC236}">
                <a16:creationId xmlns:a16="http://schemas.microsoft.com/office/drawing/2014/main" id="{802E224C-A842-60D4-CC9C-84E00D1BE52E}"/>
              </a:ext>
            </a:extLst>
          </p:cNvPr>
          <p:cNvSpPr txBox="1"/>
          <p:nvPr/>
        </p:nvSpPr>
        <p:spPr bwMode="auto">
          <a:xfrm>
            <a:off x="4174928" y="1050154"/>
            <a:ext cx="7311396" cy="646331"/>
          </a:xfrm>
          <a:prstGeom prst="rect">
            <a:avLst/>
          </a:prstGeom>
          <a:noFill/>
        </p:spPr>
        <p:txBody>
          <a:bodyPr wrap="square"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Marianne"/>
                <a:ea typeface="+mn-ea"/>
                <a:cs typeface="Calibri"/>
                <a:hlinkClick r:id="rId4" action="ppaction://hlinksldjump">
                  <a:extLst>
                    <a:ext uri="{A12FA001-AC4F-418D-AE19-62706E023703}">
                      <ahyp:hlinkClr xmlns:ahyp="http://schemas.microsoft.com/office/drawing/2018/hyperlinkcolor" val="tx"/>
                    </a:ext>
                  </a:extLst>
                </a:hlinkClick>
              </a:rPr>
              <a:t>La refonte du SI SIAO et les enjeux de la transformation de l’assistance utilisateurs </a:t>
            </a:r>
            <a:endParaRPr kumimoji="0" lang="fr-FR" sz="1800" b="1" i="0" u="none" strike="noStrike" kern="1200" cap="none" spc="0" normalizeH="0" baseline="0" noProof="0" dirty="0">
              <a:ln>
                <a:noFill/>
              </a:ln>
              <a:effectLst/>
              <a:uLnTx/>
              <a:uFillTx/>
              <a:latin typeface="Marianne"/>
              <a:ea typeface="+mn-ea"/>
              <a:cs typeface="Calibri"/>
            </a:endParaRPr>
          </a:p>
        </p:txBody>
      </p:sp>
      <p:grpSp>
        <p:nvGrpSpPr>
          <p:cNvPr id="22" name="Groupe 21">
            <a:extLst>
              <a:ext uri="{FF2B5EF4-FFF2-40B4-BE49-F238E27FC236}">
                <a16:creationId xmlns:a16="http://schemas.microsoft.com/office/drawing/2014/main" id="{50188931-005C-7EC5-A973-20D92B8698A7}"/>
              </a:ext>
            </a:extLst>
          </p:cNvPr>
          <p:cNvGrpSpPr/>
          <p:nvPr/>
        </p:nvGrpSpPr>
        <p:grpSpPr bwMode="auto">
          <a:xfrm>
            <a:off x="3095425" y="1066199"/>
            <a:ext cx="936000" cy="936000"/>
            <a:chOff x="4112371" y="1116963"/>
            <a:chExt cx="914400" cy="914400"/>
          </a:xfrm>
          <a:solidFill>
            <a:schemeClr val="tx2"/>
          </a:solidFill>
        </p:grpSpPr>
        <p:sp>
          <p:nvSpPr>
            <p:cNvPr id="23" name="Larme 22">
              <a:extLst>
                <a:ext uri="{FF2B5EF4-FFF2-40B4-BE49-F238E27FC236}">
                  <a16:creationId xmlns:a16="http://schemas.microsoft.com/office/drawing/2014/main" id="{9AFE81DA-1BD5-F06E-2F67-D9BFFD4ABB1C}"/>
                </a:ext>
              </a:extLst>
            </p:cNvPr>
            <p:cNvSpPr/>
            <p:nvPr/>
          </p:nvSpPr>
          <p:spPr bwMode="auto">
            <a:xfrm>
              <a:off x="4112371" y="1116963"/>
              <a:ext cx="914400" cy="914400"/>
            </a:xfrm>
            <a:prstGeom prst="teardrop">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white"/>
                </a:solidFill>
                <a:effectLst/>
                <a:uLnTx/>
                <a:uFillTx/>
                <a:latin typeface="Arial"/>
                <a:ea typeface="+mn-ea"/>
                <a:cs typeface="Arial"/>
              </a:endParaRPr>
            </a:p>
          </p:txBody>
        </p:sp>
        <p:sp>
          <p:nvSpPr>
            <p:cNvPr id="24" name="ZoneTexte 11">
              <a:extLst>
                <a:ext uri="{FF2B5EF4-FFF2-40B4-BE49-F238E27FC236}">
                  <a16:creationId xmlns:a16="http://schemas.microsoft.com/office/drawing/2014/main" id="{79B2883E-46A3-A6BE-F607-74AD57A51971}"/>
                </a:ext>
              </a:extLst>
            </p:cNvPr>
            <p:cNvSpPr txBox="1"/>
            <p:nvPr/>
          </p:nvSpPr>
          <p:spPr bwMode="auto">
            <a:xfrm>
              <a:off x="4346593" y="1189443"/>
              <a:ext cx="445956" cy="769441"/>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a:ln>
                    <a:noFill/>
                  </a:ln>
                  <a:solidFill>
                    <a:prstClr val="white"/>
                  </a:solidFill>
                  <a:effectLst/>
                  <a:uLnTx/>
                  <a:uFillTx/>
                  <a:latin typeface="Marianne"/>
                  <a:ea typeface="+mn-ea"/>
                  <a:cs typeface="Arial"/>
                </a:rPr>
                <a:t>1</a:t>
              </a:r>
              <a:endParaRPr kumimoji="0" sz="1800" b="0" i="0" u="none" strike="noStrike" kern="1200" cap="none" spc="0" normalizeH="0" baseline="0" noProof="0">
                <a:ln>
                  <a:noFill/>
                </a:ln>
                <a:solidFill>
                  <a:prstClr val="black"/>
                </a:solidFill>
                <a:effectLst/>
                <a:uLnTx/>
                <a:uFillTx/>
                <a:latin typeface="Marianne"/>
                <a:ea typeface="+mn-ea"/>
                <a:cs typeface="+mn-cs"/>
              </a:endParaRPr>
            </a:p>
          </p:txBody>
        </p:sp>
      </p:grpSp>
      <p:sp>
        <p:nvSpPr>
          <p:cNvPr id="25" name="TextBox 23">
            <a:extLst>
              <a:ext uri="{FF2B5EF4-FFF2-40B4-BE49-F238E27FC236}">
                <a16:creationId xmlns:a16="http://schemas.microsoft.com/office/drawing/2014/main" id="{2706FD6C-13E8-0975-0737-E34D8773E47A}"/>
              </a:ext>
            </a:extLst>
          </p:cNvPr>
          <p:cNvSpPr txBox="1"/>
          <p:nvPr/>
        </p:nvSpPr>
        <p:spPr bwMode="auto">
          <a:xfrm>
            <a:off x="4174928" y="2678309"/>
            <a:ext cx="7311396" cy="369332"/>
          </a:xfrm>
          <a:prstGeom prst="rect">
            <a:avLst/>
          </a:prstGeom>
          <a:noFill/>
        </p:spPr>
        <p:txBody>
          <a:bodyPr wrap="square"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Marianne"/>
                <a:ea typeface="+mn-ea"/>
                <a:cs typeface="Calibri"/>
                <a:hlinkClick r:id="rId5" action="ppaction://hlinksldjump"/>
              </a:rPr>
              <a:t>Le nouveau traitement des sollicitations </a:t>
            </a:r>
            <a:endParaRPr kumimoji="0" lang="fr-FR" sz="1800" b="1" i="0" u="none" strike="noStrike" kern="1200" cap="none" spc="0" normalizeH="0" baseline="0" noProof="0">
              <a:ln>
                <a:noFill/>
              </a:ln>
              <a:solidFill>
                <a:prstClr val="black"/>
              </a:solidFill>
              <a:effectLst/>
              <a:uLnTx/>
              <a:uFillTx/>
              <a:latin typeface="Marianne"/>
              <a:ea typeface="+mn-ea"/>
              <a:cs typeface="Calibri"/>
            </a:endParaRPr>
          </a:p>
        </p:txBody>
      </p:sp>
      <p:grpSp>
        <p:nvGrpSpPr>
          <p:cNvPr id="26" name="Groupe 25">
            <a:extLst>
              <a:ext uri="{FF2B5EF4-FFF2-40B4-BE49-F238E27FC236}">
                <a16:creationId xmlns:a16="http://schemas.microsoft.com/office/drawing/2014/main" id="{5AE7FA85-00BD-1582-7313-2590A8BD7F2A}"/>
              </a:ext>
            </a:extLst>
          </p:cNvPr>
          <p:cNvGrpSpPr/>
          <p:nvPr/>
        </p:nvGrpSpPr>
        <p:grpSpPr bwMode="auto">
          <a:xfrm>
            <a:off x="3080690" y="2720433"/>
            <a:ext cx="936000" cy="936000"/>
            <a:chOff x="4112371" y="1116963"/>
            <a:chExt cx="914400" cy="914400"/>
          </a:xfrm>
          <a:solidFill>
            <a:schemeClr val="tx2"/>
          </a:solidFill>
        </p:grpSpPr>
        <p:sp>
          <p:nvSpPr>
            <p:cNvPr id="27" name="Larme 26">
              <a:extLst>
                <a:ext uri="{FF2B5EF4-FFF2-40B4-BE49-F238E27FC236}">
                  <a16:creationId xmlns:a16="http://schemas.microsoft.com/office/drawing/2014/main" id="{864AF6AD-2F5E-AEF2-70EC-480933998597}"/>
                </a:ext>
              </a:extLst>
            </p:cNvPr>
            <p:cNvSpPr/>
            <p:nvPr/>
          </p:nvSpPr>
          <p:spPr bwMode="auto">
            <a:xfrm>
              <a:off x="4112371" y="1116963"/>
              <a:ext cx="914400" cy="914400"/>
            </a:xfrm>
            <a:prstGeom prst="teardrop">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white"/>
                </a:solidFill>
                <a:effectLst/>
                <a:uLnTx/>
                <a:uFillTx/>
                <a:latin typeface="Arial"/>
                <a:ea typeface="+mn-ea"/>
                <a:cs typeface="Arial"/>
              </a:endParaRPr>
            </a:p>
          </p:txBody>
        </p:sp>
        <p:sp>
          <p:nvSpPr>
            <p:cNvPr id="28" name="ZoneTexte 11">
              <a:extLst>
                <a:ext uri="{FF2B5EF4-FFF2-40B4-BE49-F238E27FC236}">
                  <a16:creationId xmlns:a16="http://schemas.microsoft.com/office/drawing/2014/main" id="{DD3BC5E6-918A-2A0C-60C2-2E433229A9D1}"/>
                </a:ext>
              </a:extLst>
            </p:cNvPr>
            <p:cNvSpPr txBox="1"/>
            <p:nvPr/>
          </p:nvSpPr>
          <p:spPr bwMode="auto">
            <a:xfrm>
              <a:off x="4346593" y="1189443"/>
              <a:ext cx="510833" cy="751685"/>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a:ln>
                    <a:noFill/>
                  </a:ln>
                  <a:solidFill>
                    <a:prstClr val="white"/>
                  </a:solidFill>
                  <a:effectLst/>
                  <a:uLnTx/>
                  <a:uFillTx/>
                  <a:latin typeface="Marianne"/>
                  <a:ea typeface="+mn-ea"/>
                  <a:cs typeface="Arial"/>
                </a:rPr>
                <a:t>2</a:t>
              </a:r>
              <a:endParaRPr kumimoji="0" sz="1800" b="0" i="0" u="none" strike="noStrike" kern="1200" cap="none" spc="0" normalizeH="0" baseline="0" noProof="0">
                <a:ln>
                  <a:noFill/>
                </a:ln>
                <a:solidFill>
                  <a:prstClr val="black"/>
                </a:solidFill>
                <a:effectLst/>
                <a:uLnTx/>
                <a:uFillTx/>
                <a:latin typeface="Marianne"/>
                <a:ea typeface="+mn-ea"/>
                <a:cs typeface="+mn-cs"/>
              </a:endParaRPr>
            </a:p>
          </p:txBody>
        </p:sp>
      </p:grpSp>
      <p:sp>
        <p:nvSpPr>
          <p:cNvPr id="29" name="TextBox 23">
            <a:extLst>
              <a:ext uri="{FF2B5EF4-FFF2-40B4-BE49-F238E27FC236}">
                <a16:creationId xmlns:a16="http://schemas.microsoft.com/office/drawing/2014/main" id="{4C951970-B752-0BFF-9B2C-C042375844B1}"/>
              </a:ext>
            </a:extLst>
          </p:cNvPr>
          <p:cNvSpPr txBox="1"/>
          <p:nvPr/>
        </p:nvSpPr>
        <p:spPr bwMode="auto">
          <a:xfrm>
            <a:off x="4174928" y="4302922"/>
            <a:ext cx="7311396" cy="369332"/>
          </a:xfrm>
          <a:prstGeom prst="rect">
            <a:avLst/>
          </a:prstGeom>
          <a:noFill/>
        </p:spPr>
        <p:txBody>
          <a:bodyPr wrap="square"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Marianne"/>
                <a:ea typeface="+mn-ea"/>
                <a:cs typeface="Calibri"/>
                <a:hlinkClick r:id="rId6" action="ppaction://hlinksldjump"/>
              </a:rPr>
              <a:t>Les outils et ressources à disposition</a:t>
            </a:r>
            <a:endParaRPr kumimoji="0" lang="fr-FR" sz="1800" b="1" i="0" u="none" strike="noStrike" kern="1200" cap="none" spc="0" normalizeH="0" baseline="0" noProof="0">
              <a:ln>
                <a:noFill/>
              </a:ln>
              <a:solidFill>
                <a:prstClr val="black"/>
              </a:solidFill>
              <a:effectLst/>
              <a:uLnTx/>
              <a:uFillTx/>
              <a:latin typeface="Marianne"/>
              <a:ea typeface="+mn-ea"/>
              <a:cs typeface="Calibri"/>
            </a:endParaRPr>
          </a:p>
        </p:txBody>
      </p:sp>
      <p:grpSp>
        <p:nvGrpSpPr>
          <p:cNvPr id="30" name="Groupe 29">
            <a:extLst>
              <a:ext uri="{FF2B5EF4-FFF2-40B4-BE49-F238E27FC236}">
                <a16:creationId xmlns:a16="http://schemas.microsoft.com/office/drawing/2014/main" id="{F0ED8A63-3857-7BB6-41CC-B59A2B2912D9}"/>
              </a:ext>
            </a:extLst>
          </p:cNvPr>
          <p:cNvGrpSpPr/>
          <p:nvPr/>
        </p:nvGrpSpPr>
        <p:grpSpPr bwMode="auto">
          <a:xfrm>
            <a:off x="3095425" y="4374667"/>
            <a:ext cx="936000" cy="936000"/>
            <a:chOff x="4112371" y="1116963"/>
            <a:chExt cx="914400" cy="914400"/>
          </a:xfrm>
          <a:solidFill>
            <a:schemeClr val="tx2"/>
          </a:solidFill>
        </p:grpSpPr>
        <p:sp>
          <p:nvSpPr>
            <p:cNvPr id="31" name="Larme 30">
              <a:extLst>
                <a:ext uri="{FF2B5EF4-FFF2-40B4-BE49-F238E27FC236}">
                  <a16:creationId xmlns:a16="http://schemas.microsoft.com/office/drawing/2014/main" id="{C29C8774-23B3-A40B-3B8E-2FACBBBB7E16}"/>
                </a:ext>
              </a:extLst>
            </p:cNvPr>
            <p:cNvSpPr/>
            <p:nvPr/>
          </p:nvSpPr>
          <p:spPr bwMode="auto">
            <a:xfrm>
              <a:off x="4112371" y="1116963"/>
              <a:ext cx="914400" cy="914400"/>
            </a:xfrm>
            <a:prstGeom prst="teardrop">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white"/>
                </a:solidFill>
                <a:effectLst/>
                <a:uLnTx/>
                <a:uFillTx/>
                <a:latin typeface="Arial"/>
                <a:ea typeface="+mn-ea"/>
                <a:cs typeface="Arial"/>
              </a:endParaRPr>
            </a:p>
          </p:txBody>
        </p:sp>
        <p:sp>
          <p:nvSpPr>
            <p:cNvPr id="1024" name="ZoneTexte 11">
              <a:extLst>
                <a:ext uri="{FF2B5EF4-FFF2-40B4-BE49-F238E27FC236}">
                  <a16:creationId xmlns:a16="http://schemas.microsoft.com/office/drawing/2014/main" id="{B43C3BEA-5CF7-C0D2-704F-72BF1479FA9E}"/>
                </a:ext>
              </a:extLst>
            </p:cNvPr>
            <p:cNvSpPr txBox="1"/>
            <p:nvPr/>
          </p:nvSpPr>
          <p:spPr bwMode="auto">
            <a:xfrm>
              <a:off x="4346593" y="1189443"/>
              <a:ext cx="510833" cy="751685"/>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a:ln>
                    <a:noFill/>
                  </a:ln>
                  <a:solidFill>
                    <a:prstClr val="white"/>
                  </a:solidFill>
                  <a:effectLst/>
                  <a:uLnTx/>
                  <a:uFillTx/>
                  <a:latin typeface="Marianne"/>
                  <a:ea typeface="+mn-ea"/>
                  <a:cs typeface="Arial"/>
                </a:rPr>
                <a:t>3</a:t>
              </a:r>
              <a:endParaRPr kumimoji="0" sz="1800" b="0" i="0" u="none" strike="noStrike" kern="1200" cap="none" spc="0" normalizeH="0" baseline="0" noProof="0">
                <a:ln>
                  <a:noFill/>
                </a:ln>
                <a:solidFill>
                  <a:prstClr val="black"/>
                </a:solidFill>
                <a:effectLst/>
                <a:uLnTx/>
                <a:uFillTx/>
                <a:latin typeface="Marianne"/>
                <a:ea typeface="+mn-ea"/>
                <a:cs typeface="+mn-cs"/>
              </a:endParaRPr>
            </a:p>
          </p:txBody>
        </p:sp>
      </p:grpSp>
      <p:sp>
        <p:nvSpPr>
          <p:cNvPr id="1025" name="ZoneTexte 1024">
            <a:extLst>
              <a:ext uri="{FF2B5EF4-FFF2-40B4-BE49-F238E27FC236}">
                <a16:creationId xmlns:a16="http://schemas.microsoft.com/office/drawing/2014/main" id="{64A5B6BC-2D50-14B2-0B0C-5533FD35FDDD}"/>
              </a:ext>
            </a:extLst>
          </p:cNvPr>
          <p:cNvSpPr txBox="1"/>
          <p:nvPr/>
        </p:nvSpPr>
        <p:spPr>
          <a:xfrm>
            <a:off x="4176623" y="4691893"/>
            <a:ext cx="7309701" cy="1477328"/>
          </a:xfrm>
          <a:prstGeom prst="rect">
            <a:avLst/>
          </a:prstGeom>
          <a:noFill/>
        </p:spPr>
        <p:txBody>
          <a:bodyPr wrap="square" rtlCol="0">
            <a:spAutoFit/>
          </a:bodyPr>
          <a:lstStyle/>
          <a:p>
            <a:pPr marL="400050" indent="-400050">
              <a:spcAft>
                <a:spcPts val="600"/>
              </a:spcAft>
              <a:buFont typeface="+mj-lt"/>
              <a:buAutoNum type="romanLcPeriod"/>
            </a:pPr>
            <a:r>
              <a:rPr lang="fr-FR" sz="1400" u="sng" dirty="0">
                <a:hlinkClick r:id="rId7" action="ppaction://hlinksldjump">
                  <a:extLst>
                    <a:ext uri="{A12FA001-AC4F-418D-AE19-62706E023703}">
                      <ahyp:hlinkClr xmlns:ahyp="http://schemas.microsoft.com/office/drawing/2018/hyperlinkcolor" val="tx"/>
                    </a:ext>
                  </a:extLst>
                </a:hlinkClick>
              </a:rPr>
              <a:t>Base de connaissances</a:t>
            </a:r>
            <a:endParaRPr lang="fr-FR" sz="1400" u="sng" dirty="0"/>
          </a:p>
          <a:p>
            <a:pPr marL="400050" indent="-400050">
              <a:spcAft>
                <a:spcPts val="600"/>
              </a:spcAft>
              <a:buFont typeface="+mj-lt"/>
              <a:buAutoNum type="romanLcPeriod"/>
            </a:pPr>
            <a:r>
              <a:rPr lang="fr-FR" sz="1400" u="sng" dirty="0">
                <a:hlinkClick r:id="rId8" action="ppaction://hlinksldjump">
                  <a:extLst>
                    <a:ext uri="{A12FA001-AC4F-418D-AE19-62706E023703}">
                      <ahyp:hlinkClr xmlns:ahyp="http://schemas.microsoft.com/office/drawing/2018/hyperlinkcolor" val="tx"/>
                    </a:ext>
                  </a:extLst>
                </a:hlinkClick>
              </a:rPr>
              <a:t>Formulaire de demande</a:t>
            </a:r>
            <a:r>
              <a:rPr lang="fr-FR" sz="1400" u="sng" dirty="0"/>
              <a:t> de support</a:t>
            </a:r>
            <a:endParaRPr lang="fr-FR" sz="1400" u="sng" dirty="0">
              <a:hlinkClick r:id="rId9" action="ppaction://hlinksldjump">
                <a:extLst>
                  <a:ext uri="{A12FA001-AC4F-418D-AE19-62706E023703}">
                    <ahyp:hlinkClr xmlns:ahyp="http://schemas.microsoft.com/office/drawing/2018/hyperlinkcolor" val="tx"/>
                  </a:ext>
                </a:extLst>
              </a:hlinkClick>
            </a:endParaRPr>
          </a:p>
          <a:p>
            <a:pPr marL="400050" indent="-400050">
              <a:spcAft>
                <a:spcPts val="600"/>
              </a:spcAft>
              <a:buFont typeface="+mj-lt"/>
              <a:buAutoNum type="romanLcPeriod"/>
            </a:pPr>
            <a:r>
              <a:rPr lang="fr-FR" sz="1400" u="sng" dirty="0">
                <a:hlinkClick r:id="rId9" action="ppaction://hlinksldjump">
                  <a:extLst>
                    <a:ext uri="{A12FA001-AC4F-418D-AE19-62706E023703}">
                      <ahyp:hlinkClr xmlns:ahyp="http://schemas.microsoft.com/office/drawing/2018/hyperlinkcolor" val="tx"/>
                    </a:ext>
                  </a:extLst>
                </a:hlinkClick>
              </a:rPr>
              <a:t>Bloc de réponses types</a:t>
            </a:r>
            <a:endParaRPr lang="fr-FR" sz="1400" u="sng" dirty="0"/>
          </a:p>
          <a:p>
            <a:pPr marL="400050" indent="-400050">
              <a:spcAft>
                <a:spcPts val="600"/>
              </a:spcAft>
              <a:buFont typeface="+mj-lt"/>
              <a:buAutoNum type="romanLcPeriod"/>
            </a:pPr>
            <a:r>
              <a:rPr lang="fr-FR" sz="1400" u="sng" dirty="0">
                <a:hlinkClick r:id="rId9" action="ppaction://hlinksldjump">
                  <a:extLst>
                    <a:ext uri="{A12FA001-AC4F-418D-AE19-62706E023703}">
                      <ahyp:hlinkClr xmlns:ahyp="http://schemas.microsoft.com/office/drawing/2018/hyperlinkcolor" val="tx"/>
                    </a:ext>
                  </a:extLst>
                </a:hlinkClick>
              </a:rPr>
              <a:t>Outil de suivi (Excel)</a:t>
            </a:r>
            <a:endParaRPr lang="fr-FR" sz="1400" u="sng" dirty="0"/>
          </a:p>
          <a:p>
            <a:pPr marL="400050" indent="-400050">
              <a:spcAft>
                <a:spcPts val="600"/>
              </a:spcAft>
              <a:buFont typeface="+mj-lt"/>
              <a:buAutoNum type="romanLcPeriod"/>
            </a:pPr>
            <a:r>
              <a:rPr lang="fr-FR" sz="1400" u="sng" dirty="0">
                <a:hlinkClick r:id="rId10" action="ppaction://hlinksldjump"/>
              </a:rPr>
              <a:t>FAQ sur l’évolution de l’assistance</a:t>
            </a:r>
            <a:endParaRPr lang="fr-FR" sz="1400" u="sng" dirty="0"/>
          </a:p>
        </p:txBody>
      </p:sp>
      <p:sp>
        <p:nvSpPr>
          <p:cNvPr id="5" name="ZoneTexte 4">
            <a:extLst>
              <a:ext uri="{FF2B5EF4-FFF2-40B4-BE49-F238E27FC236}">
                <a16:creationId xmlns:a16="http://schemas.microsoft.com/office/drawing/2014/main" id="{1181435B-6BB2-2AEA-9495-1F649C5111D9}"/>
              </a:ext>
            </a:extLst>
          </p:cNvPr>
          <p:cNvSpPr txBox="1"/>
          <p:nvPr/>
        </p:nvSpPr>
        <p:spPr>
          <a:xfrm>
            <a:off x="8666676" y="6614944"/>
            <a:ext cx="3525324" cy="230832"/>
          </a:xfrm>
          <a:prstGeom prst="rect">
            <a:avLst/>
          </a:prstGeom>
          <a:noFill/>
        </p:spPr>
        <p:txBody>
          <a:bodyPr wrap="none" rtlCol="0">
            <a:spAutoFit/>
          </a:bodyPr>
          <a:lstStyle/>
          <a:p>
            <a:r>
              <a:rPr lang="fr-FR" sz="900" i="1" u="sng"/>
              <a:t>Soulignage</a:t>
            </a:r>
            <a:r>
              <a:rPr lang="fr-FR" sz="900" i="1"/>
              <a:t> : lien de redirection vers la page correspondante</a:t>
            </a:r>
            <a:endParaRPr lang="fr-FR" sz="900" i="1" u="sng"/>
          </a:p>
        </p:txBody>
      </p:sp>
      <p:sp>
        <p:nvSpPr>
          <p:cNvPr id="6" name="ZoneTexte 1024">
            <a:extLst>
              <a:ext uri="{FF2B5EF4-FFF2-40B4-BE49-F238E27FC236}">
                <a16:creationId xmlns:a16="http://schemas.microsoft.com/office/drawing/2014/main" id="{AB1A5953-792E-B9C7-71B8-3B3737D995E4}"/>
              </a:ext>
            </a:extLst>
          </p:cNvPr>
          <p:cNvSpPr txBox="1"/>
          <p:nvPr/>
        </p:nvSpPr>
        <p:spPr>
          <a:xfrm>
            <a:off x="4176623" y="3133784"/>
            <a:ext cx="7309701" cy="892552"/>
          </a:xfrm>
          <a:prstGeom prst="rect">
            <a:avLst/>
          </a:prstGeom>
          <a:noFill/>
        </p:spPr>
        <p:txBody>
          <a:bodyPr wrap="square" rtlCol="0">
            <a:spAutoFit/>
          </a:bodyPr>
          <a:lstStyle/>
          <a:p>
            <a:pPr marL="400050" indent="-400050">
              <a:spcAft>
                <a:spcPts val="600"/>
              </a:spcAft>
              <a:buFont typeface="+mj-lt"/>
              <a:buAutoNum type="romanLcPeriod"/>
            </a:pPr>
            <a:r>
              <a:rPr lang="fr-FR" sz="1400">
                <a:hlinkClick r:id="rId11" action="ppaction://hlinksldjump"/>
              </a:rPr>
              <a:t>Notre ambition : hiérarchiser les sollicitations en deux niveaux (1 et 2)</a:t>
            </a:r>
            <a:endParaRPr lang="fr-FR" sz="1400"/>
          </a:p>
          <a:p>
            <a:pPr marL="400050" indent="-400050">
              <a:spcAft>
                <a:spcPts val="600"/>
              </a:spcAft>
              <a:buFont typeface="+mj-lt"/>
              <a:buAutoNum type="romanLcPeriod"/>
            </a:pPr>
            <a:r>
              <a:rPr lang="fr-FR" sz="1400">
                <a:hlinkClick r:id="rId12" action="ppaction://hlinksldjump"/>
              </a:rPr>
              <a:t>Les nouvelles procédures de traitement : les canaux appels et le formulaire </a:t>
            </a:r>
            <a:endParaRPr lang="fr-FR" sz="1400"/>
          </a:p>
          <a:p>
            <a:pPr marL="400050" indent="-400050">
              <a:spcAft>
                <a:spcPts val="600"/>
              </a:spcAft>
              <a:buFont typeface="+mj-lt"/>
              <a:buAutoNum type="romanLcPeriod"/>
            </a:pPr>
            <a:r>
              <a:rPr lang="fr-FR" sz="1400">
                <a:hlinkClick r:id="rId13" action="ppaction://hlinksldjump"/>
              </a:rPr>
              <a:t>Vos responsabilités en tant que référent SI local et national</a:t>
            </a:r>
            <a:endParaRPr lang="fr-FR" sz="1400"/>
          </a:p>
        </p:txBody>
      </p:sp>
    </p:spTree>
    <p:extLst>
      <p:ext uri="{BB962C8B-B14F-4D97-AF65-F5344CB8AC3E}">
        <p14:creationId xmlns:p14="http://schemas.microsoft.com/office/powerpoint/2010/main" val="470481705"/>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4D9C3-04D9-6CEA-91CE-BB8875D538CB}"/>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69ED481-A560-841F-9E77-4A91EC095AD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think-cell data - do not delete" hidden="1">
                        <a:extLst>
                          <a:ext uri="{FF2B5EF4-FFF2-40B4-BE49-F238E27FC236}">
                            <a16:creationId xmlns:a16="http://schemas.microsoft.com/office/drawing/2014/main" id="{469ED481-A560-841F-9E77-4A91EC095A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Rounded Corners 2">
            <a:extLst>
              <a:ext uri="{FF2B5EF4-FFF2-40B4-BE49-F238E27FC236}">
                <a16:creationId xmlns:a16="http://schemas.microsoft.com/office/drawing/2014/main" id="{97AF6CA0-881B-26A8-5F04-9753AB07D7CE}"/>
              </a:ext>
            </a:extLst>
          </p:cNvPr>
          <p:cNvSpPr/>
          <p:nvPr/>
        </p:nvSpPr>
        <p:spPr>
          <a:xfrm>
            <a:off x="6095999" y="2676251"/>
            <a:ext cx="5616575" cy="2560992"/>
          </a:xfrm>
          <a:prstGeom prst="roundRect">
            <a:avLst/>
          </a:prstGeom>
          <a:solidFill>
            <a:schemeClr val="bg1"/>
          </a:solidFill>
          <a:ln>
            <a:noFill/>
            <a:prstDash val="sys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1200"/>
              </a:spcBef>
              <a:spcAft>
                <a:spcPts val="0"/>
              </a:spcAft>
              <a:buClrTx/>
              <a:buSzTx/>
              <a:tabLst/>
              <a:defRPr/>
            </a:pPr>
            <a:r>
              <a:rPr lang="fr-FR" sz="1600" b="1" i="1">
                <a:solidFill>
                  <a:schemeClr val="bg1"/>
                </a:solidFill>
                <a:highlight>
                  <a:srgbClr val="000091"/>
                </a:highlight>
              </a:rPr>
              <a:t>Quelles évolutions ?</a:t>
            </a:r>
            <a:endParaRPr lang="fr-FR" sz="1200">
              <a:solidFill>
                <a:schemeClr val="bg1"/>
              </a:solidFill>
            </a:endParaRPr>
          </a:p>
          <a:p>
            <a:pPr marR="0" lvl="0" algn="l" defTabSz="914400" rtl="0" eaLnBrk="1" fontAlgn="auto" latinLnBrk="0" hangingPunct="1">
              <a:lnSpc>
                <a:spcPct val="100000"/>
              </a:lnSpc>
              <a:spcBef>
                <a:spcPts val="1200"/>
              </a:spcBef>
              <a:spcAft>
                <a:spcPts val="0"/>
              </a:spcAft>
              <a:buClrTx/>
              <a:buSzTx/>
              <a:tabLst/>
              <a:defRPr/>
            </a:pPr>
            <a:r>
              <a:rPr lang="fr-FR" sz="1400" b="1">
                <a:solidFill>
                  <a:schemeClr val="tx2">
                    <a:lumMod val="60000"/>
                    <a:lumOff val="40000"/>
                  </a:schemeClr>
                </a:solidFill>
              </a:rPr>
              <a:t>Une réponse pour chaque sous-motif de la nomenclature :</a:t>
            </a:r>
            <a:endParaRPr lang="fr-FR" sz="1400" b="1">
              <a:solidFill>
                <a:schemeClr val="tx1"/>
              </a:solidFill>
            </a:endParaRPr>
          </a:p>
          <a:p>
            <a:pPr marL="452438" lvl="1" indent="-342900">
              <a:spcBef>
                <a:spcPts val="1200"/>
              </a:spcBef>
              <a:buFont typeface="+mj-lt"/>
              <a:buAutoNum type="arabicPeriod"/>
              <a:defRPr/>
            </a:pPr>
            <a:r>
              <a:rPr lang="fr-FR" sz="1400">
                <a:solidFill>
                  <a:schemeClr val="tx1"/>
                </a:solidFill>
              </a:rPr>
              <a:t>Le référent SI local </a:t>
            </a:r>
            <a:r>
              <a:rPr lang="fr-FR" sz="1400" b="1">
                <a:solidFill>
                  <a:schemeClr val="tx2"/>
                </a:solidFill>
              </a:rPr>
              <a:t>réceptionne la demande </a:t>
            </a:r>
            <a:r>
              <a:rPr lang="fr-FR" sz="1400">
                <a:solidFill>
                  <a:schemeClr val="tx1"/>
                </a:solidFill>
              </a:rPr>
              <a:t>utilisateur par téléphone ou mail</a:t>
            </a:r>
          </a:p>
          <a:p>
            <a:pPr marL="452438" lvl="1" indent="-342900">
              <a:spcBef>
                <a:spcPts val="1200"/>
              </a:spcBef>
              <a:buFont typeface="+mj-lt"/>
              <a:buAutoNum type="arabicPeriod"/>
              <a:defRPr/>
            </a:pPr>
            <a:r>
              <a:rPr lang="fr-FR" sz="1400">
                <a:solidFill>
                  <a:schemeClr val="tx1"/>
                </a:solidFill>
              </a:rPr>
              <a:t>Il la </a:t>
            </a:r>
            <a:r>
              <a:rPr lang="fr-FR" sz="1400" b="1">
                <a:solidFill>
                  <a:schemeClr val="tx2"/>
                </a:solidFill>
              </a:rPr>
              <a:t>requalifie au besoin </a:t>
            </a:r>
            <a:r>
              <a:rPr lang="fr-FR" sz="1400">
                <a:solidFill>
                  <a:schemeClr val="tx1"/>
                </a:solidFill>
              </a:rPr>
              <a:t>selon la nomenclature</a:t>
            </a:r>
          </a:p>
          <a:p>
            <a:pPr marL="452438" lvl="1" indent="-342900">
              <a:spcBef>
                <a:spcPts val="1200"/>
              </a:spcBef>
              <a:buFont typeface="+mj-lt"/>
              <a:buAutoNum type="arabicPeriod"/>
              <a:defRPr/>
            </a:pPr>
            <a:r>
              <a:rPr lang="fr-FR" sz="1400">
                <a:solidFill>
                  <a:schemeClr val="tx1"/>
                </a:solidFill>
              </a:rPr>
              <a:t>Réponse à la demande :</a:t>
            </a:r>
          </a:p>
          <a:p>
            <a:pPr marL="909638" lvl="3" indent="-342900">
              <a:buFont typeface="Wingdings" panose="05000000000000000000" pitchFamily="2" charset="2"/>
              <a:buChar char="§"/>
              <a:defRPr/>
            </a:pPr>
            <a:r>
              <a:rPr lang="fr-FR" sz="1400" b="1">
                <a:solidFill>
                  <a:schemeClr val="tx2"/>
                </a:solidFill>
              </a:rPr>
              <a:t>Par téléphone </a:t>
            </a:r>
            <a:r>
              <a:rPr lang="fr-FR" sz="1400">
                <a:solidFill>
                  <a:schemeClr val="tx1"/>
                </a:solidFill>
              </a:rPr>
              <a:t>: le référent peut directement lire la réponse et accompagner l’utilisateur</a:t>
            </a:r>
          </a:p>
          <a:p>
            <a:pPr marL="909638" lvl="3" indent="-342900">
              <a:buFont typeface="Wingdings" panose="05000000000000000000" pitchFamily="2" charset="2"/>
              <a:buChar char="§"/>
              <a:defRPr/>
            </a:pPr>
            <a:r>
              <a:rPr lang="fr-FR" sz="1400" b="1">
                <a:solidFill>
                  <a:schemeClr val="tx2"/>
                </a:solidFill>
              </a:rPr>
              <a:t>Par mail </a:t>
            </a:r>
            <a:r>
              <a:rPr lang="fr-FR" sz="1400">
                <a:solidFill>
                  <a:schemeClr val="tx1"/>
                </a:solidFill>
              </a:rPr>
              <a:t>: le référent </a:t>
            </a:r>
            <a:r>
              <a:rPr lang="fr-FR" sz="1400" err="1">
                <a:solidFill>
                  <a:schemeClr val="tx1"/>
                </a:solidFill>
              </a:rPr>
              <a:t>copie-colle</a:t>
            </a:r>
            <a:r>
              <a:rPr lang="fr-FR" sz="1400">
                <a:solidFill>
                  <a:schemeClr val="tx1"/>
                </a:solidFill>
              </a:rPr>
              <a:t> la réponse type dans le contenu de son mail</a:t>
            </a:r>
          </a:p>
        </p:txBody>
      </p:sp>
      <p:sp>
        <p:nvSpPr>
          <p:cNvPr id="14" name="Rectangle: Rounded Corners 13">
            <a:extLst>
              <a:ext uri="{FF2B5EF4-FFF2-40B4-BE49-F238E27FC236}">
                <a16:creationId xmlns:a16="http://schemas.microsoft.com/office/drawing/2014/main" id="{27DE4EED-0EEE-7AC5-AD2F-744CB3BC931E}"/>
              </a:ext>
            </a:extLst>
          </p:cNvPr>
          <p:cNvSpPr/>
          <p:nvPr/>
        </p:nvSpPr>
        <p:spPr>
          <a:xfrm>
            <a:off x="0" y="1165975"/>
            <a:ext cx="12192000" cy="960000"/>
          </a:xfrm>
          <a:prstGeom prst="roundRect">
            <a:avLst>
              <a:gd name="adj" fmla="val 0"/>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ctr">
              <a:spcAft>
                <a:spcPts val="600"/>
              </a:spcAft>
            </a:pPr>
            <a:r>
              <a:rPr lang="fr-FR" sz="1600" b="1" u="sng">
                <a:solidFill>
                  <a:schemeClr val="bg1"/>
                </a:solidFill>
                <a:latin typeface="Marianne" panose="02000000000000000000"/>
              </a:rPr>
              <a:t>Notre ambition</a:t>
            </a:r>
            <a:r>
              <a:rPr lang="fr-FR" sz="1600" u="sng">
                <a:solidFill>
                  <a:schemeClr val="bg1"/>
                </a:solidFill>
                <a:latin typeface="Marianne" panose="02000000000000000000"/>
              </a:rPr>
              <a:t> </a:t>
            </a:r>
            <a:r>
              <a:rPr lang="fr-FR" sz="1600">
                <a:solidFill>
                  <a:schemeClr val="bg1"/>
                </a:solidFill>
                <a:latin typeface="Marianne" panose="02000000000000000000"/>
              </a:rPr>
              <a:t>: Améliorer la capacité des référents à fournir une </a:t>
            </a:r>
            <a:r>
              <a:rPr lang="fr-FR" sz="1600" b="1">
                <a:solidFill>
                  <a:schemeClr val="bg1"/>
                </a:solidFill>
                <a:latin typeface="Marianne" panose="02000000000000000000"/>
              </a:rPr>
              <a:t>réponse directe, synthétique et rapide </a:t>
            </a:r>
            <a:r>
              <a:rPr lang="fr-FR" sz="1600">
                <a:solidFill>
                  <a:schemeClr val="bg1"/>
                </a:solidFill>
                <a:latin typeface="Marianne" panose="02000000000000000000"/>
              </a:rPr>
              <a:t>aux utilisateurs concernant des demandes récurrentes, afin d'accroître leur efficacité</a:t>
            </a:r>
          </a:p>
        </p:txBody>
      </p:sp>
      <p:sp>
        <p:nvSpPr>
          <p:cNvPr id="19" name="Rectangle 18">
            <a:extLst>
              <a:ext uri="{FF2B5EF4-FFF2-40B4-BE49-F238E27FC236}">
                <a16:creationId xmlns:a16="http://schemas.microsoft.com/office/drawing/2014/main" id="{1890461D-1A2F-EF4F-1804-015C9D318C68}"/>
              </a:ext>
            </a:extLst>
          </p:cNvPr>
          <p:cNvSpPr/>
          <p:nvPr/>
        </p:nvSpPr>
        <p:spPr>
          <a:xfrm>
            <a:off x="596899" y="5695440"/>
            <a:ext cx="10998200" cy="676407"/>
          </a:xfrm>
          <a:prstGeom prst="rect">
            <a:avLst/>
          </a:prstGeom>
          <a:noFill/>
          <a:ln w="28575"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i="1" kern="0">
                <a:solidFill>
                  <a:prstClr val="black"/>
                </a:solidFill>
                <a:latin typeface="+mj-lt"/>
              </a:rPr>
              <a:t>A</a:t>
            </a:r>
            <a:r>
              <a:rPr kumimoji="0" lang="fr-FR" sz="1400" i="1" u="none" strike="noStrike" kern="0" cap="none" spc="0" normalizeH="0" baseline="0" noProof="0" err="1">
                <a:ln>
                  <a:noFill/>
                </a:ln>
                <a:solidFill>
                  <a:prstClr val="black"/>
                </a:solidFill>
                <a:effectLst/>
                <a:uLnTx/>
                <a:uFillTx/>
                <a:latin typeface="+mj-lt"/>
                <a:ea typeface="+mn-ea"/>
                <a:cs typeface="+mn-cs"/>
              </a:rPr>
              <a:t>vant</a:t>
            </a:r>
            <a:r>
              <a:rPr kumimoji="0" lang="fr-FR" sz="1400" i="1" u="none" strike="noStrike" kern="0" cap="none" spc="0" normalizeH="0" baseline="0" noProof="0">
                <a:ln>
                  <a:noFill/>
                </a:ln>
                <a:solidFill>
                  <a:prstClr val="black"/>
                </a:solidFill>
                <a:effectLst/>
                <a:uLnTx/>
                <a:uFillTx/>
                <a:latin typeface="+mj-lt"/>
                <a:ea typeface="+mn-ea"/>
                <a:cs typeface="+mn-cs"/>
              </a:rPr>
              <a:t> de formuler une réponse à l’utilisateur, il est important de bien cerner la sollicitation afin de s’assurer que la réponse apportée réponde au besoin de l’utilisateur</a:t>
            </a:r>
          </a:p>
        </p:txBody>
      </p:sp>
      <p:sp>
        <p:nvSpPr>
          <p:cNvPr id="20" name="Rectangle 2">
            <a:extLst>
              <a:ext uri="{FF2B5EF4-FFF2-40B4-BE49-F238E27FC236}">
                <a16:creationId xmlns:a16="http://schemas.microsoft.com/office/drawing/2014/main" id="{C011C29D-3126-716A-2D26-B0F73AF1F4A8}"/>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rgbClr val="181924"/>
                </a:solidFill>
                <a:effectLst/>
                <a:latin typeface="Hanken Grotesk"/>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 coins arrondis 6">
            <a:extLst>
              <a:ext uri="{FF2B5EF4-FFF2-40B4-BE49-F238E27FC236}">
                <a16:creationId xmlns:a16="http://schemas.microsoft.com/office/drawing/2014/main" id="{6C7B1EA3-F745-C341-6B38-D1D8D54B78B0}"/>
              </a:ext>
            </a:extLst>
          </p:cNvPr>
          <p:cNvSpPr/>
          <p:nvPr/>
        </p:nvSpPr>
        <p:spPr>
          <a:xfrm>
            <a:off x="9893300" y="-88901"/>
            <a:ext cx="2235200" cy="635125"/>
          </a:xfrm>
          <a:prstGeom prst="roundRect">
            <a:avLst/>
          </a:prstGeom>
          <a:solidFill>
            <a:srgbClr val="C6C6EA">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37601F0-6EC6-79FD-2B6B-8C43A01A82E5}"/>
              </a:ext>
            </a:extLst>
          </p:cNvPr>
          <p:cNvSpPr txBox="1"/>
          <p:nvPr/>
        </p:nvSpPr>
        <p:spPr>
          <a:xfrm>
            <a:off x="9893300" y="0"/>
            <a:ext cx="2235200" cy="477054"/>
          </a:xfrm>
          <a:prstGeom prst="rect">
            <a:avLst/>
          </a:prstGeom>
          <a:noFill/>
        </p:spPr>
        <p:txBody>
          <a:bodyPr wrap="square" rtlCol="0">
            <a:spAutoFit/>
          </a:bodyPr>
          <a:lstStyle/>
          <a:p>
            <a:pPr algn="ctr">
              <a:spcAft>
                <a:spcPts val="300"/>
              </a:spcAft>
            </a:pPr>
            <a:r>
              <a:rPr lang="fr-FR" sz="1200"/>
              <a:t>Réponses Types</a:t>
            </a:r>
          </a:p>
          <a:p>
            <a:pPr algn="ctr">
              <a:spcAft>
                <a:spcPts val="300"/>
              </a:spcAft>
            </a:pPr>
            <a:r>
              <a:rPr lang="fr-FR" sz="1050" i="1">
                <a:solidFill>
                  <a:srgbClr val="00B050"/>
                </a:solidFill>
              </a:rPr>
              <a:t>Disponibles sur la BC </a:t>
            </a:r>
            <a:r>
              <a:rPr lang="fr-FR" sz="1050" i="1">
                <a:solidFill>
                  <a:srgbClr val="00B050"/>
                </a:solidFill>
                <a:sym typeface="Wingdings" panose="05000000000000000000" pitchFamily="2" charset="2"/>
              </a:rPr>
              <a:t> </a:t>
            </a:r>
            <a:r>
              <a:rPr lang="fr-FR" sz="1050" i="1">
                <a:solidFill>
                  <a:srgbClr val="00B050"/>
                </a:solidFill>
                <a:sym typeface="Wingdings" panose="05000000000000000000" pitchFamily="2" charset="2"/>
                <a:hlinkClick r:id="rId6">
                  <a:extLst>
                    <a:ext uri="{A12FA001-AC4F-418D-AE19-62706E023703}">
                      <ahyp:hlinkClr xmlns:ahyp="http://schemas.microsoft.com/office/drawing/2018/hyperlinkcolor" val="tx"/>
                    </a:ext>
                  </a:extLst>
                </a:hlinkClick>
              </a:rPr>
              <a:t>ICI</a:t>
            </a:r>
            <a:r>
              <a:rPr lang="fr-FR" sz="1050" i="1">
                <a:solidFill>
                  <a:srgbClr val="00B050"/>
                </a:solidFill>
                <a:sym typeface="Wingdings" panose="05000000000000000000" pitchFamily="2" charset="2"/>
              </a:rPr>
              <a:t> </a:t>
            </a:r>
            <a:endParaRPr lang="fr-FR" sz="1200" i="1">
              <a:solidFill>
                <a:srgbClr val="00B050"/>
              </a:solidFill>
            </a:endParaRPr>
          </a:p>
        </p:txBody>
      </p:sp>
      <p:sp>
        <p:nvSpPr>
          <p:cNvPr id="23" name="Titre 14">
            <a:extLst>
              <a:ext uri="{FF2B5EF4-FFF2-40B4-BE49-F238E27FC236}">
                <a16:creationId xmlns:a16="http://schemas.microsoft.com/office/drawing/2014/main" id="{860B1433-15C7-2559-0267-D699D01D6E20}"/>
              </a:ext>
            </a:extLst>
          </p:cNvPr>
          <p:cNvSpPr>
            <a:spLocks noGrp="1"/>
          </p:cNvSpPr>
          <p:nvPr>
            <p:ph type="title"/>
          </p:nvPr>
        </p:nvSpPr>
        <p:spPr>
          <a:xfrm>
            <a:off x="1480124" y="276075"/>
            <a:ext cx="10264201" cy="960000"/>
          </a:xfrm>
        </p:spPr>
        <p:txBody>
          <a:bodyPr/>
          <a:lstStyle/>
          <a:p>
            <a:r>
              <a:rPr lang="fr-FR" sz="2000"/>
              <a:t>Réponses Types (blocs de textes)</a:t>
            </a:r>
          </a:p>
        </p:txBody>
      </p:sp>
      <p:pic>
        <p:nvPicPr>
          <p:cNvPr id="37" name="Image 36">
            <a:extLst>
              <a:ext uri="{FF2B5EF4-FFF2-40B4-BE49-F238E27FC236}">
                <a16:creationId xmlns:a16="http://schemas.microsoft.com/office/drawing/2014/main" id="{439BE52D-70E3-D144-D740-D0D68524480E}"/>
              </a:ext>
            </a:extLst>
          </p:cNvPr>
          <p:cNvPicPr>
            <a:picLocks noChangeAspect="1"/>
          </p:cNvPicPr>
          <p:nvPr/>
        </p:nvPicPr>
        <p:blipFill>
          <a:blip r:embed="rId7"/>
          <a:stretch>
            <a:fillRect/>
          </a:stretch>
        </p:blipFill>
        <p:spPr>
          <a:xfrm>
            <a:off x="442913" y="3006982"/>
            <a:ext cx="5637021" cy="2662887"/>
          </a:xfrm>
          <a:prstGeom prst="rect">
            <a:avLst/>
          </a:prstGeom>
        </p:spPr>
      </p:pic>
      <p:sp>
        <p:nvSpPr>
          <p:cNvPr id="38" name="Rectangle 37">
            <a:extLst>
              <a:ext uri="{FF2B5EF4-FFF2-40B4-BE49-F238E27FC236}">
                <a16:creationId xmlns:a16="http://schemas.microsoft.com/office/drawing/2014/main" id="{374C68ED-B701-3751-F387-83BC6C9804F3}"/>
              </a:ext>
            </a:extLst>
          </p:cNvPr>
          <p:cNvSpPr/>
          <p:nvPr/>
        </p:nvSpPr>
        <p:spPr>
          <a:xfrm>
            <a:off x="1460166" y="2455425"/>
            <a:ext cx="3602515" cy="4416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i="1">
                <a:solidFill>
                  <a:schemeClr val="tx2"/>
                </a:solidFill>
              </a:rPr>
              <a:t>Exemples de cas d’usages</a:t>
            </a:r>
          </a:p>
        </p:txBody>
      </p:sp>
    </p:spTree>
    <p:extLst>
      <p:ext uri="{BB962C8B-B14F-4D97-AF65-F5344CB8AC3E}">
        <p14:creationId xmlns:p14="http://schemas.microsoft.com/office/powerpoint/2010/main" val="173230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9AD6B-A54E-6538-E13E-71B05D9A9F18}"/>
            </a:ext>
          </a:extLst>
        </p:cNvPr>
        <p:cNvGrpSpPr/>
        <p:nvPr/>
      </p:nvGrpSpPr>
      <p:grpSpPr>
        <a:xfrm>
          <a:off x="0" y="0"/>
          <a:ext cx="0" cy="0"/>
          <a:chOff x="0" y="0"/>
          <a:chExt cx="0" cy="0"/>
        </a:xfrm>
      </p:grpSpPr>
      <p:sp>
        <p:nvSpPr>
          <p:cNvPr id="4" name="Rectangle: Rounded Corners 2">
            <a:extLst>
              <a:ext uri="{FF2B5EF4-FFF2-40B4-BE49-F238E27FC236}">
                <a16:creationId xmlns:a16="http://schemas.microsoft.com/office/drawing/2014/main" id="{709BAE5B-495A-E18C-0955-346865322C3F}"/>
              </a:ext>
            </a:extLst>
          </p:cNvPr>
          <p:cNvSpPr/>
          <p:nvPr/>
        </p:nvSpPr>
        <p:spPr>
          <a:xfrm>
            <a:off x="6095999" y="2505140"/>
            <a:ext cx="5616575" cy="3660710"/>
          </a:xfrm>
          <a:prstGeom prst="roundRect">
            <a:avLst>
              <a:gd name="adj" fmla="val 5999"/>
            </a:avLst>
          </a:prstGeom>
          <a:noFill/>
          <a:ln>
            <a:noFill/>
            <a:prstDash val="sysDash"/>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R="0" lvl="0" algn="l" defTabSz="914400" rtl="0" eaLnBrk="1" fontAlgn="auto" latinLnBrk="0" hangingPunct="1">
              <a:lnSpc>
                <a:spcPct val="100000"/>
              </a:lnSpc>
              <a:spcBef>
                <a:spcPts val="600"/>
              </a:spcBef>
              <a:spcAft>
                <a:spcPts val="0"/>
              </a:spcAft>
              <a:buClrTx/>
              <a:buSzTx/>
              <a:tabLst/>
              <a:defRPr/>
            </a:pPr>
            <a:r>
              <a:rPr lang="fr-FR" sz="1600" b="1" i="1">
                <a:solidFill>
                  <a:schemeClr val="bg1"/>
                </a:solidFill>
                <a:highlight>
                  <a:srgbClr val="000091"/>
                </a:highlight>
              </a:rPr>
              <a:t>Quelles évolutions ?</a:t>
            </a:r>
            <a:endParaRPr lang="fr-FR" sz="1200">
              <a:solidFill>
                <a:schemeClr val="tx1"/>
              </a:solidFill>
            </a:endParaRPr>
          </a:p>
          <a:p>
            <a:pPr marL="285750" marR="0" lvl="0" indent="-28575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a:pPr>
            <a:r>
              <a:rPr lang="fr-FR" sz="1400" b="1">
                <a:solidFill>
                  <a:schemeClr val="tx2">
                    <a:lumMod val="60000"/>
                    <a:lumOff val="40000"/>
                  </a:schemeClr>
                </a:solidFill>
              </a:rPr>
              <a:t>3 onglets distincts :</a:t>
            </a:r>
          </a:p>
          <a:p>
            <a:pPr marL="800100" lvl="1" indent="-342900">
              <a:spcBef>
                <a:spcPts val="600"/>
              </a:spcBef>
              <a:buFont typeface="+mj-lt"/>
              <a:buAutoNum type="arabicPeriod"/>
              <a:defRPr/>
            </a:pPr>
            <a:r>
              <a:rPr lang="fr-FR" sz="1400" b="1">
                <a:solidFill>
                  <a:schemeClr val="tx2"/>
                </a:solidFill>
              </a:rPr>
              <a:t>Guide d’utilisation </a:t>
            </a:r>
            <a:r>
              <a:rPr lang="fr-FR" sz="1400">
                <a:solidFill>
                  <a:schemeClr val="tx1"/>
                </a:solidFill>
              </a:rPr>
              <a:t>: le mode d’emploi du fichier</a:t>
            </a:r>
          </a:p>
          <a:p>
            <a:pPr marL="800100" lvl="1" indent="-342900">
              <a:spcBef>
                <a:spcPts val="600"/>
              </a:spcBef>
              <a:buFont typeface="+mj-lt"/>
              <a:buAutoNum type="arabicPeriod"/>
              <a:defRPr/>
            </a:pPr>
            <a:r>
              <a:rPr lang="fr-FR" sz="1400" b="1">
                <a:solidFill>
                  <a:schemeClr val="tx2"/>
                </a:solidFill>
              </a:rPr>
              <a:t>Historique d’appel </a:t>
            </a:r>
            <a:r>
              <a:rPr lang="fr-FR" sz="1400">
                <a:solidFill>
                  <a:schemeClr val="tx1"/>
                </a:solidFill>
              </a:rPr>
              <a:t>: une synthèse des sollicitations traitées lors des appels effectués sur la période</a:t>
            </a:r>
          </a:p>
          <a:p>
            <a:pPr marL="800100" lvl="1" indent="-342900">
              <a:spcBef>
                <a:spcPts val="600"/>
              </a:spcBef>
              <a:buFont typeface="+mj-lt"/>
              <a:buAutoNum type="arabicPeriod"/>
              <a:defRPr/>
            </a:pPr>
            <a:r>
              <a:rPr lang="fr-FR" sz="1400" b="1">
                <a:solidFill>
                  <a:schemeClr val="tx2"/>
                </a:solidFill>
              </a:rPr>
              <a:t>Résultats</a:t>
            </a:r>
            <a:r>
              <a:rPr lang="fr-FR" sz="1400">
                <a:solidFill>
                  <a:schemeClr val="tx1"/>
                </a:solidFill>
              </a:rPr>
              <a:t> : une vision consolidée des statistiques d’appels sur le département</a:t>
            </a:r>
          </a:p>
          <a:p>
            <a:pPr lvl="1">
              <a:spcBef>
                <a:spcPts val="600"/>
              </a:spcBef>
              <a:defRPr/>
            </a:pPr>
            <a:endParaRPr lang="fr-FR" sz="1400">
              <a:solidFill>
                <a:schemeClr val="tx1"/>
              </a:solidFill>
            </a:endParaRPr>
          </a:p>
          <a:p>
            <a:pPr lvl="1">
              <a:spcBef>
                <a:spcPts val="600"/>
              </a:spcBef>
              <a:defRPr/>
            </a:pPr>
            <a:endParaRPr lang="fr-FR" sz="1400">
              <a:solidFill>
                <a:schemeClr val="tx1"/>
              </a:solidFill>
            </a:endParaRPr>
          </a:p>
          <a:p>
            <a:pPr marL="285750" indent="-285750">
              <a:spcBef>
                <a:spcPts val="600"/>
              </a:spcBef>
              <a:buFont typeface="Wingdings" panose="05000000000000000000" pitchFamily="2" charset="2"/>
              <a:buChar char="§"/>
              <a:defRPr/>
            </a:pPr>
            <a:r>
              <a:rPr lang="fr-FR" sz="1400">
                <a:solidFill>
                  <a:schemeClr val="tx1"/>
                </a:solidFill>
              </a:rPr>
              <a:t>Des </a:t>
            </a:r>
            <a:r>
              <a:rPr lang="fr-FR" sz="1400" b="1">
                <a:solidFill>
                  <a:schemeClr val="tx2"/>
                </a:solidFill>
              </a:rPr>
              <a:t>indicateurs</a:t>
            </a:r>
            <a:r>
              <a:rPr lang="fr-FR" sz="1400">
                <a:solidFill>
                  <a:schemeClr val="tx1"/>
                </a:solidFill>
              </a:rPr>
              <a:t> de suivi définis </a:t>
            </a:r>
          </a:p>
          <a:p>
            <a:pPr marL="285750" indent="-285750">
              <a:spcBef>
                <a:spcPts val="600"/>
              </a:spcBef>
              <a:buFont typeface="Wingdings" panose="05000000000000000000" pitchFamily="2" charset="2"/>
              <a:buChar char="§"/>
              <a:defRPr/>
            </a:pPr>
            <a:r>
              <a:rPr lang="fr-FR" sz="1400">
                <a:solidFill>
                  <a:schemeClr val="tx1"/>
                </a:solidFill>
              </a:rPr>
              <a:t>Une </a:t>
            </a:r>
            <a:r>
              <a:rPr lang="fr-FR" sz="1400" b="1">
                <a:solidFill>
                  <a:schemeClr val="tx2"/>
                </a:solidFill>
              </a:rPr>
              <a:t>procédure</a:t>
            </a:r>
            <a:r>
              <a:rPr lang="fr-FR" sz="1400">
                <a:solidFill>
                  <a:schemeClr val="tx1"/>
                </a:solidFill>
              </a:rPr>
              <a:t> de suivi mensuelle établie entre référents SI locaux et l’assistance nationale</a:t>
            </a:r>
          </a:p>
          <a:p>
            <a:pPr marL="285750" indent="-285750">
              <a:spcBef>
                <a:spcPts val="600"/>
              </a:spcBef>
              <a:buFont typeface="Wingdings" panose="05000000000000000000" pitchFamily="2" charset="2"/>
              <a:buChar char="§"/>
              <a:defRPr/>
            </a:pPr>
            <a:r>
              <a:rPr lang="fr-FR" sz="1400">
                <a:solidFill>
                  <a:schemeClr val="tx1"/>
                </a:solidFill>
              </a:rPr>
              <a:t>Une </a:t>
            </a:r>
            <a:r>
              <a:rPr lang="fr-FR" sz="1400" b="1">
                <a:solidFill>
                  <a:schemeClr val="tx2"/>
                </a:solidFill>
              </a:rPr>
              <a:t>enquête</a:t>
            </a:r>
            <a:r>
              <a:rPr lang="fr-FR" sz="1400">
                <a:solidFill>
                  <a:schemeClr val="tx1"/>
                </a:solidFill>
              </a:rPr>
              <a:t> envoyée par le national à remplir tous les mois pour identifier les irritants et faire évoluer le modèle</a:t>
            </a:r>
          </a:p>
        </p:txBody>
      </p:sp>
      <p:sp>
        <p:nvSpPr>
          <p:cNvPr id="6" name="Rectangle : coins arrondis 5">
            <a:extLst>
              <a:ext uri="{FF2B5EF4-FFF2-40B4-BE49-F238E27FC236}">
                <a16:creationId xmlns:a16="http://schemas.microsoft.com/office/drawing/2014/main" id="{FD3079DE-31B8-5597-64D6-74381F9768BB}"/>
              </a:ext>
            </a:extLst>
          </p:cNvPr>
          <p:cNvSpPr/>
          <p:nvPr/>
        </p:nvSpPr>
        <p:spPr>
          <a:xfrm>
            <a:off x="9893300" y="-88901"/>
            <a:ext cx="2235200" cy="635125"/>
          </a:xfrm>
          <a:prstGeom prst="roundRect">
            <a:avLst/>
          </a:prstGeom>
          <a:solidFill>
            <a:srgbClr val="C6C6EA">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844A7306-580B-4240-E89C-3ECD13250CAB}"/>
              </a:ext>
            </a:extLst>
          </p:cNvPr>
          <p:cNvSpPr txBox="1"/>
          <p:nvPr/>
        </p:nvSpPr>
        <p:spPr>
          <a:xfrm>
            <a:off x="9893300" y="0"/>
            <a:ext cx="2235200" cy="477054"/>
          </a:xfrm>
          <a:prstGeom prst="rect">
            <a:avLst/>
          </a:prstGeom>
          <a:noFill/>
        </p:spPr>
        <p:txBody>
          <a:bodyPr wrap="square" rtlCol="0">
            <a:spAutoFit/>
          </a:bodyPr>
          <a:lstStyle/>
          <a:p>
            <a:pPr algn="ctr">
              <a:spcAft>
                <a:spcPts val="300"/>
              </a:spcAft>
            </a:pPr>
            <a:r>
              <a:rPr lang="fr-FR" sz="1200"/>
              <a:t>Suivi</a:t>
            </a:r>
          </a:p>
          <a:p>
            <a:pPr algn="ctr">
              <a:spcAft>
                <a:spcPts val="300"/>
              </a:spcAft>
            </a:pPr>
            <a:r>
              <a:rPr lang="fr-FR" sz="1050" i="1">
                <a:solidFill>
                  <a:srgbClr val="00B050"/>
                </a:solidFill>
              </a:rPr>
              <a:t>Disponibles sur la BC </a:t>
            </a:r>
            <a:r>
              <a:rPr lang="fr-FR" sz="1050" i="1">
                <a:solidFill>
                  <a:srgbClr val="00B050"/>
                </a:solidFill>
                <a:sym typeface="Wingdings" panose="05000000000000000000" pitchFamily="2" charset="2"/>
              </a:rPr>
              <a:t> </a:t>
            </a:r>
            <a:r>
              <a:rPr lang="fr-FR" sz="1050" i="1">
                <a:solidFill>
                  <a:srgbClr val="00B050"/>
                </a:solidFill>
                <a:sym typeface="Wingdings" panose="05000000000000000000" pitchFamily="2" charset="2"/>
                <a:hlinkClick r:id="rId3">
                  <a:extLst>
                    <a:ext uri="{A12FA001-AC4F-418D-AE19-62706E023703}">
                      <ahyp:hlinkClr xmlns:ahyp="http://schemas.microsoft.com/office/drawing/2018/hyperlinkcolor" val="tx"/>
                    </a:ext>
                  </a:extLst>
                </a:hlinkClick>
              </a:rPr>
              <a:t>ICI</a:t>
            </a:r>
            <a:r>
              <a:rPr lang="fr-FR" sz="1050" i="1">
                <a:solidFill>
                  <a:srgbClr val="00B050"/>
                </a:solidFill>
                <a:sym typeface="Wingdings" panose="05000000000000000000" pitchFamily="2" charset="2"/>
              </a:rPr>
              <a:t> </a:t>
            </a:r>
            <a:endParaRPr lang="fr-FR" sz="1200" i="1">
              <a:solidFill>
                <a:srgbClr val="00B050"/>
              </a:solidFill>
            </a:endParaRPr>
          </a:p>
        </p:txBody>
      </p:sp>
      <p:sp>
        <p:nvSpPr>
          <p:cNvPr id="12" name="Rectangle: Rounded Corners 13">
            <a:extLst>
              <a:ext uri="{FF2B5EF4-FFF2-40B4-BE49-F238E27FC236}">
                <a16:creationId xmlns:a16="http://schemas.microsoft.com/office/drawing/2014/main" id="{40A124DD-8103-07FB-753E-2A65A1E41A72}"/>
              </a:ext>
            </a:extLst>
          </p:cNvPr>
          <p:cNvSpPr/>
          <p:nvPr/>
        </p:nvSpPr>
        <p:spPr>
          <a:xfrm>
            <a:off x="-577" y="1274465"/>
            <a:ext cx="12192000" cy="990078"/>
          </a:xfrm>
          <a:prstGeom prst="roundRect">
            <a:avLst>
              <a:gd name="adj" fmla="val 0"/>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ctr">
              <a:spcAft>
                <a:spcPts val="600"/>
              </a:spcAft>
            </a:pPr>
            <a:r>
              <a:rPr lang="fr-FR" sz="1600" b="1" u="sng" dirty="0">
                <a:solidFill>
                  <a:schemeClr val="bg1"/>
                </a:solidFill>
                <a:latin typeface="Marianne" panose="02000000000000000000"/>
              </a:rPr>
              <a:t>Notre ambition : </a:t>
            </a:r>
            <a:r>
              <a:rPr lang="fr-FR" sz="1600" dirty="0">
                <a:solidFill>
                  <a:schemeClr val="bg1"/>
                </a:solidFill>
                <a:latin typeface="Marianne" panose="02000000000000000000"/>
              </a:rPr>
              <a:t>Mettre en place une </a:t>
            </a:r>
            <a:r>
              <a:rPr lang="fr-FR" sz="1600" b="1" dirty="0">
                <a:solidFill>
                  <a:schemeClr val="bg1"/>
                </a:solidFill>
                <a:latin typeface="Marianne" panose="02000000000000000000"/>
              </a:rPr>
              <a:t>procédure unifiée de suivi des indicateurs </a:t>
            </a:r>
            <a:r>
              <a:rPr lang="fr-FR" sz="1600" dirty="0">
                <a:solidFill>
                  <a:schemeClr val="bg1"/>
                </a:solidFill>
                <a:latin typeface="Marianne" panose="02000000000000000000"/>
              </a:rPr>
              <a:t>liés </a:t>
            </a:r>
            <a:r>
              <a:rPr lang="fr-FR" sz="1600" b="1" dirty="0">
                <a:solidFill>
                  <a:schemeClr val="bg1"/>
                </a:solidFill>
                <a:latin typeface="Marianne" panose="02000000000000000000"/>
              </a:rPr>
              <a:t>aux demandes d’assistance téléphonique</a:t>
            </a:r>
            <a:endParaRPr lang="en-GB" sz="1600" dirty="0">
              <a:solidFill>
                <a:schemeClr val="bg1"/>
              </a:solidFill>
              <a:latin typeface="Marianne" panose="02000000000000000000"/>
            </a:endParaRPr>
          </a:p>
        </p:txBody>
      </p:sp>
      <p:pic>
        <p:nvPicPr>
          <p:cNvPr id="14" name="Image 13">
            <a:extLst>
              <a:ext uri="{FF2B5EF4-FFF2-40B4-BE49-F238E27FC236}">
                <a16:creationId xmlns:a16="http://schemas.microsoft.com/office/drawing/2014/main" id="{C6EEB706-3F10-D90B-87BE-9F9F1EF0E2A2}"/>
              </a:ext>
            </a:extLst>
          </p:cNvPr>
          <p:cNvPicPr>
            <a:picLocks noChangeAspect="1"/>
          </p:cNvPicPr>
          <p:nvPr/>
        </p:nvPicPr>
        <p:blipFill>
          <a:blip r:embed="rId4"/>
          <a:stretch>
            <a:fillRect/>
          </a:stretch>
        </p:blipFill>
        <p:spPr>
          <a:xfrm>
            <a:off x="6612224" y="4473043"/>
            <a:ext cx="4799052" cy="272788"/>
          </a:xfrm>
          <a:prstGeom prst="rect">
            <a:avLst/>
          </a:prstGeom>
        </p:spPr>
      </p:pic>
      <p:sp>
        <p:nvSpPr>
          <p:cNvPr id="5" name="Titre 14">
            <a:extLst>
              <a:ext uri="{FF2B5EF4-FFF2-40B4-BE49-F238E27FC236}">
                <a16:creationId xmlns:a16="http://schemas.microsoft.com/office/drawing/2014/main" id="{E46B6661-5CD7-5299-1702-8CE0C2CA6E0C}"/>
              </a:ext>
            </a:extLst>
          </p:cNvPr>
          <p:cNvSpPr txBox="1">
            <a:spLocks/>
          </p:cNvSpPr>
          <p:nvPr/>
        </p:nvSpPr>
        <p:spPr bwMode="gray">
          <a:xfrm>
            <a:off x="1480124" y="276075"/>
            <a:ext cx="10264201" cy="960000"/>
          </a:xfrm>
          <a:prstGeom prst="rect">
            <a:avLst/>
          </a:prstGeom>
        </p:spPr>
        <p:txBody>
          <a:bodyPr vert="horz" lIns="0" tIns="0" rIns="0" bIns="0" rtlCol="0" anchor="t" anchorCtr="0">
            <a:noAutofit/>
          </a:bodyPr>
          <a:lst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a:lstStyle>
          <a:p>
            <a:r>
              <a:rPr kumimoji="0" lang="fr-FR" sz="2000" b="1" i="0" u="none" strike="noStrike" kern="1200" cap="none" spc="0" normalizeH="0" baseline="0" noProof="0">
                <a:ln>
                  <a:noFill/>
                </a:ln>
                <a:solidFill>
                  <a:srgbClr val="000000"/>
                </a:solidFill>
                <a:effectLst/>
                <a:uLnTx/>
                <a:uFillTx/>
                <a:latin typeface="Marianne"/>
                <a:ea typeface="+mj-ea"/>
                <a:cs typeface="+mj-cs"/>
              </a:rPr>
              <a:t>Outil de suivi (</a:t>
            </a:r>
            <a:r>
              <a:rPr kumimoji="0" lang="fr-FR" sz="2000" b="1" i="0" u="none" strike="noStrike" kern="1200" cap="none" spc="0" normalizeH="0" baseline="0" noProof="0" err="1">
                <a:ln>
                  <a:noFill/>
                </a:ln>
                <a:solidFill>
                  <a:srgbClr val="000000"/>
                </a:solidFill>
                <a:effectLst/>
                <a:uLnTx/>
                <a:uFillTx/>
                <a:latin typeface="Marianne"/>
                <a:ea typeface="+mj-ea"/>
                <a:cs typeface="+mj-cs"/>
              </a:rPr>
              <a:t>excel</a:t>
            </a:r>
            <a:r>
              <a:rPr kumimoji="0" lang="fr-FR" sz="2000" b="1" i="0" u="none" strike="noStrike" kern="1200" cap="none" spc="0" normalizeH="0" baseline="0" noProof="0">
                <a:ln>
                  <a:noFill/>
                </a:ln>
                <a:solidFill>
                  <a:srgbClr val="000000"/>
                </a:solidFill>
                <a:effectLst/>
                <a:uLnTx/>
                <a:uFillTx/>
                <a:latin typeface="Marianne"/>
                <a:ea typeface="+mj-ea"/>
                <a:cs typeface="+mj-cs"/>
              </a:rPr>
              <a:t>) – 1/5</a:t>
            </a:r>
            <a:br>
              <a:rPr kumimoji="0" lang="fr-FR" sz="2400" b="0" i="0" u="none" strike="noStrike" kern="1200" cap="none" spc="0" normalizeH="0" baseline="0" noProof="0">
                <a:ln>
                  <a:noFill/>
                </a:ln>
                <a:solidFill>
                  <a:srgbClr val="000000"/>
                </a:solidFill>
                <a:effectLst/>
                <a:uLnTx/>
                <a:uFillTx/>
                <a:latin typeface="Marianne"/>
                <a:ea typeface="+mj-ea"/>
                <a:cs typeface="+mj-cs"/>
              </a:rPr>
            </a:br>
            <a:r>
              <a:rPr kumimoji="0" lang="fr-FR" sz="1800" b="0" i="0" u="none" strike="noStrike" kern="1200" cap="none" spc="0" normalizeH="0" baseline="0" noProof="0">
                <a:ln>
                  <a:noFill/>
                </a:ln>
                <a:solidFill>
                  <a:srgbClr val="000000"/>
                </a:solidFill>
                <a:effectLst/>
                <a:uLnTx/>
                <a:uFillTx/>
                <a:latin typeface="Marianne"/>
                <a:ea typeface="+mj-ea"/>
                <a:cs typeface="+mj-cs"/>
              </a:rPr>
              <a:t>Suivi des indicateurs liés aux demandes d’assistance téléphonique</a:t>
            </a:r>
            <a:endParaRPr lang="fr-FR" sz="2000"/>
          </a:p>
        </p:txBody>
      </p:sp>
      <p:pic>
        <p:nvPicPr>
          <p:cNvPr id="11" name="Image 10">
            <a:extLst>
              <a:ext uri="{FF2B5EF4-FFF2-40B4-BE49-F238E27FC236}">
                <a16:creationId xmlns:a16="http://schemas.microsoft.com/office/drawing/2014/main" id="{14F7A03B-F9C9-F06C-9F81-4348323689D6}"/>
              </a:ext>
            </a:extLst>
          </p:cNvPr>
          <p:cNvPicPr>
            <a:picLocks noChangeAspect="1"/>
          </p:cNvPicPr>
          <p:nvPr/>
        </p:nvPicPr>
        <p:blipFill>
          <a:blip r:embed="rId5"/>
          <a:stretch>
            <a:fillRect/>
          </a:stretch>
        </p:blipFill>
        <p:spPr>
          <a:xfrm>
            <a:off x="1019818" y="2985852"/>
            <a:ext cx="4169187" cy="24227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6421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E2FF0-61E4-D04B-2A9A-007ED112BFC5}"/>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2A83C83B-38B5-F093-4C75-BBB50290C509}"/>
              </a:ext>
            </a:extLst>
          </p:cNvPr>
          <p:cNvSpPr/>
          <p:nvPr/>
        </p:nvSpPr>
        <p:spPr>
          <a:xfrm>
            <a:off x="457201" y="2262474"/>
            <a:ext cx="5388306" cy="2870479"/>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fr-FR" sz="1400" b="0" i="0" u="none" strike="noStrike" kern="1200" cap="none" spc="0" normalizeH="0" baseline="0" noProof="0">
                <a:ln>
                  <a:noFill/>
                </a:ln>
                <a:solidFill>
                  <a:srgbClr val="000000"/>
                </a:solidFill>
                <a:effectLst/>
                <a:uLnTx/>
                <a:uFillTx/>
                <a:latin typeface="Marianne"/>
                <a:ea typeface="+mn-ea"/>
                <a:cs typeface="+mn-cs"/>
              </a:rPr>
              <a:t>Je </a:t>
            </a:r>
            <a:r>
              <a:rPr kumimoji="0" lang="fr-FR" sz="1400" b="1" i="0" u="none" strike="noStrike" kern="1200" cap="none" spc="0" normalizeH="0" baseline="0" noProof="0">
                <a:ln>
                  <a:noFill/>
                </a:ln>
                <a:solidFill>
                  <a:schemeClr val="tx2">
                    <a:lumMod val="40000"/>
                    <a:lumOff val="60000"/>
                  </a:schemeClr>
                </a:solidFill>
                <a:effectLst/>
                <a:uLnTx/>
                <a:uFillTx/>
                <a:latin typeface="Marianne"/>
                <a:ea typeface="+mn-ea"/>
                <a:cs typeface="+mn-cs"/>
              </a:rPr>
              <a:t>reçois un appel ou un email</a:t>
            </a:r>
            <a:endParaRPr kumimoji="0" lang="fr-FR" sz="1400" b="0" i="0" u="none" strike="noStrike" kern="1200" cap="none" spc="0" normalizeH="0" baseline="0" noProof="0">
              <a:ln>
                <a:noFill/>
              </a:ln>
              <a:solidFill>
                <a:schemeClr val="tx2">
                  <a:lumMod val="40000"/>
                  <a:lumOff val="60000"/>
                </a:schemeClr>
              </a:solidFill>
              <a:effectLst/>
              <a:uLnTx/>
              <a:uFillTx/>
              <a:latin typeface="Marianne"/>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fr-FR" sz="1400" b="0" i="0" u="none" strike="noStrike" kern="1200" cap="none" spc="0" normalizeH="0" baseline="0" noProof="0">
                <a:ln>
                  <a:noFill/>
                </a:ln>
                <a:solidFill>
                  <a:srgbClr val="000000"/>
                </a:solidFill>
                <a:effectLst/>
                <a:uLnTx/>
                <a:uFillTx/>
                <a:latin typeface="Marianne"/>
                <a:ea typeface="+mn-ea"/>
                <a:cs typeface="+mn-cs"/>
              </a:rPr>
              <a:t>A la fin de l’appel, je </a:t>
            </a:r>
            <a:r>
              <a:rPr kumimoji="0" lang="fr-FR" sz="1400" b="1" i="0" u="none" strike="noStrike" kern="1200" cap="none" spc="0" normalizeH="0" baseline="0" noProof="0">
                <a:ln>
                  <a:noFill/>
                </a:ln>
                <a:solidFill>
                  <a:schemeClr val="tx2">
                    <a:lumMod val="40000"/>
                    <a:lumOff val="60000"/>
                  </a:schemeClr>
                </a:solidFill>
                <a:effectLst/>
                <a:uLnTx/>
                <a:uFillTx/>
                <a:latin typeface="Marianne"/>
                <a:ea typeface="+mn-ea"/>
                <a:cs typeface="+mn-cs"/>
              </a:rPr>
              <a:t>remplis les critères </a:t>
            </a:r>
            <a:r>
              <a:rPr kumimoji="0" lang="fr-FR" sz="1400" b="0" i="0" u="none" strike="noStrike" kern="1200" cap="none" spc="0" normalizeH="0" baseline="0" noProof="0">
                <a:ln>
                  <a:noFill/>
                </a:ln>
                <a:solidFill>
                  <a:srgbClr val="000000"/>
                </a:solidFill>
                <a:effectLst/>
                <a:uLnTx/>
                <a:uFillTx/>
                <a:latin typeface="Marianne"/>
                <a:ea typeface="+mn-ea"/>
                <a:cs typeface="+mn-cs"/>
              </a:rPr>
              <a:t>suivants :</a:t>
            </a:r>
          </a:p>
          <a:p>
            <a:pPr marL="800100" marR="0" lvl="1" indent="-34290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Marianne"/>
                <a:ea typeface="+mn-ea"/>
                <a:cs typeface="+mn-cs"/>
              </a:rPr>
              <a:t>Numéro de téléphone</a:t>
            </a:r>
          </a:p>
          <a:p>
            <a:pPr marL="800100" marR="0" lvl="1" indent="-34290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Marianne"/>
                <a:ea typeface="+mn-ea"/>
                <a:cs typeface="+mn-cs"/>
              </a:rPr>
              <a:t>Mois</a:t>
            </a:r>
          </a:p>
          <a:p>
            <a:pPr marL="800100" marR="0" lvl="1" indent="-34290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Marianne"/>
                <a:ea typeface="+mn-ea"/>
                <a:cs typeface="+mn-cs"/>
              </a:rPr>
              <a:t>Durée de l’appel (en minutes)</a:t>
            </a:r>
          </a:p>
          <a:p>
            <a:pPr marL="800100" marR="0" lvl="1" indent="-34290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Marianne"/>
                <a:ea typeface="+mn-ea"/>
                <a:cs typeface="+mn-cs"/>
              </a:rPr>
              <a:t>Thématique / motif / sous motif dans le menu déroulant</a:t>
            </a:r>
          </a:p>
          <a:p>
            <a:pPr marL="800100" marR="0" lvl="1" indent="-34290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Marianne"/>
                <a:ea typeface="+mn-ea"/>
                <a:cs typeface="+mn-cs"/>
              </a:rPr>
              <a:t>Problème résolu : oui / non</a:t>
            </a:r>
          </a:p>
          <a:p>
            <a:pPr marL="800100" marR="0" lvl="1" indent="-34290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Marianne"/>
                <a:ea typeface="+mn-ea"/>
                <a:cs typeface="+mn-cs"/>
              </a:rPr>
              <a:t>Escalade au national : oui / non</a:t>
            </a:r>
            <a:endParaRPr lang="fr-FR" sz="1400">
              <a:solidFill>
                <a:srgbClr val="000000"/>
              </a:solidFill>
              <a:latin typeface="Marianne"/>
            </a:endParaRPr>
          </a:p>
          <a:p>
            <a:pPr>
              <a:spcBef>
                <a:spcPts val="600"/>
              </a:spcBef>
              <a:defRPr/>
            </a:pPr>
            <a:r>
              <a:rPr kumimoji="0" lang="fr-FR" sz="1400" b="0" i="0" u="none" strike="noStrike" kern="1200" cap="none" spc="0" normalizeH="0" baseline="0" noProof="0">
                <a:ln>
                  <a:noFill/>
                </a:ln>
                <a:solidFill>
                  <a:srgbClr val="000000"/>
                </a:solidFill>
                <a:effectLst/>
                <a:uLnTx/>
                <a:uFillTx/>
                <a:latin typeface="Marianne"/>
                <a:ea typeface="+mn-ea"/>
                <a:cs typeface="+mn-cs"/>
              </a:rPr>
              <a:t>2 Bis. Si plusieurs sollicitations sont traitées lors de l’appel, </a:t>
            </a:r>
            <a:r>
              <a:rPr kumimoji="0" lang="fr-FR" sz="1400" b="1" i="0" u="none" strike="noStrike" kern="1200" cap="none" spc="0" normalizeH="0" baseline="0" noProof="0">
                <a:ln>
                  <a:noFill/>
                </a:ln>
                <a:solidFill>
                  <a:schemeClr val="tx2">
                    <a:lumMod val="40000"/>
                    <a:lumOff val="60000"/>
                  </a:schemeClr>
                </a:solidFill>
                <a:effectLst/>
                <a:uLnTx/>
                <a:uFillTx/>
                <a:latin typeface="Marianne"/>
                <a:ea typeface="+mn-ea"/>
                <a:cs typeface="+mn-cs"/>
              </a:rPr>
              <a:t>répétez l’opération</a:t>
            </a:r>
          </a:p>
        </p:txBody>
      </p:sp>
      <p:sp>
        <p:nvSpPr>
          <p:cNvPr id="5" name="Rectangle 4">
            <a:extLst>
              <a:ext uri="{FF2B5EF4-FFF2-40B4-BE49-F238E27FC236}">
                <a16:creationId xmlns:a16="http://schemas.microsoft.com/office/drawing/2014/main" id="{F30F10D1-0F07-9558-72D1-4BCC7EA4CE2F}"/>
              </a:ext>
            </a:extLst>
          </p:cNvPr>
          <p:cNvSpPr/>
          <p:nvPr/>
        </p:nvSpPr>
        <p:spPr>
          <a:xfrm>
            <a:off x="0" y="1064882"/>
            <a:ext cx="12192000" cy="473726"/>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chemeClr val="bg1"/>
                </a:solidFill>
                <a:effectLst/>
                <a:uLnTx/>
                <a:uFillTx/>
                <a:latin typeface="Marianne"/>
                <a:ea typeface="+mn-ea"/>
                <a:cs typeface="+mn-cs"/>
              </a:rPr>
              <a:t>Onglet « </a:t>
            </a:r>
            <a:r>
              <a:rPr kumimoji="0" lang="fr-FR" sz="1800" b="1" i="0" u="none" strike="noStrike" kern="1200" cap="none" spc="0" normalizeH="0" baseline="0" noProof="0">
                <a:ln>
                  <a:noFill/>
                </a:ln>
                <a:solidFill>
                  <a:schemeClr val="bg1"/>
                </a:solidFill>
                <a:effectLst/>
                <a:uLnTx/>
                <a:uFillTx/>
                <a:latin typeface="Marianne"/>
                <a:ea typeface="+mn-ea"/>
                <a:cs typeface="+mn-cs"/>
              </a:rPr>
              <a:t>historique des appels </a:t>
            </a:r>
            <a:r>
              <a:rPr kumimoji="0" lang="fr-FR" sz="1800" b="0" i="0" u="none" strike="noStrike" kern="1200" cap="none" spc="0" normalizeH="0" baseline="0" noProof="0">
                <a:ln>
                  <a:noFill/>
                </a:ln>
                <a:solidFill>
                  <a:schemeClr val="bg1"/>
                </a:solidFill>
                <a:effectLst/>
                <a:uLnTx/>
                <a:uFillTx/>
                <a:latin typeface="Marianne"/>
                <a:ea typeface="+mn-ea"/>
                <a:cs typeface="+mn-cs"/>
              </a:rPr>
              <a:t>»</a:t>
            </a:r>
          </a:p>
        </p:txBody>
      </p:sp>
      <p:sp>
        <p:nvSpPr>
          <p:cNvPr id="3" name="Rectangle : coins arrondis 2">
            <a:extLst>
              <a:ext uri="{FF2B5EF4-FFF2-40B4-BE49-F238E27FC236}">
                <a16:creationId xmlns:a16="http://schemas.microsoft.com/office/drawing/2014/main" id="{F7F14126-13E1-7263-55E7-27D6598E844B}"/>
              </a:ext>
            </a:extLst>
          </p:cNvPr>
          <p:cNvSpPr/>
          <p:nvPr/>
        </p:nvSpPr>
        <p:spPr>
          <a:xfrm>
            <a:off x="9893300" y="-88901"/>
            <a:ext cx="2235200" cy="635125"/>
          </a:xfrm>
          <a:prstGeom prst="roundRect">
            <a:avLst/>
          </a:prstGeom>
          <a:solidFill>
            <a:srgbClr val="C6C6EA">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arianne"/>
              <a:ea typeface="+mn-ea"/>
              <a:cs typeface="+mn-cs"/>
            </a:endParaRPr>
          </a:p>
        </p:txBody>
      </p:sp>
      <p:sp>
        <p:nvSpPr>
          <p:cNvPr id="4" name="ZoneTexte 3">
            <a:extLst>
              <a:ext uri="{FF2B5EF4-FFF2-40B4-BE49-F238E27FC236}">
                <a16:creationId xmlns:a16="http://schemas.microsoft.com/office/drawing/2014/main" id="{6EC3C22C-FE06-8136-11FF-8DCA28E15559}"/>
              </a:ext>
            </a:extLst>
          </p:cNvPr>
          <p:cNvSpPr txBox="1"/>
          <p:nvPr/>
        </p:nvSpPr>
        <p:spPr>
          <a:xfrm>
            <a:off x="9893300" y="0"/>
            <a:ext cx="2235200"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FR" sz="1200" b="0" i="0" u="none" strike="noStrike" kern="1200" cap="none" spc="0" normalizeH="0" baseline="0" noProof="0">
                <a:ln>
                  <a:noFill/>
                </a:ln>
                <a:solidFill>
                  <a:srgbClr val="000000"/>
                </a:solidFill>
                <a:effectLst/>
                <a:uLnTx/>
                <a:uFillTx/>
                <a:latin typeface="Marianne"/>
                <a:ea typeface="+mn-ea"/>
                <a:cs typeface="+mn-cs"/>
              </a:rPr>
              <a:t>Suivi</a:t>
            </a:r>
            <a:endParaRPr lang="fr-FR" sz="1200">
              <a:solidFill>
                <a:srgbClr val="000000"/>
              </a:solidFill>
              <a:latin typeface="Marianne"/>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FR" sz="1050" b="0" i="1" u="none" strike="noStrike" kern="1200" cap="none" spc="0" normalizeH="0" baseline="0" noProof="0">
                <a:ln>
                  <a:noFill/>
                </a:ln>
                <a:solidFill>
                  <a:srgbClr val="00B050"/>
                </a:solidFill>
                <a:effectLst/>
                <a:uLnTx/>
                <a:uFillTx/>
                <a:latin typeface="Marianne"/>
                <a:ea typeface="+mn-ea"/>
                <a:cs typeface="+mn-cs"/>
              </a:rPr>
              <a:t>Disponibles sur la BC </a:t>
            </a:r>
            <a:r>
              <a:rPr kumimoji="0" lang="fr-FR" sz="1050" b="0" i="1" u="none" strike="noStrike" kern="1200" cap="none" spc="0" normalizeH="0" baseline="0" noProof="0">
                <a:ln>
                  <a:noFill/>
                </a:ln>
                <a:solidFill>
                  <a:srgbClr val="00B050"/>
                </a:solidFill>
                <a:effectLst/>
                <a:uLnTx/>
                <a:uFillTx/>
                <a:latin typeface="Marianne"/>
                <a:ea typeface="+mn-ea"/>
                <a:cs typeface="+mn-cs"/>
                <a:sym typeface="Wingdings" panose="05000000000000000000" pitchFamily="2" charset="2"/>
              </a:rPr>
              <a:t> </a:t>
            </a:r>
            <a:r>
              <a:rPr kumimoji="0" lang="fr-FR" sz="1050" b="0" i="1" u="none" strike="noStrike" kern="1200" cap="none" spc="0" normalizeH="0" baseline="0" noProof="0">
                <a:ln>
                  <a:noFill/>
                </a:ln>
                <a:solidFill>
                  <a:srgbClr val="00B050"/>
                </a:solidFill>
                <a:effectLst/>
                <a:uLnTx/>
                <a:uFillTx/>
                <a:latin typeface="Marianne"/>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ICI</a:t>
            </a:r>
            <a:r>
              <a:rPr kumimoji="0" lang="fr-FR" sz="1050" b="0" i="1" u="none" strike="noStrike" kern="1200" cap="none" spc="0" normalizeH="0" baseline="0" noProof="0">
                <a:ln>
                  <a:noFill/>
                </a:ln>
                <a:solidFill>
                  <a:srgbClr val="00B050"/>
                </a:solidFill>
                <a:effectLst/>
                <a:uLnTx/>
                <a:uFillTx/>
                <a:latin typeface="Marianne"/>
                <a:ea typeface="+mn-ea"/>
                <a:cs typeface="+mn-cs"/>
                <a:sym typeface="Wingdings" panose="05000000000000000000" pitchFamily="2" charset="2"/>
              </a:rPr>
              <a:t> </a:t>
            </a:r>
            <a:endParaRPr kumimoji="0" lang="fr-FR" sz="1200" b="0" i="0" u="none" strike="noStrike" kern="1200" cap="none" spc="0" normalizeH="0" baseline="0" noProof="0">
              <a:ln>
                <a:noFill/>
              </a:ln>
              <a:solidFill>
                <a:srgbClr val="000000"/>
              </a:solidFill>
              <a:effectLst/>
              <a:uLnTx/>
              <a:uFillTx/>
              <a:latin typeface="Marianne"/>
              <a:ea typeface="+mn-ea"/>
              <a:cs typeface="+mn-cs"/>
            </a:endParaRPr>
          </a:p>
        </p:txBody>
      </p:sp>
      <p:sp>
        <p:nvSpPr>
          <p:cNvPr id="7" name="Titre 2">
            <a:extLst>
              <a:ext uri="{FF2B5EF4-FFF2-40B4-BE49-F238E27FC236}">
                <a16:creationId xmlns:a16="http://schemas.microsoft.com/office/drawing/2014/main" id="{28019EB5-22B4-F12A-8C98-6CFBEC81A8D5}"/>
              </a:ext>
            </a:extLst>
          </p:cNvPr>
          <p:cNvSpPr txBox="1">
            <a:spLocks/>
          </p:cNvSpPr>
          <p:nvPr/>
        </p:nvSpPr>
        <p:spPr bwMode="gray">
          <a:xfrm>
            <a:off x="367795" y="1301101"/>
            <a:ext cx="10142678" cy="960000"/>
          </a:xfrm>
          <a:prstGeom prst="rect">
            <a:avLst/>
          </a:prstGeom>
        </p:spPr>
        <p:txBody>
          <a:bodyPr vert="horz" lIns="0" tIns="0" rIns="0" bIns="0" rtlCol="0" anchor="t" anchorCtr="0">
            <a:noAutofit/>
          </a:bodyPr>
          <a:lst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a:lstStyle>
          <a:p>
            <a:endParaRPr lang="fr-FR" sz="2000"/>
          </a:p>
        </p:txBody>
      </p:sp>
      <p:sp>
        <p:nvSpPr>
          <p:cNvPr id="11" name="Titre 14">
            <a:extLst>
              <a:ext uri="{FF2B5EF4-FFF2-40B4-BE49-F238E27FC236}">
                <a16:creationId xmlns:a16="http://schemas.microsoft.com/office/drawing/2014/main" id="{50E2F2C1-5E00-6683-1B34-298BDBCBBCA3}"/>
              </a:ext>
            </a:extLst>
          </p:cNvPr>
          <p:cNvSpPr txBox="1">
            <a:spLocks/>
          </p:cNvSpPr>
          <p:nvPr/>
        </p:nvSpPr>
        <p:spPr bwMode="gray">
          <a:xfrm>
            <a:off x="1480124" y="276075"/>
            <a:ext cx="10264201" cy="960000"/>
          </a:xfrm>
          <a:prstGeom prst="rect">
            <a:avLst/>
          </a:prstGeom>
        </p:spPr>
        <p:txBody>
          <a:bodyPr vert="horz" lIns="0" tIns="0" rIns="0" bIns="0" rtlCol="0" anchor="t" anchorCtr="0">
            <a:noAutofit/>
          </a:bodyPr>
          <a:lst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a:lstStyle>
          <a:p>
            <a:r>
              <a:rPr kumimoji="0" lang="fr-FR" sz="2000" b="1" i="0" u="none" strike="noStrike" kern="1200" cap="none" spc="0" normalizeH="0" baseline="0" noProof="0">
                <a:ln>
                  <a:noFill/>
                </a:ln>
                <a:solidFill>
                  <a:srgbClr val="000000"/>
                </a:solidFill>
                <a:effectLst/>
                <a:uLnTx/>
                <a:uFillTx/>
                <a:latin typeface="Marianne"/>
                <a:ea typeface="+mj-ea"/>
                <a:cs typeface="+mj-cs"/>
              </a:rPr>
              <a:t>Outil de suivi (</a:t>
            </a:r>
            <a:r>
              <a:rPr kumimoji="0" lang="fr-FR" sz="2000" b="1" i="0" u="none" strike="noStrike" kern="1200" cap="none" spc="0" normalizeH="0" baseline="0" noProof="0" err="1">
                <a:ln>
                  <a:noFill/>
                </a:ln>
                <a:solidFill>
                  <a:srgbClr val="000000"/>
                </a:solidFill>
                <a:effectLst/>
                <a:uLnTx/>
                <a:uFillTx/>
                <a:latin typeface="Marianne"/>
                <a:ea typeface="+mj-ea"/>
                <a:cs typeface="+mj-cs"/>
              </a:rPr>
              <a:t>excel</a:t>
            </a:r>
            <a:r>
              <a:rPr kumimoji="0" lang="fr-FR" sz="2000" b="1" i="0" u="none" strike="noStrike" kern="1200" cap="none" spc="0" normalizeH="0" baseline="0" noProof="0">
                <a:ln>
                  <a:noFill/>
                </a:ln>
                <a:solidFill>
                  <a:srgbClr val="000000"/>
                </a:solidFill>
                <a:effectLst/>
                <a:uLnTx/>
                <a:uFillTx/>
                <a:latin typeface="Marianne"/>
                <a:ea typeface="+mj-ea"/>
                <a:cs typeface="+mj-cs"/>
              </a:rPr>
              <a:t>) – 2/5</a:t>
            </a:r>
            <a:br>
              <a:rPr kumimoji="0" lang="fr-FR" sz="2400" b="0" i="0" u="none" strike="noStrike" kern="1200" cap="none" spc="0" normalizeH="0" baseline="0" noProof="0">
                <a:ln>
                  <a:noFill/>
                </a:ln>
                <a:solidFill>
                  <a:srgbClr val="000000"/>
                </a:solidFill>
                <a:effectLst/>
                <a:uLnTx/>
                <a:uFillTx/>
                <a:latin typeface="Marianne"/>
                <a:ea typeface="+mj-ea"/>
                <a:cs typeface="+mj-cs"/>
              </a:rPr>
            </a:br>
            <a:r>
              <a:rPr kumimoji="0" lang="fr-FR" sz="1800" b="0" i="0" u="none" strike="noStrike" kern="1200" cap="none" spc="0" normalizeH="0" baseline="0" noProof="0">
                <a:ln>
                  <a:noFill/>
                </a:ln>
                <a:solidFill>
                  <a:srgbClr val="000000"/>
                </a:solidFill>
                <a:effectLst/>
                <a:uLnTx/>
                <a:uFillTx/>
                <a:latin typeface="Marianne"/>
                <a:ea typeface="+mj-ea"/>
                <a:cs typeface="+mj-cs"/>
              </a:rPr>
              <a:t>Suivi des indicateurs liés aux demandes d’assistance téléphonique</a:t>
            </a:r>
            <a:endParaRPr lang="fr-FR" sz="2000"/>
          </a:p>
        </p:txBody>
      </p:sp>
      <p:graphicFrame>
        <p:nvGraphicFramePr>
          <p:cNvPr id="16" name="Tableau 15">
            <a:extLst>
              <a:ext uri="{FF2B5EF4-FFF2-40B4-BE49-F238E27FC236}">
                <a16:creationId xmlns:a16="http://schemas.microsoft.com/office/drawing/2014/main" id="{052EF7EE-10A0-8EB4-5CC2-92D77EE9DC3E}"/>
              </a:ext>
            </a:extLst>
          </p:cNvPr>
          <p:cNvGraphicFramePr>
            <a:graphicFrameLocks noGrp="1"/>
          </p:cNvGraphicFramePr>
          <p:nvPr>
            <p:extLst>
              <p:ext uri="{D42A27DB-BD31-4B8C-83A1-F6EECF244321}">
                <p14:modId xmlns:p14="http://schemas.microsoft.com/office/powerpoint/2010/main" val="3466996704"/>
              </p:ext>
            </p:extLst>
          </p:nvPr>
        </p:nvGraphicFramePr>
        <p:xfrm>
          <a:off x="475411" y="5811873"/>
          <a:ext cx="11224033" cy="244919"/>
        </p:xfrm>
        <a:graphic>
          <a:graphicData uri="http://schemas.openxmlformats.org/drawingml/2006/table">
            <a:tbl>
              <a:tblPr/>
              <a:tblGrid>
                <a:gridCol w="1164758">
                  <a:extLst>
                    <a:ext uri="{9D8B030D-6E8A-4147-A177-3AD203B41FA5}">
                      <a16:colId xmlns:a16="http://schemas.microsoft.com/office/drawing/2014/main" val="3754662063"/>
                    </a:ext>
                  </a:extLst>
                </a:gridCol>
                <a:gridCol w="1343442">
                  <a:extLst>
                    <a:ext uri="{9D8B030D-6E8A-4147-A177-3AD203B41FA5}">
                      <a16:colId xmlns:a16="http://schemas.microsoft.com/office/drawing/2014/main" val="567455464"/>
                    </a:ext>
                  </a:extLst>
                </a:gridCol>
                <a:gridCol w="549290">
                  <a:extLst>
                    <a:ext uri="{9D8B030D-6E8A-4147-A177-3AD203B41FA5}">
                      <a16:colId xmlns:a16="http://schemas.microsoft.com/office/drawing/2014/main" val="1065473059"/>
                    </a:ext>
                  </a:extLst>
                </a:gridCol>
                <a:gridCol w="1548599">
                  <a:extLst>
                    <a:ext uri="{9D8B030D-6E8A-4147-A177-3AD203B41FA5}">
                      <a16:colId xmlns:a16="http://schemas.microsoft.com/office/drawing/2014/main" val="1698266491"/>
                    </a:ext>
                  </a:extLst>
                </a:gridCol>
                <a:gridCol w="1455947">
                  <a:extLst>
                    <a:ext uri="{9D8B030D-6E8A-4147-A177-3AD203B41FA5}">
                      <a16:colId xmlns:a16="http://schemas.microsoft.com/office/drawing/2014/main" val="2077289613"/>
                    </a:ext>
                  </a:extLst>
                </a:gridCol>
                <a:gridCol w="1601543">
                  <a:extLst>
                    <a:ext uri="{9D8B030D-6E8A-4147-A177-3AD203B41FA5}">
                      <a16:colId xmlns:a16="http://schemas.microsoft.com/office/drawing/2014/main" val="2643786384"/>
                    </a:ext>
                  </a:extLst>
                </a:gridCol>
                <a:gridCol w="1442712">
                  <a:extLst>
                    <a:ext uri="{9D8B030D-6E8A-4147-A177-3AD203B41FA5}">
                      <a16:colId xmlns:a16="http://schemas.microsoft.com/office/drawing/2014/main" val="735841603"/>
                    </a:ext>
                  </a:extLst>
                </a:gridCol>
                <a:gridCol w="952984">
                  <a:extLst>
                    <a:ext uri="{9D8B030D-6E8A-4147-A177-3AD203B41FA5}">
                      <a16:colId xmlns:a16="http://schemas.microsoft.com/office/drawing/2014/main" val="2951152678"/>
                    </a:ext>
                  </a:extLst>
                </a:gridCol>
                <a:gridCol w="1164758">
                  <a:extLst>
                    <a:ext uri="{9D8B030D-6E8A-4147-A177-3AD203B41FA5}">
                      <a16:colId xmlns:a16="http://schemas.microsoft.com/office/drawing/2014/main" val="4208249833"/>
                    </a:ext>
                  </a:extLst>
                </a:gridCol>
              </a:tblGrid>
              <a:tr h="138346">
                <a:tc>
                  <a:txBody>
                    <a:bodyPr/>
                    <a:lstStyle/>
                    <a:p>
                      <a:pPr algn="l" fontAlgn="b"/>
                      <a:r>
                        <a:rPr lang="fr-FR" sz="700" b="1" i="0" u="none" strike="noStrike">
                          <a:solidFill>
                            <a:srgbClr val="FFFFFF"/>
                          </a:solidFill>
                          <a:effectLst/>
                          <a:latin typeface="Marianne" panose="02000000000000000000" pitchFamily="50" charset="0"/>
                        </a:rPr>
                        <a:t>Numéro de téléphone</a:t>
                      </a:r>
                    </a:p>
                  </a:txBody>
                  <a:tcPr marL="3310" marR="3310" marT="3310" marB="2383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3D64"/>
                    </a:solidFill>
                  </a:tcPr>
                </a:tc>
                <a:tc>
                  <a:txBody>
                    <a:bodyPr/>
                    <a:lstStyle/>
                    <a:p>
                      <a:pPr algn="l" fontAlgn="b"/>
                      <a:r>
                        <a:rPr lang="fr-FR" sz="700" b="1" i="0" u="none" strike="noStrike">
                          <a:solidFill>
                            <a:srgbClr val="FFFFFF"/>
                          </a:solidFill>
                          <a:effectLst/>
                          <a:latin typeface="Marianne" panose="02000000000000000000" pitchFamily="50" charset="0"/>
                        </a:rPr>
                        <a:t>Date - format jj/mm/aaaa</a:t>
                      </a:r>
                    </a:p>
                  </a:txBody>
                  <a:tcPr marL="3310" marR="3310" marT="3310" marB="238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3D64"/>
                    </a:solidFill>
                  </a:tcPr>
                </a:tc>
                <a:tc>
                  <a:txBody>
                    <a:bodyPr/>
                    <a:lstStyle/>
                    <a:p>
                      <a:pPr algn="l" fontAlgn="b"/>
                      <a:r>
                        <a:rPr lang="fr-FR" sz="700" b="1" i="0" u="none" strike="noStrike">
                          <a:solidFill>
                            <a:srgbClr val="FFFFFF"/>
                          </a:solidFill>
                          <a:effectLst/>
                          <a:latin typeface="Marianne" panose="02000000000000000000" pitchFamily="50" charset="0"/>
                        </a:rPr>
                        <a:t>Structure</a:t>
                      </a:r>
                    </a:p>
                  </a:txBody>
                  <a:tcPr marL="3310" marR="3310" marT="3310" marB="238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3D64"/>
                    </a:solidFill>
                  </a:tcPr>
                </a:tc>
                <a:tc>
                  <a:txBody>
                    <a:bodyPr/>
                    <a:lstStyle/>
                    <a:p>
                      <a:pPr algn="l" fontAlgn="b"/>
                      <a:r>
                        <a:rPr lang="fr-FR" sz="700" b="1" i="0" u="none" strike="noStrike">
                          <a:solidFill>
                            <a:srgbClr val="FFFFFF"/>
                          </a:solidFill>
                          <a:effectLst/>
                          <a:latin typeface="Marianne" panose="02000000000000000000" pitchFamily="50" charset="0"/>
                        </a:rPr>
                        <a:t>Durée de traitement en minutes</a:t>
                      </a:r>
                    </a:p>
                  </a:txBody>
                  <a:tcPr marL="3310" marR="3310" marT="3310" marB="238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3D64"/>
                    </a:solidFill>
                  </a:tcPr>
                </a:tc>
                <a:tc>
                  <a:txBody>
                    <a:bodyPr/>
                    <a:lstStyle/>
                    <a:p>
                      <a:pPr algn="l" fontAlgn="b"/>
                      <a:r>
                        <a:rPr lang="fr-FR" sz="700" b="1" i="0" u="none" strike="noStrike">
                          <a:solidFill>
                            <a:srgbClr val="FFFFFF"/>
                          </a:solidFill>
                          <a:effectLst/>
                          <a:latin typeface="Marianne" panose="02000000000000000000" pitchFamily="50" charset="0"/>
                        </a:rPr>
                        <a:t>Thématique</a:t>
                      </a:r>
                    </a:p>
                  </a:txBody>
                  <a:tcPr marL="3310" marR="3310" marT="3310" marB="238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3D64"/>
                    </a:solidFill>
                  </a:tcPr>
                </a:tc>
                <a:tc>
                  <a:txBody>
                    <a:bodyPr/>
                    <a:lstStyle/>
                    <a:p>
                      <a:pPr algn="l" fontAlgn="b"/>
                      <a:r>
                        <a:rPr lang="fr-FR" sz="700" b="1" i="0" u="none" strike="noStrike">
                          <a:solidFill>
                            <a:srgbClr val="FFFFFF"/>
                          </a:solidFill>
                          <a:effectLst/>
                          <a:latin typeface="Marianne" panose="02000000000000000000" pitchFamily="50" charset="0"/>
                        </a:rPr>
                        <a:t>Motif</a:t>
                      </a:r>
                    </a:p>
                  </a:txBody>
                  <a:tcPr marL="3310" marR="3310" marT="3310" marB="238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3D64"/>
                    </a:solidFill>
                  </a:tcPr>
                </a:tc>
                <a:tc>
                  <a:txBody>
                    <a:bodyPr/>
                    <a:lstStyle/>
                    <a:p>
                      <a:pPr algn="l" fontAlgn="b"/>
                      <a:r>
                        <a:rPr lang="fr-FR" sz="700" b="1" i="0" u="none" strike="noStrike">
                          <a:solidFill>
                            <a:srgbClr val="FFFFFF"/>
                          </a:solidFill>
                          <a:effectLst/>
                          <a:latin typeface="Marianne" panose="02000000000000000000" pitchFamily="50" charset="0"/>
                        </a:rPr>
                        <a:t>Sous motif</a:t>
                      </a:r>
                    </a:p>
                  </a:txBody>
                  <a:tcPr marL="3310" marR="3310" marT="3310" marB="238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3D64"/>
                    </a:solidFill>
                  </a:tcPr>
                </a:tc>
                <a:tc>
                  <a:txBody>
                    <a:bodyPr/>
                    <a:lstStyle/>
                    <a:p>
                      <a:pPr algn="l" fontAlgn="b"/>
                      <a:r>
                        <a:rPr lang="fr-FR" sz="700" b="1" i="0" u="none" strike="noStrike">
                          <a:solidFill>
                            <a:srgbClr val="FFFFFF"/>
                          </a:solidFill>
                          <a:effectLst/>
                          <a:latin typeface="Marianne" panose="02000000000000000000" pitchFamily="50" charset="0"/>
                        </a:rPr>
                        <a:t>Problème résolu ?</a:t>
                      </a:r>
                    </a:p>
                  </a:txBody>
                  <a:tcPr marL="3310" marR="3310" marT="3310" marB="238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3D64"/>
                    </a:solidFill>
                  </a:tcPr>
                </a:tc>
                <a:tc>
                  <a:txBody>
                    <a:bodyPr/>
                    <a:lstStyle/>
                    <a:p>
                      <a:pPr algn="l" fontAlgn="b"/>
                      <a:r>
                        <a:rPr lang="fr-FR" sz="700" b="1" i="0" u="none" strike="noStrike">
                          <a:solidFill>
                            <a:srgbClr val="FFFFFF"/>
                          </a:solidFill>
                          <a:effectLst/>
                          <a:latin typeface="Marianne" panose="02000000000000000000" pitchFamily="50" charset="0"/>
                        </a:rPr>
                        <a:t>Escaladé au national ?</a:t>
                      </a:r>
                    </a:p>
                  </a:txBody>
                  <a:tcPr marL="3310" marR="3310" marT="3310" marB="2383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3D64"/>
                    </a:solidFill>
                  </a:tcPr>
                </a:tc>
                <a:extLst>
                  <a:ext uri="{0D108BD9-81ED-4DB2-BD59-A6C34878D82A}">
                    <a16:rowId xmlns:a16="http://schemas.microsoft.com/office/drawing/2014/main" val="3684236454"/>
                  </a:ext>
                </a:extLst>
              </a:tr>
              <a:tr h="106573">
                <a:tc>
                  <a:txBody>
                    <a:bodyPr/>
                    <a:lstStyle/>
                    <a:p>
                      <a:pPr algn="l" fontAlgn="b"/>
                      <a:r>
                        <a:rPr lang="fr-FR" sz="500" b="0" i="1" u="none" strike="noStrike">
                          <a:solidFill>
                            <a:srgbClr val="000000"/>
                          </a:solidFill>
                          <a:effectLst/>
                          <a:latin typeface="Marianne" panose="02000000000000000000" pitchFamily="50" charset="0"/>
                        </a:rPr>
                        <a:t>0656844329</a:t>
                      </a:r>
                    </a:p>
                  </a:txBody>
                  <a:tcPr marL="3310" marR="3310" marT="3310" marB="238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500" b="0" i="1" u="none" strike="noStrike">
                          <a:solidFill>
                            <a:srgbClr val="000000"/>
                          </a:solidFill>
                          <a:effectLst/>
                          <a:latin typeface="Marianne" panose="02000000000000000000" pitchFamily="50" charset="0"/>
                        </a:rPr>
                        <a:t>26/03/2025</a:t>
                      </a:r>
                    </a:p>
                  </a:txBody>
                  <a:tcPr marL="3310" marR="3310" marT="3310" marB="238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500" b="0" i="1" u="none" strike="noStrike">
                          <a:solidFill>
                            <a:srgbClr val="000000"/>
                          </a:solidFill>
                          <a:effectLst/>
                          <a:latin typeface="Marianne" panose="02000000000000000000" pitchFamily="50" charset="0"/>
                        </a:rPr>
                        <a:t>CHU</a:t>
                      </a:r>
                    </a:p>
                  </a:txBody>
                  <a:tcPr marL="3310" marR="3310" marT="3310" marB="238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500" b="0" i="1" u="none" strike="noStrike">
                          <a:solidFill>
                            <a:srgbClr val="000000"/>
                          </a:solidFill>
                          <a:effectLst/>
                          <a:latin typeface="Marianne" panose="02000000000000000000" pitchFamily="50" charset="0"/>
                        </a:rPr>
                        <a:t>7</a:t>
                      </a:r>
                    </a:p>
                  </a:txBody>
                  <a:tcPr marL="3310" marR="3310" marT="3310" marB="238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b"/>
                      <a:r>
                        <a:rPr lang="fr-FR" sz="500" b="0" i="1" u="none" strike="noStrike">
                          <a:solidFill>
                            <a:srgbClr val="000000"/>
                          </a:solidFill>
                          <a:effectLst/>
                          <a:latin typeface="Marianne" panose="02000000000000000000" pitchFamily="50" charset="0"/>
                        </a:rPr>
                        <a:t>ACCES ET AUTHENTIFICATION</a:t>
                      </a:r>
                    </a:p>
                  </a:txBody>
                  <a:tcPr marL="3310" marR="3310" marT="3310" marB="238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b"/>
                      <a:r>
                        <a:rPr lang="fr-FR" sz="500" b="0" i="1" u="none" strike="noStrike">
                          <a:solidFill>
                            <a:srgbClr val="000000"/>
                          </a:solidFill>
                          <a:effectLst/>
                          <a:latin typeface="Marianne" panose="02000000000000000000" pitchFamily="50" charset="0"/>
                        </a:rPr>
                        <a:t>Problème de connexion au SI SIAO </a:t>
                      </a:r>
                    </a:p>
                  </a:txBody>
                  <a:tcPr marL="3310" marR="3310" marT="3310" marB="238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b"/>
                      <a:r>
                        <a:rPr lang="fr-FR" sz="500" b="0" i="1" u="none" strike="noStrike">
                          <a:solidFill>
                            <a:srgbClr val="000000"/>
                          </a:solidFill>
                          <a:effectLst/>
                          <a:latin typeface="Marianne" panose="02000000000000000000" pitchFamily="50" charset="0"/>
                        </a:rPr>
                        <a:t>Réinitialisation du mot de passe</a:t>
                      </a:r>
                    </a:p>
                  </a:txBody>
                  <a:tcPr marL="3310" marR="3310" marT="3310" marB="238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b"/>
                      <a:r>
                        <a:rPr lang="fr-FR" sz="500" b="0" i="1" u="none" strike="noStrike">
                          <a:solidFill>
                            <a:srgbClr val="000000"/>
                          </a:solidFill>
                          <a:effectLst/>
                          <a:latin typeface="Marianne" panose="02000000000000000000" pitchFamily="50" charset="0"/>
                        </a:rPr>
                        <a:t>oui</a:t>
                      </a:r>
                    </a:p>
                  </a:txBody>
                  <a:tcPr marL="3310" marR="3310" marT="3310" marB="238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b"/>
                      <a:r>
                        <a:rPr lang="fr-FR" sz="500" b="0" i="1" u="none" strike="noStrike">
                          <a:solidFill>
                            <a:srgbClr val="000000"/>
                          </a:solidFill>
                          <a:effectLst/>
                          <a:latin typeface="Marianne" panose="02000000000000000000" pitchFamily="50" charset="0"/>
                        </a:rPr>
                        <a:t>non</a:t>
                      </a:r>
                    </a:p>
                  </a:txBody>
                  <a:tcPr marL="3310" marR="3310" marT="3310" marB="238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115028288"/>
                  </a:ext>
                </a:extLst>
              </a:tr>
            </a:tbl>
          </a:graphicData>
        </a:graphic>
      </p:graphicFrame>
      <p:graphicFrame>
        <p:nvGraphicFramePr>
          <p:cNvPr id="14" name="Tableau 13">
            <a:extLst>
              <a:ext uri="{FF2B5EF4-FFF2-40B4-BE49-F238E27FC236}">
                <a16:creationId xmlns:a16="http://schemas.microsoft.com/office/drawing/2014/main" id="{7B5A05BA-5950-66F9-10C4-748288A276D0}"/>
              </a:ext>
            </a:extLst>
          </p:cNvPr>
          <p:cNvGraphicFramePr>
            <a:graphicFrameLocks noGrp="1"/>
          </p:cNvGraphicFramePr>
          <p:nvPr>
            <p:extLst>
              <p:ext uri="{D42A27DB-BD31-4B8C-83A1-F6EECF244321}">
                <p14:modId xmlns:p14="http://schemas.microsoft.com/office/powerpoint/2010/main" val="349890967"/>
              </p:ext>
            </p:extLst>
          </p:nvPr>
        </p:nvGraphicFramePr>
        <p:xfrm>
          <a:off x="6306739" y="2802916"/>
          <a:ext cx="5370096" cy="1707109"/>
        </p:xfrm>
        <a:graphic>
          <a:graphicData uri="http://schemas.openxmlformats.org/drawingml/2006/table">
            <a:tbl>
              <a:tblPr/>
              <a:tblGrid>
                <a:gridCol w="498662">
                  <a:extLst>
                    <a:ext uri="{9D8B030D-6E8A-4147-A177-3AD203B41FA5}">
                      <a16:colId xmlns:a16="http://schemas.microsoft.com/office/drawing/2014/main" val="273001496"/>
                    </a:ext>
                  </a:extLst>
                </a:gridCol>
                <a:gridCol w="1404083">
                  <a:extLst>
                    <a:ext uri="{9D8B030D-6E8A-4147-A177-3AD203B41FA5}">
                      <a16:colId xmlns:a16="http://schemas.microsoft.com/office/drawing/2014/main" val="1898468704"/>
                    </a:ext>
                  </a:extLst>
                </a:gridCol>
                <a:gridCol w="1750297">
                  <a:extLst>
                    <a:ext uri="{9D8B030D-6E8A-4147-A177-3AD203B41FA5}">
                      <a16:colId xmlns:a16="http://schemas.microsoft.com/office/drawing/2014/main" val="2810791774"/>
                    </a:ext>
                  </a:extLst>
                </a:gridCol>
                <a:gridCol w="1717054">
                  <a:extLst>
                    <a:ext uri="{9D8B030D-6E8A-4147-A177-3AD203B41FA5}">
                      <a16:colId xmlns:a16="http://schemas.microsoft.com/office/drawing/2014/main" val="2428042652"/>
                    </a:ext>
                  </a:extLst>
                </a:gridCol>
              </a:tblGrid>
              <a:tr h="119823">
                <a:tc>
                  <a:txBody>
                    <a:bodyPr/>
                    <a:lstStyle/>
                    <a:p>
                      <a:pPr algn="l" fontAlgn="b"/>
                      <a:r>
                        <a:rPr lang="fr-FR" sz="600" b="0" i="0" u="none" strike="noStrike">
                          <a:solidFill>
                            <a:srgbClr val="000000"/>
                          </a:solidFill>
                          <a:effectLst/>
                          <a:latin typeface="Marianne" panose="02000000000000000000" pitchFamily="50" charset="0"/>
                        </a:rPr>
                        <a:t>Niveau</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fr-FR" sz="600" b="0" i="0" u="none" strike="noStrike">
                          <a:solidFill>
                            <a:srgbClr val="000000"/>
                          </a:solidFill>
                          <a:effectLst/>
                          <a:latin typeface="Marianne" panose="02000000000000000000" pitchFamily="50" charset="0"/>
                        </a:rPr>
                        <a:t>THEMATIQUE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fr-FR" sz="600" b="0" i="0" u="none" strike="noStrike">
                          <a:solidFill>
                            <a:srgbClr val="000000"/>
                          </a:solidFill>
                          <a:effectLst/>
                          <a:latin typeface="Marianne" panose="02000000000000000000" pitchFamily="50" charset="0"/>
                        </a:rPr>
                        <a:t>MOTIF DE SOLLICITATION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fr-FR" sz="600" b="0" i="0" u="none" strike="noStrike">
                          <a:solidFill>
                            <a:srgbClr val="000000"/>
                          </a:solidFill>
                          <a:effectLst/>
                          <a:latin typeface="Marianne" panose="02000000000000000000" pitchFamily="50" charset="0"/>
                        </a:rPr>
                        <a:t>SOUS MOTIF DE SOLLICITATION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068006"/>
                  </a:ext>
                </a:extLst>
              </a:tr>
              <a:tr h="151355">
                <a:tc>
                  <a:txBody>
                    <a:bodyPr/>
                    <a:lstStyle/>
                    <a:p>
                      <a:pPr algn="l" fontAlgn="b"/>
                      <a:r>
                        <a:rPr lang="fr-FR" sz="600" b="0" i="0" u="none" strike="noStrike">
                          <a:solidFill>
                            <a:srgbClr val="000000"/>
                          </a:solidFill>
                          <a:effectLst/>
                          <a:latin typeface="Marianne" panose="02000000000000000000" pitchFamily="50" charset="0"/>
                        </a:rPr>
                        <a:t>NIVEAU 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E6F5"/>
                    </a:solidFill>
                  </a:tcPr>
                </a:tc>
                <a:tc>
                  <a:txBody>
                    <a:bodyPr/>
                    <a:lstStyle/>
                    <a:p>
                      <a:pPr algn="l" fontAlgn="b"/>
                      <a:r>
                        <a:rPr lang="fr-FR" sz="600" b="0" i="0" u="none" strike="noStrike">
                          <a:solidFill>
                            <a:srgbClr val="000000"/>
                          </a:solidFill>
                          <a:effectLst/>
                          <a:latin typeface="Marianne" panose="02000000000000000000" pitchFamily="50" charset="0"/>
                        </a:rPr>
                        <a:t>ACCES ET AUTHENTIFICATION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E6F5"/>
                    </a:solidFill>
                  </a:tcPr>
                </a:tc>
                <a:tc>
                  <a:txBody>
                    <a:bodyPr/>
                    <a:lstStyle/>
                    <a:p>
                      <a:pPr algn="l" fontAlgn="b"/>
                      <a:r>
                        <a:rPr lang="fr-FR" sz="600" b="0" i="0" u="none" strike="noStrike">
                          <a:solidFill>
                            <a:srgbClr val="000000"/>
                          </a:solidFill>
                          <a:effectLst/>
                          <a:latin typeface="Marianne" panose="02000000000000000000" pitchFamily="50" charset="0"/>
                        </a:rPr>
                        <a:t>Problème de connexion au SI SIAO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E6F5"/>
                    </a:solidFill>
                  </a:tcPr>
                </a:tc>
                <a:tc>
                  <a:txBody>
                    <a:bodyPr/>
                    <a:lstStyle/>
                    <a:p>
                      <a:pPr algn="l" fontAlgn="b"/>
                      <a:r>
                        <a:rPr lang="fr-FR" sz="600" b="0" i="0" u="none" strike="noStrike">
                          <a:solidFill>
                            <a:srgbClr val="000000"/>
                          </a:solidFill>
                          <a:effectLst/>
                          <a:latin typeface="Marianne" panose="02000000000000000000" pitchFamily="50" charset="0"/>
                        </a:rPr>
                        <a:t>Accès au compte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E6F5"/>
                    </a:solidFill>
                  </a:tcPr>
                </a:tc>
                <a:extLst>
                  <a:ext uri="{0D108BD9-81ED-4DB2-BD59-A6C34878D82A}">
                    <a16:rowId xmlns:a16="http://schemas.microsoft.com/office/drawing/2014/main" val="4016082703"/>
                  </a:ext>
                </a:extLst>
              </a:tr>
              <a:tr h="121927">
                <a:tc>
                  <a:txBody>
                    <a:bodyPr/>
                    <a:lstStyle/>
                    <a:p>
                      <a:pPr algn="l" fontAlgn="b"/>
                      <a:r>
                        <a:rPr lang="fr-FR" sz="600" b="0" i="0" u="none" strike="noStrike">
                          <a:solidFill>
                            <a:srgbClr val="000000"/>
                          </a:solidFill>
                          <a:effectLst/>
                          <a:latin typeface="Marianne" panose="02000000000000000000" pitchFamily="50" charset="0"/>
                        </a:rPr>
                        <a:t>NIVEAU 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tc>
                  <a:txBody>
                    <a:bodyPr/>
                    <a:lstStyle/>
                    <a:p>
                      <a:pPr algn="l" fontAlgn="b"/>
                      <a:r>
                        <a:rPr lang="fr-FR" sz="600" b="0" i="0" u="none" strike="noStrike">
                          <a:solidFill>
                            <a:srgbClr val="000000"/>
                          </a:solidFill>
                          <a:effectLst/>
                          <a:latin typeface="Marianne" panose="02000000000000000000" pitchFamily="50" charset="0"/>
                        </a:rPr>
                        <a:t>ACCES ET AUTHENTIFICATION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tc>
                  <a:txBody>
                    <a:bodyPr/>
                    <a:lstStyle/>
                    <a:p>
                      <a:pPr algn="l" fontAlgn="b"/>
                      <a:r>
                        <a:rPr lang="fr-FR" sz="600" b="0" i="0" u="none" strike="noStrike">
                          <a:solidFill>
                            <a:srgbClr val="000000"/>
                          </a:solidFill>
                          <a:effectLst/>
                          <a:latin typeface="Marianne" panose="02000000000000000000" pitchFamily="50" charset="0"/>
                        </a:rPr>
                        <a:t>Problème de connexion au SI SIAO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tc>
                  <a:txBody>
                    <a:bodyPr/>
                    <a:lstStyle/>
                    <a:p>
                      <a:pPr algn="l" fontAlgn="b"/>
                      <a:r>
                        <a:rPr lang="fr-FR" sz="600" b="0" i="0" u="none" strike="noStrike">
                          <a:solidFill>
                            <a:srgbClr val="000000"/>
                          </a:solidFill>
                          <a:effectLst/>
                          <a:latin typeface="Marianne" panose="02000000000000000000" pitchFamily="50" charset="0"/>
                        </a:rPr>
                        <a:t>Lien de connexion non reçu</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extLst>
                  <a:ext uri="{0D108BD9-81ED-4DB2-BD59-A6C34878D82A}">
                    <a16:rowId xmlns:a16="http://schemas.microsoft.com/office/drawing/2014/main" val="4030314994"/>
                  </a:ext>
                </a:extLst>
              </a:tr>
              <a:tr h="155708">
                <a:tc>
                  <a:txBody>
                    <a:bodyPr/>
                    <a:lstStyle/>
                    <a:p>
                      <a:pPr algn="l" fontAlgn="b"/>
                      <a:r>
                        <a:rPr lang="fr-FR" sz="600" b="0" i="0" u="none" strike="noStrike">
                          <a:solidFill>
                            <a:srgbClr val="000000"/>
                          </a:solidFill>
                          <a:effectLst/>
                          <a:latin typeface="Marianne" panose="02000000000000000000" pitchFamily="50" charset="0"/>
                        </a:rPr>
                        <a:t>NIVEAU 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tc>
                  <a:txBody>
                    <a:bodyPr/>
                    <a:lstStyle/>
                    <a:p>
                      <a:pPr algn="l" fontAlgn="b"/>
                      <a:r>
                        <a:rPr lang="fr-FR" sz="600" b="0" i="0" u="none" strike="noStrike">
                          <a:solidFill>
                            <a:srgbClr val="000000"/>
                          </a:solidFill>
                          <a:effectLst/>
                          <a:latin typeface="Marianne" panose="02000000000000000000" pitchFamily="50" charset="0"/>
                        </a:rPr>
                        <a:t>ACCES ET AUTHENTIFICATION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tc>
                  <a:txBody>
                    <a:bodyPr/>
                    <a:lstStyle/>
                    <a:p>
                      <a:pPr algn="l" fontAlgn="b"/>
                      <a:r>
                        <a:rPr lang="fr-FR" sz="600" b="0" i="0" u="none" strike="noStrike">
                          <a:solidFill>
                            <a:srgbClr val="000000"/>
                          </a:solidFill>
                          <a:effectLst/>
                          <a:latin typeface="Marianne" panose="02000000000000000000" pitchFamily="50" charset="0"/>
                        </a:rPr>
                        <a:t>Problème de connexion au SI SIAO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tc>
                  <a:txBody>
                    <a:bodyPr/>
                    <a:lstStyle/>
                    <a:p>
                      <a:pPr algn="l" fontAlgn="b"/>
                      <a:r>
                        <a:rPr lang="fr-FR" sz="600" b="0" i="0" u="none" strike="noStrike">
                          <a:solidFill>
                            <a:srgbClr val="000000"/>
                          </a:solidFill>
                          <a:effectLst/>
                          <a:latin typeface="Marianne" panose="02000000000000000000" pitchFamily="50" charset="0"/>
                        </a:rPr>
                        <a:t>Réinitialisation mot de passe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extLst>
                  <a:ext uri="{0D108BD9-81ED-4DB2-BD59-A6C34878D82A}">
                    <a16:rowId xmlns:a16="http://schemas.microsoft.com/office/drawing/2014/main" val="1481887499"/>
                  </a:ext>
                </a:extLst>
              </a:tr>
              <a:tr h="121927">
                <a:tc>
                  <a:txBody>
                    <a:bodyPr/>
                    <a:lstStyle/>
                    <a:p>
                      <a:pPr algn="l" fontAlgn="b"/>
                      <a:r>
                        <a:rPr lang="fr-FR" sz="600" b="0" i="0" u="none" strike="noStrike">
                          <a:solidFill>
                            <a:srgbClr val="000000"/>
                          </a:solidFill>
                          <a:effectLst/>
                          <a:latin typeface="Marianne" panose="02000000000000000000" pitchFamily="50" charset="0"/>
                        </a:rPr>
                        <a:t>NIVEAU 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tc>
                  <a:txBody>
                    <a:bodyPr/>
                    <a:lstStyle/>
                    <a:p>
                      <a:pPr algn="l" fontAlgn="b"/>
                      <a:r>
                        <a:rPr lang="fr-FR" sz="600" b="0" i="0" u="none" strike="noStrike">
                          <a:solidFill>
                            <a:srgbClr val="000000"/>
                          </a:solidFill>
                          <a:effectLst/>
                          <a:latin typeface="Marianne" panose="02000000000000000000" pitchFamily="50" charset="0"/>
                        </a:rPr>
                        <a:t>ACCES ET AUTHENTIFICATION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tc>
                  <a:txBody>
                    <a:bodyPr/>
                    <a:lstStyle/>
                    <a:p>
                      <a:pPr algn="l" fontAlgn="b"/>
                      <a:r>
                        <a:rPr lang="fr-FR" sz="600" b="0" i="0" u="none" strike="noStrike">
                          <a:solidFill>
                            <a:srgbClr val="000000"/>
                          </a:solidFill>
                          <a:effectLst/>
                          <a:latin typeface="Marianne" panose="02000000000000000000" pitchFamily="50" charset="0"/>
                        </a:rPr>
                        <a:t>Problème de connexion au SI SIAO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tc>
                  <a:txBody>
                    <a:bodyPr/>
                    <a:lstStyle/>
                    <a:p>
                      <a:pPr algn="l" fontAlgn="b"/>
                      <a:r>
                        <a:rPr lang="fr-FR" sz="600" b="0" i="0" u="none" strike="noStrike">
                          <a:solidFill>
                            <a:srgbClr val="000000"/>
                          </a:solidFill>
                          <a:effectLst/>
                          <a:latin typeface="Marianne" panose="02000000000000000000" pitchFamily="50" charset="0"/>
                        </a:rPr>
                        <a:t>Autre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extLst>
                  <a:ext uri="{0D108BD9-81ED-4DB2-BD59-A6C34878D82A}">
                    <a16:rowId xmlns:a16="http://schemas.microsoft.com/office/drawing/2014/main" val="2696286145"/>
                  </a:ext>
                </a:extLst>
              </a:tr>
              <a:tr h="121927">
                <a:tc>
                  <a:txBody>
                    <a:bodyPr/>
                    <a:lstStyle/>
                    <a:p>
                      <a:pPr algn="l" fontAlgn="b"/>
                      <a:r>
                        <a:rPr lang="fr-FR" sz="600" b="0" i="0" u="none" strike="noStrike">
                          <a:solidFill>
                            <a:srgbClr val="000000"/>
                          </a:solidFill>
                          <a:effectLst/>
                          <a:latin typeface="Marianne" panose="02000000000000000000" pitchFamily="50" charset="0"/>
                        </a:rPr>
                        <a:t>NIVEAU 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tc>
                  <a:txBody>
                    <a:bodyPr/>
                    <a:lstStyle/>
                    <a:p>
                      <a:pPr algn="l" fontAlgn="b"/>
                      <a:r>
                        <a:rPr lang="fr-FR" sz="600" b="0" i="0" u="none" strike="noStrike">
                          <a:solidFill>
                            <a:srgbClr val="000000"/>
                          </a:solidFill>
                          <a:effectLst/>
                          <a:latin typeface="Marianne" panose="02000000000000000000" pitchFamily="50" charset="0"/>
                        </a:rPr>
                        <a:t>ACCES ET AUTHENTIFICATION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tc>
                  <a:txBody>
                    <a:bodyPr/>
                    <a:lstStyle/>
                    <a:p>
                      <a:pPr algn="l" fontAlgn="b"/>
                      <a:r>
                        <a:rPr lang="fr-FR" sz="600" b="0" i="0" u="none" strike="noStrike">
                          <a:solidFill>
                            <a:srgbClr val="000000"/>
                          </a:solidFill>
                          <a:effectLst/>
                          <a:latin typeface="Marianne" panose="02000000000000000000" pitchFamily="50" charset="0"/>
                        </a:rPr>
                        <a:t>Création de compte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tc>
                  <a:txBody>
                    <a:bodyPr/>
                    <a:lstStyle/>
                    <a:p>
                      <a:pPr algn="l" fontAlgn="b"/>
                      <a:r>
                        <a:rPr lang="fr-FR" sz="600" b="0" i="0" u="none" strike="noStrike">
                          <a:solidFill>
                            <a:srgbClr val="000000"/>
                          </a:solidFill>
                          <a:effectLst/>
                          <a:latin typeface="Marianne" panose="02000000000000000000" pitchFamily="50" charset="0"/>
                        </a:rPr>
                        <a:t>Compte utilisateur au SI SIAO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extLst>
                  <a:ext uri="{0D108BD9-81ED-4DB2-BD59-A6C34878D82A}">
                    <a16:rowId xmlns:a16="http://schemas.microsoft.com/office/drawing/2014/main" val="3325169031"/>
                  </a:ext>
                </a:extLst>
              </a:tr>
              <a:tr h="121927">
                <a:tc>
                  <a:txBody>
                    <a:bodyPr/>
                    <a:lstStyle/>
                    <a:p>
                      <a:pPr algn="l" fontAlgn="b"/>
                      <a:r>
                        <a:rPr lang="fr-FR" sz="600" b="0" i="0" u="none" strike="noStrike">
                          <a:solidFill>
                            <a:srgbClr val="000000"/>
                          </a:solidFill>
                          <a:effectLst/>
                          <a:latin typeface="Marianne" panose="02000000000000000000" pitchFamily="50" charset="0"/>
                        </a:rPr>
                        <a:t>NIVEAU 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tc>
                  <a:txBody>
                    <a:bodyPr/>
                    <a:lstStyle/>
                    <a:p>
                      <a:pPr algn="l" fontAlgn="b"/>
                      <a:r>
                        <a:rPr lang="fr-FR" sz="600" b="0" i="0" u="none" strike="noStrike">
                          <a:solidFill>
                            <a:srgbClr val="000000"/>
                          </a:solidFill>
                          <a:effectLst/>
                          <a:latin typeface="Marianne" panose="02000000000000000000" pitchFamily="50" charset="0"/>
                        </a:rPr>
                        <a:t>ACCES ET AUTHENTIFICATION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tc>
                  <a:txBody>
                    <a:bodyPr/>
                    <a:lstStyle/>
                    <a:p>
                      <a:pPr algn="l" fontAlgn="b"/>
                      <a:r>
                        <a:rPr lang="fr-FR" sz="600" b="0" i="0" u="none" strike="noStrike">
                          <a:solidFill>
                            <a:srgbClr val="000000"/>
                          </a:solidFill>
                          <a:effectLst/>
                          <a:latin typeface="Marianne" panose="02000000000000000000" pitchFamily="50" charset="0"/>
                        </a:rPr>
                        <a:t>Création de compte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tc>
                  <a:txBody>
                    <a:bodyPr/>
                    <a:lstStyle/>
                    <a:p>
                      <a:pPr algn="l" fontAlgn="b"/>
                      <a:r>
                        <a:rPr lang="fr-FR" sz="600" b="0" i="0" u="none" strike="noStrike">
                          <a:solidFill>
                            <a:srgbClr val="000000"/>
                          </a:solidFill>
                          <a:effectLst/>
                          <a:latin typeface="Marianne" panose="02000000000000000000" pitchFamily="50" charset="0"/>
                        </a:rPr>
                        <a:t>Compte sur l'environnement pour la formation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extLst>
                  <a:ext uri="{0D108BD9-81ED-4DB2-BD59-A6C34878D82A}">
                    <a16:rowId xmlns:a16="http://schemas.microsoft.com/office/drawing/2014/main" val="820320215"/>
                  </a:ext>
                </a:extLst>
              </a:tr>
              <a:tr h="121927">
                <a:tc>
                  <a:txBody>
                    <a:bodyPr/>
                    <a:lstStyle/>
                    <a:p>
                      <a:pPr algn="l" fontAlgn="b"/>
                      <a:r>
                        <a:rPr lang="fr-FR" sz="600" b="0" i="0" u="none" strike="noStrike">
                          <a:solidFill>
                            <a:srgbClr val="000000"/>
                          </a:solidFill>
                          <a:effectLst/>
                          <a:latin typeface="Marianne" panose="02000000000000000000" pitchFamily="50" charset="0"/>
                        </a:rPr>
                        <a:t>NIVEAU 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BE2D5"/>
                    </a:solidFill>
                  </a:tcPr>
                </a:tc>
                <a:tc>
                  <a:txBody>
                    <a:bodyPr/>
                    <a:lstStyle/>
                    <a:p>
                      <a:pPr algn="l" fontAlgn="b"/>
                      <a:r>
                        <a:rPr lang="fr-FR" sz="600" b="0" i="0" u="none" strike="noStrike">
                          <a:solidFill>
                            <a:srgbClr val="000000"/>
                          </a:solidFill>
                          <a:effectLst/>
                          <a:latin typeface="Marianne" panose="02000000000000000000" pitchFamily="50" charset="0"/>
                        </a:rPr>
                        <a:t>EXTRACTION ET DONNEES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BE2D5"/>
                    </a:solidFill>
                  </a:tcPr>
                </a:tc>
                <a:tc>
                  <a:txBody>
                    <a:bodyPr/>
                    <a:lstStyle/>
                    <a:p>
                      <a:pPr algn="l" fontAlgn="b"/>
                      <a:r>
                        <a:rPr lang="fr-FR" sz="600" b="0" i="0" u="none" strike="noStrike">
                          <a:solidFill>
                            <a:srgbClr val="000000"/>
                          </a:solidFill>
                          <a:effectLst/>
                          <a:latin typeface="Marianne" panose="02000000000000000000" pitchFamily="50" charset="0"/>
                        </a:rPr>
                        <a:t>Erreur dans les résultats de l'extraction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BE2D5"/>
                    </a:solidFill>
                  </a:tcPr>
                </a:tc>
                <a:tc>
                  <a:txBody>
                    <a:bodyPr/>
                    <a:lstStyle/>
                    <a:p>
                      <a:pPr algn="l" fontAlgn="b"/>
                      <a:r>
                        <a:rPr lang="fr-FR" sz="600" b="0" i="0" u="none" strike="noStrike">
                          <a:solidFill>
                            <a:srgbClr val="000000"/>
                          </a:solidFill>
                          <a:effectLst/>
                          <a:latin typeface="Marianne" panose="02000000000000000000" pitchFamily="50" charset="0"/>
                        </a:rPr>
                        <a:t>Erreur dans les résultats de l'extraction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BE2D5"/>
                    </a:solidFill>
                  </a:tcPr>
                </a:tc>
                <a:extLst>
                  <a:ext uri="{0D108BD9-81ED-4DB2-BD59-A6C34878D82A}">
                    <a16:rowId xmlns:a16="http://schemas.microsoft.com/office/drawing/2014/main" val="189026558"/>
                  </a:ext>
                </a:extLst>
              </a:tr>
              <a:tr h="121927">
                <a:tc>
                  <a:txBody>
                    <a:bodyPr/>
                    <a:lstStyle/>
                    <a:p>
                      <a:pPr algn="l" fontAlgn="b"/>
                      <a:r>
                        <a:rPr lang="fr-FR" sz="600" b="0" i="0" u="none" strike="noStrike">
                          <a:solidFill>
                            <a:srgbClr val="000000"/>
                          </a:solidFill>
                          <a:effectLst/>
                          <a:latin typeface="Marianne" panose="02000000000000000000" pitchFamily="50" charset="0"/>
                        </a:rPr>
                        <a:t>NIVEAU 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tc>
                  <a:txBody>
                    <a:bodyPr/>
                    <a:lstStyle/>
                    <a:p>
                      <a:pPr algn="l" fontAlgn="b"/>
                      <a:r>
                        <a:rPr lang="fr-FR" sz="600" b="0" i="0" u="none" strike="noStrike">
                          <a:solidFill>
                            <a:srgbClr val="000000"/>
                          </a:solidFill>
                          <a:effectLst/>
                          <a:latin typeface="Marianne" panose="02000000000000000000" pitchFamily="50" charset="0"/>
                        </a:rPr>
                        <a:t>EXTRACTION ET DONNEES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tc>
                  <a:txBody>
                    <a:bodyPr/>
                    <a:lstStyle/>
                    <a:p>
                      <a:pPr algn="l" fontAlgn="b"/>
                      <a:r>
                        <a:rPr lang="fr-FR" sz="600" b="0" i="0" u="none" strike="noStrike">
                          <a:solidFill>
                            <a:srgbClr val="000000"/>
                          </a:solidFill>
                          <a:effectLst/>
                          <a:latin typeface="Marianne" panose="02000000000000000000" pitchFamily="50" charset="0"/>
                        </a:rPr>
                        <a:t>Autre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tc>
                  <a:txBody>
                    <a:bodyPr/>
                    <a:lstStyle/>
                    <a:p>
                      <a:pPr algn="l" fontAlgn="b"/>
                      <a:r>
                        <a:rPr lang="fr-FR" sz="600" b="0" i="0" u="none" strike="noStrike">
                          <a:solidFill>
                            <a:srgbClr val="000000"/>
                          </a:solidFill>
                          <a:effectLst/>
                          <a:latin typeface="Marianne" panose="02000000000000000000" pitchFamily="50" charset="0"/>
                        </a:rPr>
                        <a:t>Autre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extLst>
                  <a:ext uri="{0D108BD9-81ED-4DB2-BD59-A6C34878D82A}">
                    <a16:rowId xmlns:a16="http://schemas.microsoft.com/office/drawing/2014/main" val="2349390208"/>
                  </a:ext>
                </a:extLst>
              </a:tr>
              <a:tr h="121927">
                <a:tc>
                  <a:txBody>
                    <a:bodyPr/>
                    <a:lstStyle/>
                    <a:p>
                      <a:pPr algn="l" fontAlgn="b"/>
                      <a:r>
                        <a:rPr lang="fr-FR" sz="600" b="0" i="0" u="none" strike="noStrike">
                          <a:solidFill>
                            <a:srgbClr val="000000"/>
                          </a:solidFill>
                          <a:effectLst/>
                          <a:latin typeface="Marianne" panose="02000000000000000000" pitchFamily="50" charset="0"/>
                        </a:rPr>
                        <a:t>NIVEAU 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tc>
                  <a:txBody>
                    <a:bodyPr/>
                    <a:lstStyle/>
                    <a:p>
                      <a:pPr algn="l" fontAlgn="b"/>
                      <a:r>
                        <a:rPr lang="fr-FR" sz="600" b="0" i="0" u="none" strike="noStrike">
                          <a:solidFill>
                            <a:srgbClr val="000000"/>
                          </a:solidFill>
                          <a:effectLst/>
                          <a:latin typeface="Marianne" panose="02000000000000000000" pitchFamily="50" charset="0"/>
                        </a:rPr>
                        <a:t>ASSISTANCE TECHNIQUE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tc>
                  <a:txBody>
                    <a:bodyPr/>
                    <a:lstStyle/>
                    <a:p>
                      <a:pPr algn="l" fontAlgn="b"/>
                      <a:r>
                        <a:rPr lang="fr-FR" sz="600" b="0" i="0" u="none" strike="noStrike">
                          <a:solidFill>
                            <a:srgbClr val="000000"/>
                          </a:solidFill>
                          <a:effectLst/>
                          <a:latin typeface="Marianne" panose="02000000000000000000" pitchFamily="50" charset="0"/>
                        </a:rPr>
                        <a:t>Ménage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tc>
                  <a:txBody>
                    <a:bodyPr/>
                    <a:lstStyle/>
                    <a:p>
                      <a:pPr algn="l" fontAlgn="b"/>
                      <a:r>
                        <a:rPr lang="fr-FR" sz="600" b="0" i="0" u="none" strike="noStrike">
                          <a:solidFill>
                            <a:srgbClr val="000000"/>
                          </a:solidFill>
                          <a:effectLst/>
                          <a:latin typeface="Marianne" panose="02000000000000000000" pitchFamily="50" charset="0"/>
                        </a:rPr>
                        <a:t>Ménage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extLst>
                  <a:ext uri="{0D108BD9-81ED-4DB2-BD59-A6C34878D82A}">
                    <a16:rowId xmlns:a16="http://schemas.microsoft.com/office/drawing/2014/main" val="3517349548"/>
                  </a:ext>
                </a:extLst>
              </a:tr>
              <a:tr h="121927">
                <a:tc>
                  <a:txBody>
                    <a:bodyPr/>
                    <a:lstStyle/>
                    <a:p>
                      <a:pPr algn="l" fontAlgn="b"/>
                      <a:r>
                        <a:rPr lang="fr-FR" sz="600" b="0" i="0" u="none" strike="noStrike">
                          <a:solidFill>
                            <a:srgbClr val="000000"/>
                          </a:solidFill>
                          <a:effectLst/>
                          <a:latin typeface="Marianne" panose="02000000000000000000" pitchFamily="50" charset="0"/>
                        </a:rPr>
                        <a:t>NIVEAU 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tc>
                  <a:txBody>
                    <a:bodyPr/>
                    <a:lstStyle/>
                    <a:p>
                      <a:pPr algn="l" fontAlgn="b"/>
                      <a:r>
                        <a:rPr lang="fr-FR" sz="600" b="0" i="0" u="none" strike="noStrike">
                          <a:solidFill>
                            <a:srgbClr val="000000"/>
                          </a:solidFill>
                          <a:effectLst/>
                          <a:latin typeface="Marianne" panose="02000000000000000000" pitchFamily="50" charset="0"/>
                        </a:rPr>
                        <a:t>ASSISTANCE TECHNIQUE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tc>
                  <a:txBody>
                    <a:bodyPr/>
                    <a:lstStyle/>
                    <a:p>
                      <a:pPr algn="l" fontAlgn="b"/>
                      <a:r>
                        <a:rPr lang="fr-FR" sz="600" b="0" i="0" u="none" strike="noStrike">
                          <a:solidFill>
                            <a:srgbClr val="000000"/>
                          </a:solidFill>
                          <a:effectLst/>
                          <a:latin typeface="Marianne" panose="02000000000000000000" pitchFamily="50" charset="0"/>
                        </a:rPr>
                        <a:t>Demande d'insertion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tc>
                  <a:txBody>
                    <a:bodyPr/>
                    <a:lstStyle/>
                    <a:p>
                      <a:pPr algn="l" fontAlgn="b"/>
                      <a:r>
                        <a:rPr lang="fr-FR" sz="600" b="0" i="0" u="none" strike="noStrike">
                          <a:solidFill>
                            <a:srgbClr val="000000"/>
                          </a:solidFill>
                          <a:effectLst/>
                          <a:latin typeface="Marianne" panose="02000000000000000000" pitchFamily="50" charset="0"/>
                        </a:rPr>
                        <a:t>Demande insertion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extLst>
                  <a:ext uri="{0D108BD9-81ED-4DB2-BD59-A6C34878D82A}">
                    <a16:rowId xmlns:a16="http://schemas.microsoft.com/office/drawing/2014/main" val="3789561065"/>
                  </a:ext>
                </a:extLst>
              </a:tr>
              <a:tr h="121927">
                <a:tc>
                  <a:txBody>
                    <a:bodyPr/>
                    <a:lstStyle/>
                    <a:p>
                      <a:pPr algn="l" fontAlgn="b"/>
                      <a:r>
                        <a:rPr lang="fr-FR" sz="600" b="0" i="0" u="none" strike="noStrike">
                          <a:solidFill>
                            <a:srgbClr val="000000"/>
                          </a:solidFill>
                          <a:effectLst/>
                          <a:latin typeface="Marianne" panose="02000000000000000000" pitchFamily="50" charset="0"/>
                        </a:rPr>
                        <a:t>NIVEAU 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tc>
                  <a:txBody>
                    <a:bodyPr/>
                    <a:lstStyle/>
                    <a:p>
                      <a:pPr algn="l" fontAlgn="b"/>
                      <a:r>
                        <a:rPr lang="fr-FR" sz="600" b="0" i="0" u="none" strike="noStrike">
                          <a:solidFill>
                            <a:srgbClr val="000000"/>
                          </a:solidFill>
                          <a:effectLst/>
                          <a:latin typeface="Marianne" panose="02000000000000000000" pitchFamily="50" charset="0"/>
                        </a:rPr>
                        <a:t>ASSISTANCE TECHNIQUE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tc>
                  <a:txBody>
                    <a:bodyPr/>
                    <a:lstStyle/>
                    <a:p>
                      <a:pPr algn="l" fontAlgn="b"/>
                      <a:r>
                        <a:rPr lang="fr-FR" sz="600" b="0" i="0" u="none" strike="noStrike">
                          <a:solidFill>
                            <a:srgbClr val="000000"/>
                          </a:solidFill>
                          <a:effectLst/>
                          <a:latin typeface="Marianne" panose="02000000000000000000" pitchFamily="50" charset="0"/>
                        </a:rPr>
                        <a:t>Demande d'hébergement d'urgence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tc>
                  <a:txBody>
                    <a:bodyPr/>
                    <a:lstStyle/>
                    <a:p>
                      <a:pPr algn="l" fontAlgn="b"/>
                      <a:r>
                        <a:rPr lang="fr-FR" sz="600" b="0" i="0" u="none" strike="noStrike">
                          <a:solidFill>
                            <a:srgbClr val="000000"/>
                          </a:solidFill>
                          <a:effectLst/>
                          <a:latin typeface="Marianne" panose="02000000000000000000" pitchFamily="50" charset="0"/>
                        </a:rPr>
                        <a:t>Demande d'hébergement d'urgence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extLst>
                  <a:ext uri="{0D108BD9-81ED-4DB2-BD59-A6C34878D82A}">
                    <a16:rowId xmlns:a16="http://schemas.microsoft.com/office/drawing/2014/main" val="2287152745"/>
                  </a:ext>
                </a:extLst>
              </a:tr>
              <a:tr h="121927">
                <a:tc>
                  <a:txBody>
                    <a:bodyPr/>
                    <a:lstStyle/>
                    <a:p>
                      <a:pPr algn="l" fontAlgn="b"/>
                      <a:r>
                        <a:rPr lang="fr-FR" sz="600" b="0" i="0" u="none" strike="noStrike">
                          <a:solidFill>
                            <a:srgbClr val="000000"/>
                          </a:solidFill>
                          <a:effectLst/>
                          <a:latin typeface="Marianne" panose="02000000000000000000" pitchFamily="50" charset="0"/>
                        </a:rPr>
                        <a:t>NIVEAU 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tc>
                  <a:txBody>
                    <a:bodyPr/>
                    <a:lstStyle/>
                    <a:p>
                      <a:pPr algn="l" fontAlgn="b"/>
                      <a:r>
                        <a:rPr lang="fr-FR" sz="600" b="0" i="0" u="none" strike="noStrike">
                          <a:solidFill>
                            <a:srgbClr val="000000"/>
                          </a:solidFill>
                          <a:effectLst/>
                          <a:latin typeface="Marianne" panose="02000000000000000000" pitchFamily="50" charset="0"/>
                        </a:rPr>
                        <a:t>ASSISTANCE TECHNIQUE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tc>
                  <a:txBody>
                    <a:bodyPr/>
                    <a:lstStyle/>
                    <a:p>
                      <a:pPr algn="l" fontAlgn="b"/>
                      <a:r>
                        <a:rPr lang="fr-FR" sz="600" b="0" i="0" u="none" strike="noStrike">
                          <a:solidFill>
                            <a:srgbClr val="000000"/>
                          </a:solidFill>
                          <a:effectLst/>
                          <a:latin typeface="Marianne" panose="02000000000000000000" pitchFamily="50" charset="0"/>
                        </a:rPr>
                        <a:t>Structure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tc>
                  <a:txBody>
                    <a:bodyPr/>
                    <a:lstStyle/>
                    <a:p>
                      <a:pPr algn="l" fontAlgn="b"/>
                      <a:r>
                        <a:rPr lang="fr-FR" sz="600" b="0" i="0" u="none" strike="noStrike">
                          <a:solidFill>
                            <a:srgbClr val="000000"/>
                          </a:solidFill>
                          <a:effectLst/>
                          <a:latin typeface="Marianne" panose="02000000000000000000" pitchFamily="50" charset="0"/>
                        </a:rPr>
                        <a:t>Structure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extLst>
                  <a:ext uri="{0D108BD9-81ED-4DB2-BD59-A6C34878D82A}">
                    <a16:rowId xmlns:a16="http://schemas.microsoft.com/office/drawing/2014/main" val="544632919"/>
                  </a:ext>
                </a:extLst>
              </a:tr>
            </a:tbl>
          </a:graphicData>
        </a:graphic>
      </p:graphicFrame>
      <p:sp>
        <p:nvSpPr>
          <p:cNvPr id="15" name="ZoneTexte 14">
            <a:extLst>
              <a:ext uri="{FF2B5EF4-FFF2-40B4-BE49-F238E27FC236}">
                <a16:creationId xmlns:a16="http://schemas.microsoft.com/office/drawing/2014/main" id="{A8D604F3-7B6F-3AC1-AB1B-593D6A75A53A}"/>
              </a:ext>
            </a:extLst>
          </p:cNvPr>
          <p:cNvSpPr txBox="1"/>
          <p:nvPr/>
        </p:nvSpPr>
        <p:spPr>
          <a:xfrm>
            <a:off x="6205867" y="4461483"/>
            <a:ext cx="540688" cy="369332"/>
          </a:xfrm>
          <a:prstGeom prst="rect">
            <a:avLst/>
          </a:prstGeom>
          <a:noFill/>
        </p:spPr>
        <p:txBody>
          <a:bodyPr wrap="square" rtlCol="0">
            <a:spAutoFit/>
          </a:bodyPr>
          <a:lstStyle/>
          <a:p>
            <a:r>
              <a:rPr lang="fr-FR"/>
              <a:t>…</a:t>
            </a:r>
          </a:p>
        </p:txBody>
      </p:sp>
      <p:sp>
        <p:nvSpPr>
          <p:cNvPr id="18" name="Rectangle 17">
            <a:extLst>
              <a:ext uri="{FF2B5EF4-FFF2-40B4-BE49-F238E27FC236}">
                <a16:creationId xmlns:a16="http://schemas.microsoft.com/office/drawing/2014/main" id="{BDC96825-268E-0254-F5F0-A83B0025A2BD}"/>
              </a:ext>
            </a:extLst>
          </p:cNvPr>
          <p:cNvSpPr/>
          <p:nvPr/>
        </p:nvSpPr>
        <p:spPr>
          <a:xfrm>
            <a:off x="6306739" y="2810201"/>
            <a:ext cx="5370096" cy="17071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233A1BDF-C493-D06D-5B63-F6980F8F58FD}"/>
              </a:ext>
            </a:extLst>
          </p:cNvPr>
          <p:cNvSpPr txBox="1"/>
          <p:nvPr/>
        </p:nvSpPr>
        <p:spPr>
          <a:xfrm>
            <a:off x="10183189" y="4569205"/>
            <a:ext cx="1793365" cy="261610"/>
          </a:xfrm>
          <a:prstGeom prst="rect">
            <a:avLst/>
          </a:prstGeom>
          <a:noFill/>
        </p:spPr>
        <p:txBody>
          <a:bodyPr wrap="square" rtlCol="0">
            <a:spAutoFit/>
          </a:bodyPr>
          <a:lstStyle/>
          <a:p>
            <a:r>
              <a:rPr lang="fr-FR" sz="1100" i="1"/>
              <a:t>Liste non exhaustive</a:t>
            </a:r>
          </a:p>
        </p:txBody>
      </p:sp>
      <p:sp>
        <p:nvSpPr>
          <p:cNvPr id="20" name="Rectangle 19">
            <a:extLst>
              <a:ext uri="{FF2B5EF4-FFF2-40B4-BE49-F238E27FC236}">
                <a16:creationId xmlns:a16="http://schemas.microsoft.com/office/drawing/2014/main" id="{9E587A54-3849-2F2A-32BF-996DDC008657}"/>
              </a:ext>
            </a:extLst>
          </p:cNvPr>
          <p:cNvSpPr/>
          <p:nvPr/>
        </p:nvSpPr>
        <p:spPr>
          <a:xfrm>
            <a:off x="475411" y="1719531"/>
            <a:ext cx="5370095" cy="4252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i="1">
                <a:solidFill>
                  <a:schemeClr val="tx2"/>
                </a:solidFill>
              </a:rPr>
              <a:t>Mode d’emploi</a:t>
            </a:r>
          </a:p>
        </p:txBody>
      </p:sp>
      <p:sp>
        <p:nvSpPr>
          <p:cNvPr id="21" name="Rectangle 20">
            <a:extLst>
              <a:ext uri="{FF2B5EF4-FFF2-40B4-BE49-F238E27FC236}">
                <a16:creationId xmlns:a16="http://schemas.microsoft.com/office/drawing/2014/main" id="{61390E97-55FD-20C1-EE4E-28AA3DF6499C}"/>
              </a:ext>
            </a:extLst>
          </p:cNvPr>
          <p:cNvSpPr/>
          <p:nvPr/>
        </p:nvSpPr>
        <p:spPr>
          <a:xfrm>
            <a:off x="6259032" y="1719531"/>
            <a:ext cx="5370095" cy="4252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i="1">
                <a:solidFill>
                  <a:schemeClr val="tx2"/>
                </a:solidFill>
              </a:rPr>
              <a:t>Aperçu de la nomenclature</a:t>
            </a:r>
          </a:p>
        </p:txBody>
      </p:sp>
      <p:sp>
        <p:nvSpPr>
          <p:cNvPr id="22" name="Rectangle 21">
            <a:extLst>
              <a:ext uri="{FF2B5EF4-FFF2-40B4-BE49-F238E27FC236}">
                <a16:creationId xmlns:a16="http://schemas.microsoft.com/office/drawing/2014/main" id="{A1B368CC-330F-C7BA-5728-87B6FF03195C}"/>
              </a:ext>
            </a:extLst>
          </p:cNvPr>
          <p:cNvSpPr/>
          <p:nvPr/>
        </p:nvSpPr>
        <p:spPr>
          <a:xfrm>
            <a:off x="562872" y="5249297"/>
            <a:ext cx="11136573" cy="4252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i="1">
                <a:solidFill>
                  <a:schemeClr val="tx2"/>
                </a:solidFill>
              </a:rPr>
              <a:t>Aperçu de l’historique des appels</a:t>
            </a:r>
          </a:p>
        </p:txBody>
      </p:sp>
    </p:spTree>
    <p:extLst>
      <p:ext uri="{BB962C8B-B14F-4D97-AF65-F5344CB8AC3E}">
        <p14:creationId xmlns:p14="http://schemas.microsoft.com/office/powerpoint/2010/main" val="2789303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186BFF-D4F7-BE67-C2C8-29F940DC84AC}"/>
              </a:ext>
            </a:extLst>
          </p:cNvPr>
          <p:cNvSpPr/>
          <p:nvPr/>
        </p:nvSpPr>
        <p:spPr>
          <a:xfrm>
            <a:off x="3120104" y="2115065"/>
            <a:ext cx="5951793" cy="1735757"/>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mj-lt"/>
              <a:buAutoNum type="arabicPeriod"/>
            </a:pPr>
            <a:r>
              <a:rPr lang="fr-FR" sz="1400"/>
              <a:t>A la fin de chaque période, je me rends dans l’onglet ‘résultats’</a:t>
            </a:r>
          </a:p>
          <a:p>
            <a:pPr marL="342900" indent="-342900">
              <a:buFont typeface="+mj-lt"/>
              <a:buAutoNum type="arabicPeriod"/>
            </a:pPr>
            <a:r>
              <a:rPr lang="fr-FR" sz="1400"/>
              <a:t>Je filtre sur la bonne période</a:t>
            </a:r>
          </a:p>
          <a:p>
            <a:endParaRPr lang="fr-FR" sz="1400"/>
          </a:p>
          <a:p>
            <a:endParaRPr lang="fr-FR" sz="1400"/>
          </a:p>
          <a:p>
            <a:pPr marL="342900" indent="-342900">
              <a:buFont typeface="+mj-lt"/>
              <a:buAutoNum type="arabicPeriod" startAt="3"/>
            </a:pPr>
            <a:r>
              <a:rPr lang="fr-FR" sz="1400"/>
              <a:t>Je clique droit sur chaque tableau croisé dynamique</a:t>
            </a:r>
          </a:p>
          <a:p>
            <a:pPr marL="342900" indent="-342900">
              <a:buFont typeface="+mj-lt"/>
              <a:buAutoNum type="arabicPeriod" startAt="3"/>
            </a:pPr>
            <a:r>
              <a:rPr lang="fr-FR" sz="1400"/>
              <a:t>Je clique sur ‘actualiser’</a:t>
            </a:r>
          </a:p>
          <a:p>
            <a:pPr marL="342900" indent="-342900">
              <a:buFont typeface="+mj-lt"/>
              <a:buAutoNum type="arabicPeriod" startAt="3"/>
            </a:pPr>
            <a:r>
              <a:rPr lang="fr-FR" sz="1400"/>
              <a:t>Je renseigne les cases du formulaire que j’ai reçu par mail avec les données des tableaux croisés dynamiques</a:t>
            </a:r>
          </a:p>
        </p:txBody>
      </p:sp>
      <p:pic>
        <p:nvPicPr>
          <p:cNvPr id="11" name="Image 10">
            <a:extLst>
              <a:ext uri="{FF2B5EF4-FFF2-40B4-BE49-F238E27FC236}">
                <a16:creationId xmlns:a16="http://schemas.microsoft.com/office/drawing/2014/main" id="{0BE9ED06-F256-2334-023D-701AE51355E3}"/>
              </a:ext>
            </a:extLst>
          </p:cNvPr>
          <p:cNvPicPr>
            <a:picLocks noChangeAspect="1"/>
          </p:cNvPicPr>
          <p:nvPr/>
        </p:nvPicPr>
        <p:blipFill>
          <a:blip r:embed="rId3"/>
          <a:stretch>
            <a:fillRect/>
          </a:stretch>
        </p:blipFill>
        <p:spPr>
          <a:xfrm>
            <a:off x="3905965" y="2683566"/>
            <a:ext cx="4380071" cy="203200"/>
          </a:xfrm>
          <a:prstGeom prst="rect">
            <a:avLst/>
          </a:prstGeom>
          <a:noFill/>
        </p:spPr>
      </p:pic>
      <p:sp>
        <p:nvSpPr>
          <p:cNvPr id="3" name="Titre 2">
            <a:extLst>
              <a:ext uri="{FF2B5EF4-FFF2-40B4-BE49-F238E27FC236}">
                <a16:creationId xmlns:a16="http://schemas.microsoft.com/office/drawing/2014/main" id="{628F4713-6BF3-210D-BF53-C05D1775842B}"/>
              </a:ext>
            </a:extLst>
          </p:cNvPr>
          <p:cNvSpPr txBox="1">
            <a:spLocks/>
          </p:cNvSpPr>
          <p:nvPr/>
        </p:nvSpPr>
        <p:spPr bwMode="gray">
          <a:xfrm>
            <a:off x="34396" y="1592352"/>
            <a:ext cx="7836958" cy="960000"/>
          </a:xfrm>
          <a:prstGeom prst="rect">
            <a:avLst/>
          </a:prstGeom>
        </p:spPr>
        <p:txBody>
          <a:bodyPr vert="horz" lIns="0" tIns="0" rIns="0" bIns="0" rtlCol="0" anchor="t" anchorCtr="0">
            <a:noAutofit/>
          </a:bodyPr>
          <a:lst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a:lstStyle>
          <a:p>
            <a:endParaRPr lang="fr-FR" sz="1400"/>
          </a:p>
        </p:txBody>
      </p:sp>
      <p:sp>
        <p:nvSpPr>
          <p:cNvPr id="8" name="Rectangle : coins arrondis 7">
            <a:extLst>
              <a:ext uri="{FF2B5EF4-FFF2-40B4-BE49-F238E27FC236}">
                <a16:creationId xmlns:a16="http://schemas.microsoft.com/office/drawing/2014/main" id="{438BE903-039B-DA23-D89F-BD7E949FA1AC}"/>
              </a:ext>
            </a:extLst>
          </p:cNvPr>
          <p:cNvSpPr/>
          <p:nvPr/>
        </p:nvSpPr>
        <p:spPr>
          <a:xfrm>
            <a:off x="9893300" y="-88901"/>
            <a:ext cx="2235200" cy="635125"/>
          </a:xfrm>
          <a:prstGeom prst="roundRect">
            <a:avLst/>
          </a:prstGeom>
          <a:solidFill>
            <a:srgbClr val="C6C6EA">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42A0B5AE-0E72-F0F2-9DBB-F135916EC9A2}"/>
              </a:ext>
            </a:extLst>
          </p:cNvPr>
          <p:cNvSpPr txBox="1"/>
          <p:nvPr/>
        </p:nvSpPr>
        <p:spPr>
          <a:xfrm>
            <a:off x="9893300" y="0"/>
            <a:ext cx="2235200" cy="477054"/>
          </a:xfrm>
          <a:prstGeom prst="rect">
            <a:avLst/>
          </a:prstGeom>
          <a:noFill/>
        </p:spPr>
        <p:txBody>
          <a:bodyPr wrap="square" rtlCol="0">
            <a:spAutoFit/>
          </a:bodyPr>
          <a:lstStyle/>
          <a:p>
            <a:pPr algn="ctr">
              <a:spcAft>
                <a:spcPts val="300"/>
              </a:spcAft>
            </a:pPr>
            <a:r>
              <a:rPr lang="fr-FR" sz="1200"/>
              <a:t>Suivi</a:t>
            </a:r>
          </a:p>
          <a:p>
            <a:pPr algn="ctr">
              <a:spcAft>
                <a:spcPts val="300"/>
              </a:spcAft>
            </a:pPr>
            <a:r>
              <a:rPr lang="fr-FR" sz="1050" i="1">
                <a:solidFill>
                  <a:srgbClr val="00B050"/>
                </a:solidFill>
              </a:rPr>
              <a:t>Disponibles sur la BC </a:t>
            </a:r>
            <a:r>
              <a:rPr lang="fr-FR" sz="1050" i="1">
                <a:solidFill>
                  <a:srgbClr val="00B050"/>
                </a:solidFill>
                <a:sym typeface="Wingdings" panose="05000000000000000000" pitchFamily="2" charset="2"/>
              </a:rPr>
              <a:t> </a:t>
            </a:r>
            <a:r>
              <a:rPr lang="fr-FR" sz="1050" i="1">
                <a:solidFill>
                  <a:srgbClr val="00B050"/>
                </a:solidFill>
                <a:sym typeface="Wingdings" panose="05000000000000000000" pitchFamily="2" charset="2"/>
                <a:hlinkClick r:id="rId4">
                  <a:extLst>
                    <a:ext uri="{A12FA001-AC4F-418D-AE19-62706E023703}">
                      <ahyp:hlinkClr xmlns:ahyp="http://schemas.microsoft.com/office/drawing/2018/hyperlinkcolor" val="tx"/>
                    </a:ext>
                  </a:extLst>
                </a:hlinkClick>
              </a:rPr>
              <a:t>ICI</a:t>
            </a:r>
            <a:r>
              <a:rPr lang="fr-FR" sz="1050" i="1">
                <a:solidFill>
                  <a:srgbClr val="00B050"/>
                </a:solidFill>
                <a:sym typeface="Wingdings" panose="05000000000000000000" pitchFamily="2" charset="2"/>
              </a:rPr>
              <a:t> </a:t>
            </a:r>
            <a:endParaRPr lang="fr-FR" sz="1200" i="1">
              <a:solidFill>
                <a:srgbClr val="00B050"/>
              </a:solidFill>
            </a:endParaRPr>
          </a:p>
        </p:txBody>
      </p:sp>
      <p:sp>
        <p:nvSpPr>
          <p:cNvPr id="10" name="Rectangle 9">
            <a:extLst>
              <a:ext uri="{FF2B5EF4-FFF2-40B4-BE49-F238E27FC236}">
                <a16:creationId xmlns:a16="http://schemas.microsoft.com/office/drawing/2014/main" id="{9A013586-EAF5-C958-1F87-88372FA372B4}"/>
              </a:ext>
            </a:extLst>
          </p:cNvPr>
          <p:cNvSpPr/>
          <p:nvPr/>
        </p:nvSpPr>
        <p:spPr>
          <a:xfrm>
            <a:off x="0" y="1064882"/>
            <a:ext cx="12192000" cy="473726"/>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i="1">
                <a:solidFill>
                  <a:schemeClr val="bg1"/>
                </a:solidFill>
              </a:rPr>
              <a:t>Onglet « </a:t>
            </a:r>
            <a:r>
              <a:rPr lang="fr-FR" b="1" i="1">
                <a:solidFill>
                  <a:schemeClr val="bg1"/>
                </a:solidFill>
              </a:rPr>
              <a:t>résultats </a:t>
            </a:r>
            <a:r>
              <a:rPr lang="fr-FR" i="1">
                <a:solidFill>
                  <a:schemeClr val="bg1"/>
                </a:solidFill>
              </a:rPr>
              <a:t>»</a:t>
            </a:r>
          </a:p>
        </p:txBody>
      </p:sp>
      <p:sp>
        <p:nvSpPr>
          <p:cNvPr id="4" name="Titre 14">
            <a:extLst>
              <a:ext uri="{FF2B5EF4-FFF2-40B4-BE49-F238E27FC236}">
                <a16:creationId xmlns:a16="http://schemas.microsoft.com/office/drawing/2014/main" id="{454DA664-8329-2962-70B2-479136661FE1}"/>
              </a:ext>
            </a:extLst>
          </p:cNvPr>
          <p:cNvSpPr txBox="1">
            <a:spLocks/>
          </p:cNvSpPr>
          <p:nvPr/>
        </p:nvSpPr>
        <p:spPr bwMode="gray">
          <a:xfrm>
            <a:off x="1480124" y="276075"/>
            <a:ext cx="10264201" cy="960000"/>
          </a:xfrm>
          <a:prstGeom prst="rect">
            <a:avLst/>
          </a:prstGeom>
        </p:spPr>
        <p:txBody>
          <a:bodyPr vert="horz" lIns="0" tIns="0" rIns="0" bIns="0" rtlCol="0" anchor="t" anchorCtr="0">
            <a:noAutofit/>
          </a:bodyPr>
          <a:lst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a:lstStyle>
          <a:p>
            <a:r>
              <a:rPr kumimoji="0" lang="fr-FR" sz="2000" b="1" i="0" u="none" strike="noStrike" kern="1200" cap="none" spc="0" normalizeH="0" baseline="0" noProof="0">
                <a:ln>
                  <a:noFill/>
                </a:ln>
                <a:solidFill>
                  <a:srgbClr val="000000"/>
                </a:solidFill>
                <a:effectLst/>
                <a:uLnTx/>
                <a:uFillTx/>
                <a:latin typeface="Marianne"/>
                <a:ea typeface="+mj-ea"/>
                <a:cs typeface="+mj-cs"/>
              </a:rPr>
              <a:t>Outil de suivi (</a:t>
            </a:r>
            <a:r>
              <a:rPr kumimoji="0" lang="fr-FR" sz="2000" b="1" i="0" u="none" strike="noStrike" kern="1200" cap="none" spc="0" normalizeH="0" baseline="0" noProof="0" err="1">
                <a:ln>
                  <a:noFill/>
                </a:ln>
                <a:solidFill>
                  <a:srgbClr val="000000"/>
                </a:solidFill>
                <a:effectLst/>
                <a:uLnTx/>
                <a:uFillTx/>
                <a:latin typeface="Marianne"/>
                <a:ea typeface="+mj-ea"/>
                <a:cs typeface="+mj-cs"/>
              </a:rPr>
              <a:t>excel</a:t>
            </a:r>
            <a:r>
              <a:rPr kumimoji="0" lang="fr-FR" sz="2000" b="1" i="0" u="none" strike="noStrike" kern="1200" cap="none" spc="0" normalizeH="0" baseline="0" noProof="0">
                <a:ln>
                  <a:noFill/>
                </a:ln>
                <a:solidFill>
                  <a:srgbClr val="000000"/>
                </a:solidFill>
                <a:effectLst/>
                <a:uLnTx/>
                <a:uFillTx/>
                <a:latin typeface="Marianne"/>
                <a:ea typeface="+mj-ea"/>
                <a:cs typeface="+mj-cs"/>
              </a:rPr>
              <a:t>) – 3/5</a:t>
            </a:r>
            <a:br>
              <a:rPr kumimoji="0" lang="fr-FR" sz="2400" b="0" i="0" u="none" strike="noStrike" kern="1200" cap="none" spc="0" normalizeH="0" baseline="0" noProof="0">
                <a:ln>
                  <a:noFill/>
                </a:ln>
                <a:solidFill>
                  <a:srgbClr val="000000"/>
                </a:solidFill>
                <a:effectLst/>
                <a:uLnTx/>
                <a:uFillTx/>
                <a:latin typeface="Marianne"/>
                <a:ea typeface="+mj-ea"/>
                <a:cs typeface="+mj-cs"/>
              </a:rPr>
            </a:br>
            <a:r>
              <a:rPr kumimoji="0" lang="fr-FR" sz="1800" b="0" i="0" u="none" strike="noStrike" kern="1200" cap="none" spc="0" normalizeH="0" baseline="0" noProof="0">
                <a:ln>
                  <a:noFill/>
                </a:ln>
                <a:solidFill>
                  <a:srgbClr val="000000"/>
                </a:solidFill>
                <a:effectLst/>
                <a:uLnTx/>
                <a:uFillTx/>
                <a:latin typeface="Marianne"/>
                <a:ea typeface="+mj-ea"/>
                <a:cs typeface="+mj-cs"/>
              </a:rPr>
              <a:t>Suivi des indicateurs liés aux demandes d’assistance téléphonique</a:t>
            </a:r>
            <a:endParaRPr lang="fr-FR" sz="2000"/>
          </a:p>
        </p:txBody>
      </p:sp>
      <p:sp>
        <p:nvSpPr>
          <p:cNvPr id="2" name="Rectangle 1">
            <a:extLst>
              <a:ext uri="{FF2B5EF4-FFF2-40B4-BE49-F238E27FC236}">
                <a16:creationId xmlns:a16="http://schemas.microsoft.com/office/drawing/2014/main" id="{FA0E9021-DEF9-CC74-16D1-AEF48C445209}"/>
              </a:ext>
            </a:extLst>
          </p:cNvPr>
          <p:cNvSpPr/>
          <p:nvPr/>
        </p:nvSpPr>
        <p:spPr>
          <a:xfrm>
            <a:off x="3839962" y="1623838"/>
            <a:ext cx="4512077" cy="4252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i="1">
                <a:solidFill>
                  <a:schemeClr val="tx2"/>
                </a:solidFill>
              </a:rPr>
              <a:t>Mode d’emploi</a:t>
            </a:r>
          </a:p>
        </p:txBody>
      </p:sp>
      <p:sp>
        <p:nvSpPr>
          <p:cNvPr id="12" name="Rectangle 11">
            <a:extLst>
              <a:ext uri="{FF2B5EF4-FFF2-40B4-BE49-F238E27FC236}">
                <a16:creationId xmlns:a16="http://schemas.microsoft.com/office/drawing/2014/main" id="{0A066A03-702D-CEC8-8169-DC0BAEC4670E}"/>
              </a:ext>
            </a:extLst>
          </p:cNvPr>
          <p:cNvSpPr/>
          <p:nvPr/>
        </p:nvSpPr>
        <p:spPr>
          <a:xfrm>
            <a:off x="3839962" y="4031584"/>
            <a:ext cx="4512076" cy="4252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i="1">
                <a:solidFill>
                  <a:schemeClr val="tx2"/>
                </a:solidFill>
              </a:rPr>
              <a:t>Statistiques de traitement des appels</a:t>
            </a:r>
          </a:p>
        </p:txBody>
      </p:sp>
      <p:sp>
        <p:nvSpPr>
          <p:cNvPr id="13" name="Rectangle 12">
            <a:extLst>
              <a:ext uri="{FF2B5EF4-FFF2-40B4-BE49-F238E27FC236}">
                <a16:creationId xmlns:a16="http://schemas.microsoft.com/office/drawing/2014/main" id="{6B86B53B-236D-07B3-DF89-B585A2A9C081}"/>
              </a:ext>
            </a:extLst>
          </p:cNvPr>
          <p:cNvSpPr/>
          <p:nvPr/>
        </p:nvSpPr>
        <p:spPr>
          <a:xfrm>
            <a:off x="3839962" y="5178657"/>
            <a:ext cx="4512077" cy="4252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i="1">
                <a:solidFill>
                  <a:schemeClr val="tx2"/>
                </a:solidFill>
              </a:rPr>
              <a:t>Motifs les plus cités par les utilisateurs</a:t>
            </a:r>
          </a:p>
        </p:txBody>
      </p:sp>
      <p:pic>
        <p:nvPicPr>
          <p:cNvPr id="14" name="Image 13">
            <a:extLst>
              <a:ext uri="{FF2B5EF4-FFF2-40B4-BE49-F238E27FC236}">
                <a16:creationId xmlns:a16="http://schemas.microsoft.com/office/drawing/2014/main" id="{3AA9E41D-6240-4684-2781-CF1C03AA12C9}"/>
              </a:ext>
            </a:extLst>
          </p:cNvPr>
          <p:cNvPicPr>
            <a:picLocks noChangeAspect="1"/>
          </p:cNvPicPr>
          <p:nvPr/>
        </p:nvPicPr>
        <p:blipFill>
          <a:blip r:embed="rId5"/>
          <a:stretch>
            <a:fillRect/>
          </a:stretch>
        </p:blipFill>
        <p:spPr>
          <a:xfrm>
            <a:off x="457201" y="4451019"/>
            <a:ext cx="11239499" cy="435706"/>
          </a:xfrm>
          <a:prstGeom prst="rect">
            <a:avLst/>
          </a:prstGeom>
        </p:spPr>
      </p:pic>
      <p:pic>
        <p:nvPicPr>
          <p:cNvPr id="15" name="Image 14">
            <a:extLst>
              <a:ext uri="{FF2B5EF4-FFF2-40B4-BE49-F238E27FC236}">
                <a16:creationId xmlns:a16="http://schemas.microsoft.com/office/drawing/2014/main" id="{1663666B-B7E7-A66B-1BE7-F3D20B309BD5}"/>
              </a:ext>
            </a:extLst>
          </p:cNvPr>
          <p:cNvPicPr>
            <a:picLocks noChangeAspect="1"/>
          </p:cNvPicPr>
          <p:nvPr/>
        </p:nvPicPr>
        <p:blipFill>
          <a:blip r:embed="rId6"/>
          <a:stretch>
            <a:fillRect/>
          </a:stretch>
        </p:blipFill>
        <p:spPr>
          <a:xfrm>
            <a:off x="457201" y="5598092"/>
            <a:ext cx="11239499" cy="565135"/>
          </a:xfrm>
          <a:prstGeom prst="rect">
            <a:avLst/>
          </a:prstGeom>
        </p:spPr>
      </p:pic>
    </p:spTree>
    <p:extLst>
      <p:ext uri="{BB962C8B-B14F-4D97-AF65-F5344CB8AC3E}">
        <p14:creationId xmlns:p14="http://schemas.microsoft.com/office/powerpoint/2010/main" val="2388171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23101-915C-63F7-4D27-CB4DF5CC89AC}"/>
            </a:ext>
          </a:extLst>
        </p:cNvPr>
        <p:cNvGrpSpPr/>
        <p:nvPr/>
      </p:nvGrpSpPr>
      <p:grpSpPr>
        <a:xfrm>
          <a:off x="0" y="0"/>
          <a:ext cx="0" cy="0"/>
          <a:chOff x="0" y="0"/>
          <a:chExt cx="0" cy="0"/>
        </a:xfrm>
      </p:grpSpPr>
      <p:sp>
        <p:nvSpPr>
          <p:cNvPr id="12" name="Rectangle: Rounded Corners 3">
            <a:extLst>
              <a:ext uri="{FF2B5EF4-FFF2-40B4-BE49-F238E27FC236}">
                <a16:creationId xmlns:a16="http://schemas.microsoft.com/office/drawing/2014/main" id="{7FDB91A0-3F73-689C-76F6-E3D185D3CB19}"/>
              </a:ext>
            </a:extLst>
          </p:cNvPr>
          <p:cNvSpPr/>
          <p:nvPr/>
        </p:nvSpPr>
        <p:spPr>
          <a:xfrm>
            <a:off x="0" y="909265"/>
            <a:ext cx="12192000" cy="1148528"/>
          </a:xfrm>
          <a:prstGeom prst="roundRect">
            <a:avLst>
              <a:gd name="adj" fmla="val 0"/>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ctr">
              <a:spcBef>
                <a:spcPts val="1200"/>
              </a:spcBef>
            </a:pPr>
            <a:r>
              <a:rPr lang="fr-FR" sz="1600" dirty="0">
                <a:solidFill>
                  <a:schemeClr val="bg1"/>
                </a:solidFill>
                <a:latin typeface="Marianne" panose="02000000000000000000"/>
              </a:rPr>
              <a:t>La FAQ est une ressource qui référence les questions sur tous les </a:t>
            </a:r>
            <a:r>
              <a:rPr lang="fr-FR" sz="1600" b="1" dirty="0">
                <a:solidFill>
                  <a:schemeClr val="bg1"/>
                </a:solidFill>
                <a:latin typeface="Marianne" panose="02000000000000000000"/>
              </a:rPr>
              <a:t>sujets liés à l’évolution de l’assistance </a:t>
            </a:r>
            <a:endParaRPr lang="fr-FR" sz="1200" b="1" dirty="0">
              <a:solidFill>
                <a:schemeClr val="bg1"/>
              </a:solidFill>
              <a:latin typeface="Marianne" panose="02000000000000000000"/>
            </a:endParaRPr>
          </a:p>
          <a:p>
            <a:pPr algn="ctr">
              <a:spcBef>
                <a:spcPts val="1200"/>
              </a:spcBef>
            </a:pPr>
            <a:r>
              <a:rPr lang="fr-FR" sz="1600" b="1" u="sng" dirty="0">
                <a:solidFill>
                  <a:schemeClr val="bg1"/>
                </a:solidFill>
                <a:latin typeface="Marianne" panose="02000000000000000000"/>
              </a:rPr>
              <a:t>Notre ambition</a:t>
            </a:r>
            <a:r>
              <a:rPr lang="fr-FR" sz="1600" u="sng" dirty="0">
                <a:solidFill>
                  <a:schemeClr val="bg1"/>
                </a:solidFill>
                <a:latin typeface="Marianne" panose="02000000000000000000"/>
              </a:rPr>
              <a:t> </a:t>
            </a:r>
            <a:r>
              <a:rPr lang="fr-FR" sz="1600" dirty="0">
                <a:solidFill>
                  <a:schemeClr val="bg1"/>
                </a:solidFill>
                <a:latin typeface="Marianne" panose="02000000000000000000"/>
              </a:rPr>
              <a:t>: </a:t>
            </a:r>
            <a:r>
              <a:rPr lang="fr-FR" sz="1600" dirty="0">
                <a:solidFill>
                  <a:schemeClr val="bg1"/>
                </a:solidFill>
              </a:rPr>
              <a:t>Offrir un format clair, accessible et centré sur vos </a:t>
            </a:r>
            <a:r>
              <a:rPr lang="fr-FR" sz="1600" b="1" dirty="0">
                <a:solidFill>
                  <a:schemeClr val="bg1"/>
                </a:solidFill>
              </a:rPr>
              <a:t>questions les plus fréquentes </a:t>
            </a:r>
            <a:r>
              <a:rPr lang="fr-FR" sz="1600" dirty="0">
                <a:solidFill>
                  <a:schemeClr val="bg1"/>
                </a:solidFill>
              </a:rPr>
              <a:t>autour de l’évolution de l’assistance</a:t>
            </a:r>
            <a:endParaRPr lang="fr-FR" sz="1600" dirty="0">
              <a:solidFill>
                <a:schemeClr val="bg1"/>
              </a:solidFill>
              <a:latin typeface="Marianne" panose="02000000000000000000"/>
            </a:endParaRPr>
          </a:p>
        </p:txBody>
      </p:sp>
      <p:sp>
        <p:nvSpPr>
          <p:cNvPr id="15" name="Rectangle: Rounded Corners 14">
            <a:extLst>
              <a:ext uri="{FF2B5EF4-FFF2-40B4-BE49-F238E27FC236}">
                <a16:creationId xmlns:a16="http://schemas.microsoft.com/office/drawing/2014/main" id="{22F0F42A-69B5-7AA4-5EAF-D609B2E4680A}"/>
              </a:ext>
            </a:extLst>
          </p:cNvPr>
          <p:cNvSpPr/>
          <p:nvPr/>
        </p:nvSpPr>
        <p:spPr>
          <a:xfrm>
            <a:off x="6448425" y="2666261"/>
            <a:ext cx="4776136" cy="3282474"/>
          </a:xfrm>
          <a:prstGeom prst="rect">
            <a:avLst/>
          </a:prstGeom>
          <a:solidFill>
            <a:schemeClr val="bg1">
              <a:lumMod val="95000"/>
            </a:schemeClr>
          </a:solidFill>
          <a:ln>
            <a:no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2400"/>
              </a:spcBef>
              <a:spcAft>
                <a:spcPts val="0"/>
              </a:spcAft>
              <a:buClrTx/>
              <a:buSzTx/>
              <a:tabLst/>
              <a:defRPr/>
            </a:pPr>
            <a:r>
              <a:rPr lang="fr-FR" sz="1600" b="1" i="1">
                <a:solidFill>
                  <a:schemeClr val="tx2"/>
                </a:solidFill>
              </a:rPr>
              <a:t>Utilité</a:t>
            </a:r>
          </a:p>
          <a:p>
            <a:pPr marL="285750" marR="0" lvl="0" indent="-285750" algn="l" defTabSz="914400" rtl="0" eaLnBrk="1" fontAlgn="auto" latinLnBrk="0" hangingPunct="1">
              <a:lnSpc>
                <a:spcPct val="100000"/>
              </a:lnSpc>
              <a:spcBef>
                <a:spcPts val="2400"/>
              </a:spcBef>
              <a:spcAft>
                <a:spcPts val="0"/>
              </a:spcAft>
              <a:buClrTx/>
              <a:buSzTx/>
              <a:buFont typeface="Wingdings" panose="05000000000000000000" pitchFamily="2" charset="2"/>
              <a:buChar char="§"/>
              <a:tabLst/>
              <a:defRPr/>
            </a:pPr>
            <a:r>
              <a:rPr lang="fr-FR" sz="1400">
                <a:solidFill>
                  <a:schemeClr val="tx1"/>
                </a:solidFill>
              </a:rPr>
              <a:t>Référencement des questions sur tous les sujets liés à l’évolution de l’assistance : </a:t>
            </a:r>
          </a:p>
          <a:p>
            <a:pPr marL="742950" lvl="1" indent="-285750">
              <a:spcBef>
                <a:spcPts val="1200"/>
              </a:spcBef>
              <a:buFont typeface="Wingdings" panose="05000000000000000000" pitchFamily="2" charset="2"/>
              <a:buChar char="§"/>
              <a:defRPr/>
            </a:pPr>
            <a:r>
              <a:rPr lang="fr-FR" sz="1400">
                <a:solidFill>
                  <a:schemeClr val="tx1"/>
                </a:solidFill>
              </a:rPr>
              <a:t>Processus de traitement du formulaire</a:t>
            </a:r>
          </a:p>
          <a:p>
            <a:pPr marL="742950" lvl="1" indent="-285750">
              <a:spcBef>
                <a:spcPts val="1200"/>
              </a:spcBef>
              <a:buFont typeface="Wingdings" panose="05000000000000000000" pitchFamily="2" charset="2"/>
              <a:buChar char="§"/>
              <a:defRPr/>
            </a:pPr>
            <a:r>
              <a:rPr lang="fr-FR" sz="1400">
                <a:solidFill>
                  <a:schemeClr val="tx1"/>
                </a:solidFill>
              </a:rPr>
              <a:t>SVI (canal téléphone)</a:t>
            </a:r>
          </a:p>
          <a:p>
            <a:pPr marL="742950" lvl="1" indent="-285750">
              <a:spcBef>
                <a:spcPts val="1200"/>
              </a:spcBef>
              <a:buFont typeface="Wingdings" panose="05000000000000000000" pitchFamily="2" charset="2"/>
              <a:buChar char="§"/>
              <a:defRPr/>
            </a:pPr>
            <a:r>
              <a:rPr lang="fr-FR" sz="1400">
                <a:solidFill>
                  <a:schemeClr val="tx1"/>
                </a:solidFill>
              </a:rPr>
              <a:t>Outil de suivi et indicateurs</a:t>
            </a:r>
          </a:p>
          <a:p>
            <a:pPr marL="742950" lvl="1" indent="-285750">
              <a:spcBef>
                <a:spcPts val="1200"/>
              </a:spcBef>
              <a:buFont typeface="Wingdings" panose="05000000000000000000" pitchFamily="2" charset="2"/>
              <a:buChar char="§"/>
              <a:defRPr/>
            </a:pPr>
            <a:r>
              <a:rPr lang="fr-FR" sz="1400">
                <a:solidFill>
                  <a:schemeClr val="tx1"/>
                </a:solidFill>
              </a:rPr>
              <a:t>Autre sujet</a:t>
            </a:r>
          </a:p>
          <a:p>
            <a:pPr marL="285750" marR="0" lvl="0" indent="-285750" algn="l" defTabSz="914400" rtl="0" eaLnBrk="1" fontAlgn="auto" latinLnBrk="0" hangingPunct="1">
              <a:lnSpc>
                <a:spcPct val="100000"/>
              </a:lnSpc>
              <a:spcBef>
                <a:spcPts val="2400"/>
              </a:spcBef>
              <a:spcAft>
                <a:spcPts val="0"/>
              </a:spcAft>
              <a:buClrTx/>
              <a:buSzTx/>
              <a:buFont typeface="Wingdings" panose="05000000000000000000" pitchFamily="2" charset="2"/>
              <a:buChar char="§"/>
              <a:tabLst/>
              <a:defRPr/>
            </a:pPr>
            <a:r>
              <a:rPr lang="fr-FR" sz="1400">
                <a:solidFill>
                  <a:schemeClr val="tx1"/>
                </a:solidFill>
              </a:rPr>
              <a:t>Prévoir les mises à jour futures en prenant en compte vos questions d’aujourd’hui</a:t>
            </a:r>
          </a:p>
        </p:txBody>
      </p:sp>
      <p:graphicFrame>
        <p:nvGraphicFramePr>
          <p:cNvPr id="4" name="think-cell data - do not delete" hidden="1">
            <a:extLst>
              <a:ext uri="{FF2B5EF4-FFF2-40B4-BE49-F238E27FC236}">
                <a16:creationId xmlns:a16="http://schemas.microsoft.com/office/drawing/2014/main" id="{41EDBBBC-F74A-1BBF-8C2D-AB9F67372B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think-cell data - do not delete" hidden="1">
                        <a:extLst>
                          <a:ext uri="{FF2B5EF4-FFF2-40B4-BE49-F238E27FC236}">
                            <a16:creationId xmlns:a16="http://schemas.microsoft.com/office/drawing/2014/main" id="{41EDBBBC-F74A-1BBF-8C2D-AB9F67372B9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 coins arrondis 12">
            <a:extLst>
              <a:ext uri="{FF2B5EF4-FFF2-40B4-BE49-F238E27FC236}">
                <a16:creationId xmlns:a16="http://schemas.microsoft.com/office/drawing/2014/main" id="{6A81D555-46AA-4989-FC0A-B46447ECC501}"/>
              </a:ext>
            </a:extLst>
          </p:cNvPr>
          <p:cNvSpPr/>
          <p:nvPr/>
        </p:nvSpPr>
        <p:spPr>
          <a:xfrm>
            <a:off x="9893300" y="-88901"/>
            <a:ext cx="2235200" cy="635125"/>
          </a:xfrm>
          <a:prstGeom prst="roundRect">
            <a:avLst/>
          </a:prstGeom>
          <a:solidFill>
            <a:srgbClr val="C6C6EA">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8090F1F-A3E5-989D-FA85-2346A3485BDB}"/>
              </a:ext>
            </a:extLst>
          </p:cNvPr>
          <p:cNvSpPr txBox="1"/>
          <p:nvPr/>
        </p:nvSpPr>
        <p:spPr>
          <a:xfrm>
            <a:off x="9893300" y="0"/>
            <a:ext cx="2235200" cy="500137"/>
          </a:xfrm>
          <a:prstGeom prst="rect">
            <a:avLst/>
          </a:prstGeom>
          <a:noFill/>
        </p:spPr>
        <p:txBody>
          <a:bodyPr wrap="square" rtlCol="0">
            <a:spAutoFit/>
          </a:bodyPr>
          <a:lstStyle/>
          <a:p>
            <a:pPr algn="ctr">
              <a:spcAft>
                <a:spcPts val="300"/>
              </a:spcAft>
            </a:pPr>
            <a:r>
              <a:rPr lang="fr-FR" sz="1200"/>
              <a:t>FAQ</a:t>
            </a:r>
          </a:p>
          <a:p>
            <a:pPr algn="ctr">
              <a:spcAft>
                <a:spcPts val="300"/>
              </a:spcAft>
            </a:pPr>
            <a:r>
              <a:rPr lang="fr-FR" sz="1200" i="1">
                <a:solidFill>
                  <a:srgbClr val="00B050"/>
                </a:solidFill>
              </a:rPr>
              <a:t>Disponibles sur la BC </a:t>
            </a:r>
            <a:r>
              <a:rPr lang="fr-FR" sz="1200" i="1">
                <a:solidFill>
                  <a:srgbClr val="00B050"/>
                </a:solidFill>
                <a:sym typeface="Wingdings" panose="05000000000000000000" pitchFamily="2" charset="2"/>
              </a:rPr>
              <a:t> </a:t>
            </a:r>
            <a:r>
              <a:rPr lang="fr-FR" sz="1200" i="1">
                <a:solidFill>
                  <a:srgbClr val="00B050"/>
                </a:solidFill>
                <a:sym typeface="Wingdings" panose="05000000000000000000" pitchFamily="2" charset="2"/>
                <a:hlinkClick r:id="rId6">
                  <a:extLst>
                    <a:ext uri="{A12FA001-AC4F-418D-AE19-62706E023703}">
                      <ahyp:hlinkClr xmlns:ahyp="http://schemas.microsoft.com/office/drawing/2018/hyperlinkcolor" val="tx"/>
                    </a:ext>
                  </a:extLst>
                </a:hlinkClick>
              </a:rPr>
              <a:t>ICI </a:t>
            </a:r>
            <a:endParaRPr lang="fr-FR" sz="1600" i="1">
              <a:solidFill>
                <a:srgbClr val="00B050"/>
              </a:solidFill>
            </a:endParaRPr>
          </a:p>
        </p:txBody>
      </p:sp>
      <p:sp>
        <p:nvSpPr>
          <p:cNvPr id="23" name="Titre 14">
            <a:extLst>
              <a:ext uri="{FF2B5EF4-FFF2-40B4-BE49-F238E27FC236}">
                <a16:creationId xmlns:a16="http://schemas.microsoft.com/office/drawing/2014/main" id="{31B1D188-5F94-C1D9-7153-27DC7928D8B1}"/>
              </a:ext>
            </a:extLst>
          </p:cNvPr>
          <p:cNvSpPr>
            <a:spLocks noGrp="1"/>
          </p:cNvSpPr>
          <p:nvPr>
            <p:ph type="title"/>
          </p:nvPr>
        </p:nvSpPr>
        <p:spPr>
          <a:xfrm>
            <a:off x="1480124" y="276075"/>
            <a:ext cx="10264201" cy="960000"/>
          </a:xfrm>
        </p:spPr>
        <p:txBody>
          <a:bodyPr/>
          <a:lstStyle/>
          <a:p>
            <a:r>
              <a:rPr lang="fr-FR" sz="2000"/>
              <a:t>FAQ sur l’évolution de l’assistance</a:t>
            </a:r>
          </a:p>
        </p:txBody>
      </p:sp>
      <p:pic>
        <p:nvPicPr>
          <p:cNvPr id="2" name="Graphique 1" descr="Point d’interrogation avec un remplissage uni">
            <a:extLst>
              <a:ext uri="{FF2B5EF4-FFF2-40B4-BE49-F238E27FC236}">
                <a16:creationId xmlns:a16="http://schemas.microsoft.com/office/drawing/2014/main" id="{D7F28C32-4B18-C48C-B53B-AFC9DFCF62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9367" y="2334072"/>
            <a:ext cx="3373612" cy="3946852"/>
          </a:xfrm>
          <a:prstGeom prst="rect">
            <a:avLst/>
          </a:prstGeom>
        </p:spPr>
      </p:pic>
      <p:pic>
        <p:nvPicPr>
          <p:cNvPr id="3" name="Image 2">
            <a:extLst>
              <a:ext uri="{FF2B5EF4-FFF2-40B4-BE49-F238E27FC236}">
                <a16:creationId xmlns:a16="http://schemas.microsoft.com/office/drawing/2014/main" id="{8D2901E0-E7C5-1C7F-3FBA-891D14A3E042}"/>
              </a:ext>
            </a:extLst>
          </p:cNvPr>
          <p:cNvPicPr>
            <a:picLocks noChangeAspect="1"/>
          </p:cNvPicPr>
          <p:nvPr/>
        </p:nvPicPr>
        <p:blipFill>
          <a:blip r:embed="rId9"/>
          <a:stretch>
            <a:fillRect/>
          </a:stretch>
        </p:blipFill>
        <p:spPr>
          <a:xfrm>
            <a:off x="1661706" y="2485338"/>
            <a:ext cx="3587987" cy="3644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7043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8C9EF-3B5D-C84D-54D9-ACA1F01182FF}"/>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D4392B0-25B6-8C89-4C19-1C43C0660B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think-cell data - do not delete" hidden="1">
                        <a:extLst>
                          <a:ext uri="{FF2B5EF4-FFF2-40B4-BE49-F238E27FC236}">
                            <a16:creationId xmlns:a16="http://schemas.microsoft.com/office/drawing/2014/main" id="{5D4392B0-25B6-8C89-4C19-1C43C0660B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 coins arrondis 12">
            <a:extLst>
              <a:ext uri="{FF2B5EF4-FFF2-40B4-BE49-F238E27FC236}">
                <a16:creationId xmlns:a16="http://schemas.microsoft.com/office/drawing/2014/main" id="{3309FF76-8FD9-D448-44AC-9AD9A149E01B}"/>
              </a:ext>
            </a:extLst>
          </p:cNvPr>
          <p:cNvSpPr/>
          <p:nvPr/>
        </p:nvSpPr>
        <p:spPr>
          <a:xfrm>
            <a:off x="9893300" y="-88901"/>
            <a:ext cx="2235200" cy="635125"/>
          </a:xfrm>
          <a:prstGeom prst="roundRect">
            <a:avLst/>
          </a:prstGeom>
          <a:solidFill>
            <a:srgbClr val="C6C6EA">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0C4F0050-FCA9-786A-926B-12E8B2E94D1F}"/>
              </a:ext>
            </a:extLst>
          </p:cNvPr>
          <p:cNvSpPr txBox="1"/>
          <p:nvPr/>
        </p:nvSpPr>
        <p:spPr>
          <a:xfrm>
            <a:off x="9893300" y="0"/>
            <a:ext cx="2235200" cy="500137"/>
          </a:xfrm>
          <a:prstGeom prst="rect">
            <a:avLst/>
          </a:prstGeom>
          <a:noFill/>
        </p:spPr>
        <p:txBody>
          <a:bodyPr wrap="square" rtlCol="0">
            <a:spAutoFit/>
          </a:bodyPr>
          <a:lstStyle/>
          <a:p>
            <a:pPr algn="ctr">
              <a:spcAft>
                <a:spcPts val="300"/>
              </a:spcAft>
            </a:pPr>
            <a:r>
              <a:rPr lang="fr-FR" sz="1200" dirty="0"/>
              <a:t>FORUM</a:t>
            </a:r>
          </a:p>
          <a:p>
            <a:pPr algn="ctr">
              <a:spcAft>
                <a:spcPts val="300"/>
              </a:spcAft>
            </a:pPr>
            <a:r>
              <a:rPr lang="fr-FR" sz="1200" i="1" dirty="0">
                <a:solidFill>
                  <a:srgbClr val="00B050"/>
                </a:solidFill>
              </a:rPr>
              <a:t>Disponible </a:t>
            </a:r>
            <a:r>
              <a:rPr lang="fr-FR" sz="1200" i="1" dirty="0">
                <a:solidFill>
                  <a:srgbClr val="00B050"/>
                </a:solidFill>
                <a:sym typeface="Wingdings" panose="05000000000000000000" pitchFamily="2" charset="2"/>
                <a:hlinkClick r:id="rId6">
                  <a:extLst>
                    <a:ext uri="{A12FA001-AC4F-418D-AE19-62706E023703}">
                      <ahyp:hlinkClr xmlns:ahyp="http://schemas.microsoft.com/office/drawing/2018/hyperlinkcolor" val="tx"/>
                    </a:ext>
                  </a:extLst>
                </a:hlinkClick>
              </a:rPr>
              <a:t>ICI </a:t>
            </a:r>
            <a:endParaRPr lang="fr-FR" sz="1600" i="1" dirty="0">
              <a:solidFill>
                <a:srgbClr val="00B050"/>
              </a:solidFill>
            </a:endParaRPr>
          </a:p>
        </p:txBody>
      </p:sp>
      <p:sp>
        <p:nvSpPr>
          <p:cNvPr id="23" name="Titre 14">
            <a:extLst>
              <a:ext uri="{FF2B5EF4-FFF2-40B4-BE49-F238E27FC236}">
                <a16:creationId xmlns:a16="http://schemas.microsoft.com/office/drawing/2014/main" id="{9F0E8A3A-4323-1D26-E074-35FFBC2286C3}"/>
              </a:ext>
            </a:extLst>
          </p:cNvPr>
          <p:cNvSpPr>
            <a:spLocks noGrp="1"/>
          </p:cNvSpPr>
          <p:nvPr>
            <p:ph type="title"/>
          </p:nvPr>
        </p:nvSpPr>
        <p:spPr>
          <a:xfrm>
            <a:off x="1480125" y="276075"/>
            <a:ext cx="9245026" cy="960000"/>
          </a:xfrm>
        </p:spPr>
        <p:txBody>
          <a:bodyPr/>
          <a:lstStyle/>
          <a:p>
            <a:r>
              <a:rPr lang="fr-FR" sz="2000" dirty="0"/>
              <a:t>FORUM dédié à l’assistance du SI SIAO</a:t>
            </a:r>
          </a:p>
        </p:txBody>
      </p:sp>
      <p:grpSp>
        <p:nvGrpSpPr>
          <p:cNvPr id="5" name="Groupe 4">
            <a:extLst>
              <a:ext uri="{FF2B5EF4-FFF2-40B4-BE49-F238E27FC236}">
                <a16:creationId xmlns:a16="http://schemas.microsoft.com/office/drawing/2014/main" id="{3AD4A10C-F864-DBB2-BD46-5A2DB7EC60E0}"/>
              </a:ext>
            </a:extLst>
          </p:cNvPr>
          <p:cNvGrpSpPr/>
          <p:nvPr/>
        </p:nvGrpSpPr>
        <p:grpSpPr>
          <a:xfrm>
            <a:off x="4831975" y="2475434"/>
            <a:ext cx="2528048" cy="3030667"/>
            <a:chOff x="4831976" y="2991162"/>
            <a:chExt cx="2528048" cy="3030667"/>
          </a:xfrm>
        </p:grpSpPr>
        <p:grpSp>
          <p:nvGrpSpPr>
            <p:cNvPr id="6" name="Groupe 5">
              <a:extLst>
                <a:ext uri="{FF2B5EF4-FFF2-40B4-BE49-F238E27FC236}">
                  <a16:creationId xmlns:a16="http://schemas.microsoft.com/office/drawing/2014/main" id="{F941F1E0-E049-51AF-3417-F1D7FA8DBB83}"/>
                </a:ext>
              </a:extLst>
            </p:cNvPr>
            <p:cNvGrpSpPr/>
            <p:nvPr/>
          </p:nvGrpSpPr>
          <p:grpSpPr>
            <a:xfrm>
              <a:off x="4831976" y="2991162"/>
              <a:ext cx="2528048" cy="3030667"/>
              <a:chOff x="1479176" y="1899920"/>
              <a:chExt cx="2528048" cy="3030667"/>
            </a:xfrm>
            <a:effectLst>
              <a:glow rad="101600">
                <a:schemeClr val="accent2">
                  <a:satMod val="175000"/>
                  <a:alpha val="40000"/>
                </a:schemeClr>
              </a:glow>
              <a:outerShdw blurRad="50800" dist="38100" dir="8100000" algn="tr" rotWithShape="0">
                <a:prstClr val="black">
                  <a:alpha val="40000"/>
                </a:prstClr>
              </a:outerShdw>
            </a:effectLst>
          </p:grpSpPr>
          <p:sp>
            <p:nvSpPr>
              <p:cNvPr id="8" name="Rectangle : coins arrondis 7">
                <a:extLst>
                  <a:ext uri="{FF2B5EF4-FFF2-40B4-BE49-F238E27FC236}">
                    <a16:creationId xmlns:a16="http://schemas.microsoft.com/office/drawing/2014/main" id="{DBD088A9-6874-A65E-3251-161E147B3A38}"/>
                  </a:ext>
                </a:extLst>
              </p:cNvPr>
              <p:cNvSpPr/>
              <p:nvPr/>
            </p:nvSpPr>
            <p:spPr>
              <a:xfrm>
                <a:off x="1479176" y="3998258"/>
                <a:ext cx="2528048" cy="932329"/>
              </a:xfrm>
              <a:prstGeom prst="roundRect">
                <a:avLst>
                  <a:gd name="adj" fmla="val 12308"/>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1200" dirty="0">
                  <a:ln w="0"/>
                  <a:solidFill>
                    <a:schemeClr val="bg1"/>
                  </a:solidFill>
                </a:endParaRPr>
              </a:p>
            </p:txBody>
          </p:sp>
          <p:sp>
            <p:nvSpPr>
              <p:cNvPr id="9" name="Rectangle : coins arrondis 8">
                <a:extLst>
                  <a:ext uri="{FF2B5EF4-FFF2-40B4-BE49-F238E27FC236}">
                    <a16:creationId xmlns:a16="http://schemas.microsoft.com/office/drawing/2014/main" id="{27C2A541-AE04-F52C-7E93-52E891152DD7}"/>
                  </a:ext>
                </a:extLst>
              </p:cNvPr>
              <p:cNvSpPr/>
              <p:nvPr/>
            </p:nvSpPr>
            <p:spPr>
              <a:xfrm>
                <a:off x="1479176" y="1899920"/>
                <a:ext cx="2528048" cy="2573468"/>
              </a:xfrm>
              <a:prstGeom prst="roundRect">
                <a:avLst>
                  <a:gd name="adj" fmla="val 3807"/>
                </a:avLst>
              </a:prstGeom>
              <a:solidFill>
                <a:srgbClr val="9BC2D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1200" dirty="0">
                  <a:ln w="0"/>
                  <a:solidFill>
                    <a:schemeClr val="bg1"/>
                  </a:solidFill>
                </a:endParaRPr>
              </a:p>
            </p:txBody>
          </p:sp>
          <p:sp>
            <p:nvSpPr>
              <p:cNvPr id="10" name="Rectangle 9">
                <a:extLst>
                  <a:ext uri="{FF2B5EF4-FFF2-40B4-BE49-F238E27FC236}">
                    <a16:creationId xmlns:a16="http://schemas.microsoft.com/office/drawing/2014/main" id="{4CE8A4E3-72A6-8B7F-2380-CC95345A4791}"/>
                  </a:ext>
                </a:extLst>
              </p:cNvPr>
              <p:cNvSpPr/>
              <p:nvPr/>
            </p:nvSpPr>
            <p:spPr>
              <a:xfrm>
                <a:off x="1479176" y="3710469"/>
                <a:ext cx="2528048" cy="932329"/>
              </a:xfrm>
              <a:prstGeom prst="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216000" tIns="144000" rtlCol="0" anchor="t"/>
              <a:lstStyle/>
              <a:p>
                <a:pPr>
                  <a:lnSpc>
                    <a:spcPct val="150000"/>
                  </a:lnSpc>
                </a:pPr>
                <a:r>
                  <a:rPr lang="fr-FR" sz="1400" b="1" dirty="0">
                    <a:ln w="0"/>
                    <a:solidFill>
                      <a:schemeClr val="accent2">
                        <a:lumMod val="50000"/>
                      </a:schemeClr>
                    </a:solidFill>
                  </a:rPr>
                  <a:t>FORUM SI SIAO</a:t>
                </a:r>
              </a:p>
              <a:p>
                <a:pPr>
                  <a:lnSpc>
                    <a:spcPct val="150000"/>
                  </a:lnSpc>
                  <a:spcBef>
                    <a:spcPts val="400"/>
                  </a:spcBef>
                </a:pPr>
                <a:r>
                  <a:rPr lang="fr-FR" sz="1400" dirty="0">
                    <a:ln w="0"/>
                    <a:solidFill>
                      <a:schemeClr val="bg1">
                        <a:lumMod val="50000"/>
                      </a:schemeClr>
                    </a:solidFill>
                  </a:rPr>
                  <a:t>      </a:t>
                </a:r>
                <a:r>
                  <a:rPr lang="fr-FR" sz="1000" dirty="0">
                    <a:ln w="0"/>
                    <a:solidFill>
                      <a:schemeClr val="bg1">
                        <a:lumMod val="50000"/>
                      </a:schemeClr>
                    </a:solidFill>
                  </a:rPr>
                  <a:t>13 notifications</a:t>
                </a:r>
                <a:endParaRPr lang="fr-FR" sz="1400" dirty="0">
                  <a:ln w="0"/>
                  <a:solidFill>
                    <a:schemeClr val="bg1">
                      <a:lumMod val="50000"/>
                    </a:schemeClr>
                  </a:solidFill>
                </a:endParaRPr>
              </a:p>
            </p:txBody>
          </p:sp>
        </p:grpSp>
        <p:pic>
          <p:nvPicPr>
            <p:cNvPr id="7" name="Image 6">
              <a:extLst>
                <a:ext uri="{FF2B5EF4-FFF2-40B4-BE49-F238E27FC236}">
                  <a16:creationId xmlns:a16="http://schemas.microsoft.com/office/drawing/2014/main" id="{5D8FEB23-9744-4CC8-318A-DDA61BC4FC76}"/>
                </a:ext>
              </a:extLst>
            </p:cNvPr>
            <p:cNvPicPr>
              <a:picLocks noChangeAspect="1"/>
            </p:cNvPicPr>
            <p:nvPr/>
          </p:nvPicPr>
          <p:blipFill>
            <a:blip r:embed="rId7"/>
            <a:stretch>
              <a:fillRect/>
            </a:stretch>
          </p:blipFill>
          <p:spPr>
            <a:xfrm>
              <a:off x="5553539" y="3424949"/>
              <a:ext cx="1084922" cy="1084922"/>
            </a:xfrm>
            <a:prstGeom prst="rect">
              <a:avLst/>
            </a:prstGeom>
          </p:spPr>
        </p:pic>
      </p:grpSp>
      <p:sp>
        <p:nvSpPr>
          <p:cNvPr id="11" name="ZoneTexte 10">
            <a:extLst>
              <a:ext uri="{FF2B5EF4-FFF2-40B4-BE49-F238E27FC236}">
                <a16:creationId xmlns:a16="http://schemas.microsoft.com/office/drawing/2014/main" id="{4E4B6208-FB7E-B3EA-1494-674E909244CF}"/>
              </a:ext>
            </a:extLst>
          </p:cNvPr>
          <p:cNvSpPr txBox="1"/>
          <p:nvPr/>
        </p:nvSpPr>
        <p:spPr>
          <a:xfrm>
            <a:off x="606543" y="3465444"/>
            <a:ext cx="3933559" cy="1531188"/>
          </a:xfrm>
          <a:prstGeom prst="rect">
            <a:avLst/>
          </a:prstGeom>
          <a:noFill/>
        </p:spPr>
        <p:txBody>
          <a:bodyPr wrap="square" lIns="36000" rIns="36000" rtlCol="0">
            <a:spAutoFit/>
          </a:bodyPr>
          <a:lstStyle/>
          <a:p>
            <a:r>
              <a:rPr lang="fr-FR" sz="1600" b="1" dirty="0"/>
              <a:t>L’outil poursuit 3 objectifs majeurs</a:t>
            </a:r>
            <a:endParaRPr lang="fr-FR" sz="1600" dirty="0"/>
          </a:p>
          <a:p>
            <a:pPr marL="285750" indent="-285750">
              <a:spcBef>
                <a:spcPts val="300"/>
              </a:spcBef>
              <a:buFont typeface="Arial" panose="020B0604020202020204" pitchFamily="34" charset="0"/>
              <a:buChar char="•"/>
            </a:pPr>
            <a:r>
              <a:rPr lang="fr-FR" sz="1400" b="1" kern="100" dirty="0">
                <a:latin typeface="Marianne" panose="02000000000000000000" pitchFamily="50" charset="0"/>
                <a:ea typeface="Aptos" panose="020B0004020202020204" pitchFamily="34" charset="0"/>
                <a:cs typeface="Times New Roman" panose="02020603050405020304" pitchFamily="18" charset="0"/>
              </a:rPr>
              <a:t>Harmoniser et partager les pratiques et méthodes </a:t>
            </a:r>
            <a:r>
              <a:rPr lang="fr-FR" sz="1400" kern="100" dirty="0">
                <a:latin typeface="Marianne" panose="02000000000000000000" pitchFamily="50" charset="0"/>
                <a:ea typeface="Aptos" panose="020B0004020202020204" pitchFamily="34" charset="0"/>
                <a:cs typeface="Times New Roman" panose="02020603050405020304" pitchFamily="18" charset="0"/>
              </a:rPr>
              <a:t>entre SIAO</a:t>
            </a:r>
            <a:endParaRPr lang="fr-FR" sz="20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spcBef>
                <a:spcPts val="300"/>
              </a:spcBef>
              <a:buFont typeface="Arial" panose="020B0604020202020204" pitchFamily="34" charset="0"/>
              <a:buChar char="•"/>
            </a:pPr>
            <a:r>
              <a:rPr lang="fr-FR" sz="1400" b="1" dirty="0"/>
              <a:t>Diffuser les informations clés</a:t>
            </a:r>
            <a:endParaRPr lang="fr-FR" sz="1400" b="1" kern="100" dirty="0">
              <a:latin typeface="Marianne" panose="02000000000000000000" pitchFamily="50" charset="0"/>
              <a:ea typeface="Aptos" panose="020B0004020202020204" pitchFamily="34" charset="0"/>
              <a:cs typeface="Times New Roman" panose="02020603050405020304" pitchFamily="18" charset="0"/>
            </a:endParaRPr>
          </a:p>
          <a:p>
            <a:pPr marL="285750" indent="-285750">
              <a:spcBef>
                <a:spcPts val="300"/>
              </a:spcBef>
              <a:buFont typeface="Arial" panose="020B0604020202020204" pitchFamily="34" charset="0"/>
              <a:buChar char="•"/>
            </a:pPr>
            <a:r>
              <a:rPr lang="fr-FR" sz="1400" b="1" kern="100" dirty="0">
                <a:latin typeface="Marianne" panose="02000000000000000000" pitchFamily="50" charset="0"/>
                <a:ea typeface="Aptos" panose="020B0004020202020204" pitchFamily="34" charset="0"/>
                <a:cs typeface="Times New Roman" panose="02020603050405020304" pitchFamily="18" charset="0"/>
              </a:rPr>
              <a:t>Renforcer la réactivité </a:t>
            </a:r>
            <a:r>
              <a:rPr lang="fr-FR" sz="1400" kern="100" dirty="0">
                <a:latin typeface="Marianne" panose="02000000000000000000" pitchFamily="50" charset="0"/>
                <a:ea typeface="Aptos" panose="020B0004020202020204" pitchFamily="34" charset="0"/>
                <a:cs typeface="Times New Roman" panose="02020603050405020304" pitchFamily="18" charset="0"/>
              </a:rPr>
              <a:t>en cas d’incidents majeurs</a:t>
            </a:r>
            <a:endParaRPr lang="fr-FR" sz="2000"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16" name="Image 15">
            <a:extLst>
              <a:ext uri="{FF2B5EF4-FFF2-40B4-BE49-F238E27FC236}">
                <a16:creationId xmlns:a16="http://schemas.microsoft.com/office/drawing/2014/main" id="{F1F36513-41EE-53C7-C263-E1A36978C882}"/>
              </a:ext>
            </a:extLst>
          </p:cNvPr>
          <p:cNvPicPr>
            <a:picLocks noChangeAspect="1"/>
          </p:cNvPicPr>
          <p:nvPr/>
        </p:nvPicPr>
        <p:blipFill>
          <a:blip r:embed="rId8"/>
          <a:stretch>
            <a:fillRect/>
          </a:stretch>
        </p:blipFill>
        <p:spPr>
          <a:xfrm>
            <a:off x="2071241" y="2466921"/>
            <a:ext cx="720000" cy="720000"/>
          </a:xfrm>
          <a:prstGeom prst="rect">
            <a:avLst/>
          </a:prstGeom>
        </p:spPr>
      </p:pic>
      <p:sp>
        <p:nvSpPr>
          <p:cNvPr id="17" name="ZoneTexte 16">
            <a:extLst>
              <a:ext uri="{FF2B5EF4-FFF2-40B4-BE49-F238E27FC236}">
                <a16:creationId xmlns:a16="http://schemas.microsoft.com/office/drawing/2014/main" id="{85725D40-ED84-2E9C-D6E0-4A0547B18B00}"/>
              </a:ext>
            </a:extLst>
          </p:cNvPr>
          <p:cNvSpPr txBox="1"/>
          <p:nvPr/>
        </p:nvSpPr>
        <p:spPr>
          <a:xfrm>
            <a:off x="7651897" y="3429000"/>
            <a:ext cx="3933560" cy="2400657"/>
          </a:xfrm>
          <a:prstGeom prst="rect">
            <a:avLst/>
          </a:prstGeom>
          <a:noFill/>
        </p:spPr>
        <p:txBody>
          <a:bodyPr wrap="square" lIns="36000" rIns="36000" rtlCol="0">
            <a:spAutoFit/>
          </a:bodyPr>
          <a:lstStyle/>
          <a:p>
            <a:r>
              <a:rPr lang="fr-FR" sz="1600" b="1" dirty="0"/>
              <a:t>L’outil propose des fonctionnalités clés pour l’animation d’une communauté</a:t>
            </a:r>
            <a:endParaRPr lang="fr-FR" sz="1600" dirty="0"/>
          </a:p>
          <a:p>
            <a:pPr marL="285750" indent="-285750">
              <a:spcBef>
                <a:spcPts val="600"/>
              </a:spcBef>
              <a:buFont typeface="Marianne" panose="02000000000000000000" pitchFamily="50" charset="0"/>
              <a:buChar char="→"/>
            </a:pPr>
            <a:r>
              <a:rPr lang="fr-FR" sz="1400" b="1" dirty="0"/>
              <a:t>Fil d’infos </a:t>
            </a:r>
            <a:r>
              <a:rPr lang="fr-FR" sz="1400" dirty="0"/>
              <a:t>pour vous tenir informés des actualités</a:t>
            </a:r>
          </a:p>
          <a:p>
            <a:pPr marL="285750" indent="-285750">
              <a:spcBef>
                <a:spcPts val="600"/>
              </a:spcBef>
              <a:buFont typeface="Marianne" panose="02000000000000000000" pitchFamily="50" charset="0"/>
              <a:buChar char="→"/>
            </a:pPr>
            <a:r>
              <a:rPr lang="fr-FR" sz="1400" b="1" dirty="0"/>
              <a:t>Dialogues</a:t>
            </a:r>
            <a:r>
              <a:rPr lang="fr-FR" sz="1400" dirty="0"/>
              <a:t> entre membres ou via des canaux thématiques (Panne du SI et Partage des bonnes pratiques)</a:t>
            </a:r>
          </a:p>
          <a:p>
            <a:pPr marL="285750" indent="-285750">
              <a:spcBef>
                <a:spcPts val="600"/>
              </a:spcBef>
              <a:buFont typeface="Marianne" panose="02000000000000000000" pitchFamily="50" charset="0"/>
              <a:buChar char="→"/>
            </a:pPr>
            <a:r>
              <a:rPr lang="fr-FR" sz="1400" b="1" dirty="0"/>
              <a:t>Sondages</a:t>
            </a:r>
            <a:r>
              <a:rPr lang="fr-FR" sz="1400" dirty="0"/>
              <a:t> pour recueillir votre avis</a:t>
            </a:r>
          </a:p>
          <a:p>
            <a:pPr marL="285750" indent="-285750">
              <a:spcBef>
                <a:spcPts val="600"/>
              </a:spcBef>
              <a:buFont typeface="Marianne" panose="02000000000000000000" pitchFamily="50" charset="0"/>
              <a:buChar char="→"/>
            </a:pPr>
            <a:r>
              <a:rPr lang="fr-FR" sz="1400" dirty="0"/>
              <a:t>…</a:t>
            </a:r>
          </a:p>
        </p:txBody>
      </p:sp>
      <p:pic>
        <p:nvPicPr>
          <p:cNvPr id="18" name="Image 17">
            <a:extLst>
              <a:ext uri="{FF2B5EF4-FFF2-40B4-BE49-F238E27FC236}">
                <a16:creationId xmlns:a16="http://schemas.microsoft.com/office/drawing/2014/main" id="{1C049D30-24BC-ADF9-44C1-6A04A1AC8AE6}"/>
              </a:ext>
            </a:extLst>
          </p:cNvPr>
          <p:cNvPicPr>
            <a:picLocks noChangeAspect="1"/>
          </p:cNvPicPr>
          <p:nvPr/>
        </p:nvPicPr>
        <p:blipFill>
          <a:blip r:embed="rId9"/>
          <a:stretch>
            <a:fillRect/>
          </a:stretch>
        </p:blipFill>
        <p:spPr>
          <a:xfrm>
            <a:off x="9400757" y="2475434"/>
            <a:ext cx="720000" cy="720000"/>
          </a:xfrm>
          <a:prstGeom prst="rect">
            <a:avLst/>
          </a:prstGeom>
        </p:spPr>
      </p:pic>
      <p:sp>
        <p:nvSpPr>
          <p:cNvPr id="19" name="ZoneTexte 18">
            <a:extLst>
              <a:ext uri="{FF2B5EF4-FFF2-40B4-BE49-F238E27FC236}">
                <a16:creationId xmlns:a16="http://schemas.microsoft.com/office/drawing/2014/main" id="{73286CD2-AECF-5FEB-4BFF-113BBB701630}"/>
              </a:ext>
            </a:extLst>
          </p:cNvPr>
          <p:cNvSpPr txBox="1"/>
          <p:nvPr/>
        </p:nvSpPr>
        <p:spPr>
          <a:xfrm>
            <a:off x="402265" y="5872300"/>
            <a:ext cx="11387469" cy="364605"/>
          </a:xfrm>
          <a:prstGeom prst="rect">
            <a:avLst/>
          </a:prstGeom>
          <a:solidFill>
            <a:schemeClr val="bg2">
              <a:lumMod val="40000"/>
              <a:lumOff val="60000"/>
              <a:alpha val="18039"/>
            </a:schemeClr>
          </a:solidFill>
        </p:spPr>
        <p:txBody>
          <a:bodyPr wrap="square" rtlCol="0" anchor="ctr">
            <a:noAutofit/>
          </a:bodyPr>
          <a:lstStyle/>
          <a:p>
            <a:r>
              <a:rPr lang="fr-FR" sz="1200" b="1" dirty="0">
                <a:solidFill>
                  <a:srgbClr val="C00000"/>
                </a:solidFill>
              </a:rPr>
              <a:t>ATTENTION </a:t>
            </a:r>
            <a:r>
              <a:rPr lang="fr-FR" sz="1200" dirty="0">
                <a:solidFill>
                  <a:srgbClr val="C00000"/>
                </a:solidFill>
              </a:rPr>
              <a:t>: Le FORUM est un espace d’échange entre référents. Il ne doit pas être utilisé pour transmettre les demandes individuelles à l’assistance.</a:t>
            </a:r>
            <a:endParaRPr lang="fr-FR" sz="1400" dirty="0"/>
          </a:p>
        </p:txBody>
      </p:sp>
      <p:sp>
        <p:nvSpPr>
          <p:cNvPr id="2" name="Rectangle: Rounded Corners 13">
            <a:extLst>
              <a:ext uri="{FF2B5EF4-FFF2-40B4-BE49-F238E27FC236}">
                <a16:creationId xmlns:a16="http://schemas.microsoft.com/office/drawing/2014/main" id="{76AAAEBB-90A2-1258-0D0F-4385C83C0377}"/>
              </a:ext>
            </a:extLst>
          </p:cNvPr>
          <p:cNvSpPr/>
          <p:nvPr/>
        </p:nvSpPr>
        <p:spPr>
          <a:xfrm>
            <a:off x="-577" y="1274465"/>
            <a:ext cx="12192000" cy="990078"/>
          </a:xfrm>
          <a:prstGeom prst="roundRect">
            <a:avLst>
              <a:gd name="adj" fmla="val 0"/>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ctr">
              <a:spcAft>
                <a:spcPts val="600"/>
              </a:spcAft>
            </a:pPr>
            <a:r>
              <a:rPr lang="fr-FR" sz="1600" b="1" u="sng" dirty="0">
                <a:solidFill>
                  <a:schemeClr val="bg1"/>
                </a:solidFill>
                <a:latin typeface="Marianne" panose="02000000000000000000"/>
              </a:rPr>
              <a:t>Notre ambition </a:t>
            </a:r>
            <a:r>
              <a:rPr lang="fr-FR" sz="1600" b="1" dirty="0">
                <a:solidFill>
                  <a:schemeClr val="bg1"/>
                </a:solidFill>
                <a:latin typeface="Marianne" panose="02000000000000000000"/>
              </a:rPr>
              <a:t>: </a:t>
            </a:r>
            <a:r>
              <a:rPr lang="fr-FR" sz="1600" dirty="0">
                <a:solidFill>
                  <a:schemeClr val="bg1"/>
                </a:solidFill>
              </a:rPr>
              <a:t>renforcer la proximité entre référents SIAO grâce à un canal de communication exclusif</a:t>
            </a:r>
            <a:endParaRPr lang="en-GB" sz="1600" dirty="0">
              <a:solidFill>
                <a:schemeClr val="bg1"/>
              </a:solidFill>
              <a:latin typeface="Marianne" panose="02000000000000000000"/>
            </a:endParaRPr>
          </a:p>
        </p:txBody>
      </p:sp>
    </p:spTree>
    <p:extLst>
      <p:ext uri="{BB962C8B-B14F-4D97-AF65-F5344CB8AC3E}">
        <p14:creationId xmlns:p14="http://schemas.microsoft.com/office/powerpoint/2010/main" val="3413651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378B04EC-6300-73AE-8888-2723F708CE48}"/>
              </a:ext>
            </a:extLst>
          </p:cNvPr>
          <p:cNvSpPr/>
          <p:nvPr/>
        </p:nvSpPr>
        <p:spPr>
          <a:xfrm>
            <a:off x="8431050" y="865045"/>
            <a:ext cx="720000" cy="7200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929449A-3563-96EB-0522-4A15B9F4A77D}"/>
              </a:ext>
            </a:extLst>
          </p:cNvPr>
          <p:cNvSpPr/>
          <p:nvPr/>
        </p:nvSpPr>
        <p:spPr>
          <a:xfrm>
            <a:off x="3040952" y="865045"/>
            <a:ext cx="720000" cy="7200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 coins arrondis 9">
            <a:extLst>
              <a:ext uri="{FF2B5EF4-FFF2-40B4-BE49-F238E27FC236}">
                <a16:creationId xmlns:a16="http://schemas.microsoft.com/office/drawing/2014/main" id="{CF7E9DA8-B348-7488-F6C2-64A469793D62}"/>
              </a:ext>
            </a:extLst>
          </p:cNvPr>
          <p:cNvSpPr/>
          <p:nvPr/>
        </p:nvSpPr>
        <p:spPr>
          <a:xfrm>
            <a:off x="827826" y="1845352"/>
            <a:ext cx="5146254" cy="3791012"/>
          </a:xfrm>
          <a:prstGeom prst="roundRect">
            <a:avLst>
              <a:gd name="adj" fmla="val 1181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171450" marR="0" lvl="0" indent="-171450" algn="ctr" defTabSz="914196" rtl="0" eaLnBrk="1" fontAlgn="auto" latinLnBrk="0" hangingPunct="1">
              <a:lnSpc>
                <a:spcPct val="100000"/>
              </a:lnSpc>
              <a:spcBef>
                <a:spcPts val="1200"/>
              </a:spcBef>
              <a:spcAft>
                <a:spcPts val="0"/>
              </a:spcAft>
              <a:buClrTx/>
              <a:buSzTx/>
              <a:buFont typeface="Wingdings" panose="05000000000000000000" pitchFamily="2" charset="2"/>
              <a:buChar char="ü"/>
              <a:tabLst/>
              <a:defRPr/>
            </a:pPr>
            <a:r>
              <a:rPr kumimoji="0" lang="fr-FR" sz="1400" i="0" u="none" strike="noStrike" kern="1200" cap="none" spc="0" normalizeH="0" baseline="0" noProof="0">
                <a:ln>
                  <a:noFill/>
                </a:ln>
                <a:solidFill>
                  <a:srgbClr val="000000"/>
                </a:solidFill>
                <a:effectLst/>
                <a:uLnTx/>
                <a:uFillTx/>
                <a:latin typeface="Marianne" panose="02000000000000000000" pitchFamily="50" charset="0"/>
                <a:ea typeface="+mn-ea"/>
                <a:cs typeface="+mn-cs"/>
              </a:rPr>
              <a:t>Toujours </a:t>
            </a:r>
            <a:r>
              <a:rPr kumimoji="0" lang="fr-FR" sz="1400" b="1" i="0" u="none" strike="noStrike" kern="1200" cap="none" spc="0" normalizeH="0" baseline="0" noProof="0">
                <a:ln>
                  <a:noFill/>
                </a:ln>
                <a:solidFill>
                  <a:srgbClr val="000000"/>
                </a:solidFill>
                <a:effectLst/>
                <a:uLnTx/>
                <a:uFillTx/>
                <a:latin typeface="Marianne" panose="02000000000000000000" pitchFamily="50" charset="0"/>
                <a:ea typeface="+mn-ea"/>
                <a:cs typeface="+mn-cs"/>
              </a:rPr>
              <a:t>reformuler la demande </a:t>
            </a:r>
            <a:r>
              <a:rPr kumimoji="0" lang="fr-FR" sz="1400" i="0" u="none" strike="noStrike" kern="1200" cap="none" spc="0" normalizeH="0" baseline="0" noProof="0">
                <a:ln>
                  <a:noFill/>
                </a:ln>
                <a:solidFill>
                  <a:srgbClr val="000000"/>
                </a:solidFill>
                <a:effectLst/>
                <a:uLnTx/>
                <a:uFillTx/>
                <a:latin typeface="Marianne" panose="02000000000000000000" pitchFamily="50" charset="0"/>
                <a:ea typeface="+mn-ea"/>
                <a:cs typeface="+mn-cs"/>
              </a:rPr>
              <a:t>pour s’assurer de bien la comprendre</a:t>
            </a:r>
          </a:p>
          <a:p>
            <a:pPr marL="171450" marR="0" lvl="0" indent="-171450" algn="ctr" defTabSz="914196" rtl="0" eaLnBrk="1" fontAlgn="auto" latinLnBrk="0" hangingPunct="1">
              <a:lnSpc>
                <a:spcPct val="100000"/>
              </a:lnSpc>
              <a:spcBef>
                <a:spcPts val="1200"/>
              </a:spcBef>
              <a:spcAft>
                <a:spcPts val="0"/>
              </a:spcAft>
              <a:buClrTx/>
              <a:buSzTx/>
              <a:buFont typeface="Wingdings" panose="05000000000000000000" pitchFamily="2" charset="2"/>
              <a:buChar char="ü"/>
              <a:tabLst/>
              <a:defRPr/>
            </a:pPr>
            <a:r>
              <a:rPr kumimoji="0" lang="fr-FR" sz="1400" i="0" u="none" strike="noStrike" kern="1200" cap="none" spc="0" normalizeH="0" baseline="0" noProof="0">
                <a:ln>
                  <a:noFill/>
                </a:ln>
                <a:solidFill>
                  <a:srgbClr val="000000"/>
                </a:solidFill>
                <a:effectLst/>
                <a:uLnTx/>
                <a:uFillTx/>
                <a:latin typeface="Marianne" panose="02000000000000000000" pitchFamily="50" charset="0"/>
                <a:ea typeface="+mn-ea"/>
                <a:cs typeface="+mn-cs"/>
              </a:rPr>
              <a:t>Donner une </a:t>
            </a:r>
            <a:r>
              <a:rPr kumimoji="0" lang="fr-FR" sz="1400" b="1" i="0" u="none" strike="noStrike" kern="1200" cap="none" spc="0" normalizeH="0" baseline="0" noProof="0">
                <a:ln>
                  <a:noFill/>
                </a:ln>
                <a:solidFill>
                  <a:srgbClr val="000000"/>
                </a:solidFill>
                <a:effectLst/>
                <a:uLnTx/>
                <a:uFillTx/>
                <a:latin typeface="Marianne" panose="02000000000000000000" pitchFamily="50" charset="0"/>
                <a:ea typeface="+mn-ea"/>
                <a:cs typeface="+mn-cs"/>
              </a:rPr>
              <a:t>réponse claire et concise</a:t>
            </a:r>
            <a:endParaRPr kumimoji="0" lang="fr-FR" sz="1400" i="0" u="none" strike="noStrike" kern="1200" cap="none" spc="0" normalizeH="0" baseline="0" noProof="0">
              <a:ln>
                <a:noFill/>
              </a:ln>
              <a:solidFill>
                <a:srgbClr val="000000"/>
              </a:solidFill>
              <a:effectLst/>
              <a:uLnTx/>
              <a:uFillTx/>
              <a:latin typeface="Marianne" panose="02000000000000000000" pitchFamily="50" charset="0"/>
              <a:ea typeface="+mn-ea"/>
              <a:cs typeface="+mn-cs"/>
            </a:endParaRPr>
          </a:p>
          <a:p>
            <a:pPr marL="171450" marR="0" lvl="0" indent="-171450" algn="ctr" defTabSz="914196" rtl="0" eaLnBrk="1" fontAlgn="auto" latinLnBrk="0" hangingPunct="1">
              <a:lnSpc>
                <a:spcPct val="100000"/>
              </a:lnSpc>
              <a:spcBef>
                <a:spcPts val="1200"/>
              </a:spcBef>
              <a:spcAft>
                <a:spcPts val="0"/>
              </a:spcAft>
              <a:buClrTx/>
              <a:buSzTx/>
              <a:buFont typeface="Wingdings" panose="05000000000000000000" pitchFamily="2" charset="2"/>
              <a:buChar char="ü"/>
              <a:tabLst/>
              <a:defRPr/>
            </a:pPr>
            <a:r>
              <a:rPr kumimoji="0" lang="fr-FR" sz="1400" i="0" u="none" strike="noStrike" kern="1200" cap="none" spc="0" normalizeH="0" baseline="0" noProof="0">
                <a:ln>
                  <a:noFill/>
                </a:ln>
                <a:solidFill>
                  <a:srgbClr val="000000"/>
                </a:solidFill>
                <a:effectLst/>
                <a:uLnTx/>
                <a:uFillTx/>
                <a:latin typeface="Marianne" panose="02000000000000000000" pitchFamily="50" charset="0"/>
                <a:ea typeface="+mn-ea"/>
                <a:cs typeface="+mn-cs"/>
              </a:rPr>
              <a:t>Proposer une solution ou une </a:t>
            </a:r>
            <a:r>
              <a:rPr kumimoji="0" lang="fr-FR" sz="1400" b="1" i="0" u="none" strike="noStrike" kern="1200" cap="none" spc="0" normalizeH="0" baseline="0" noProof="0">
                <a:ln>
                  <a:noFill/>
                </a:ln>
                <a:solidFill>
                  <a:srgbClr val="000000"/>
                </a:solidFill>
                <a:effectLst/>
                <a:uLnTx/>
                <a:uFillTx/>
                <a:latin typeface="Marianne" panose="02000000000000000000" pitchFamily="50" charset="0"/>
                <a:ea typeface="+mn-ea"/>
                <a:cs typeface="+mn-cs"/>
              </a:rPr>
              <a:t>alternative immédiate</a:t>
            </a:r>
            <a:endParaRPr kumimoji="0" lang="fr-FR" sz="1400" i="0" u="none" strike="noStrike" kern="1200" cap="none" spc="0" normalizeH="0" baseline="0" noProof="0">
              <a:ln>
                <a:noFill/>
              </a:ln>
              <a:solidFill>
                <a:srgbClr val="000000"/>
              </a:solidFill>
              <a:effectLst/>
              <a:uLnTx/>
              <a:uFillTx/>
              <a:latin typeface="Marianne" panose="02000000000000000000" pitchFamily="50" charset="0"/>
              <a:ea typeface="+mn-ea"/>
              <a:cs typeface="+mn-cs"/>
            </a:endParaRPr>
          </a:p>
          <a:p>
            <a:pPr marL="171450" marR="0" lvl="0" indent="-171450" algn="ctr" defTabSz="914196" rtl="0" eaLnBrk="1" fontAlgn="auto" latinLnBrk="0" hangingPunct="1">
              <a:lnSpc>
                <a:spcPct val="100000"/>
              </a:lnSpc>
              <a:spcBef>
                <a:spcPts val="1200"/>
              </a:spcBef>
              <a:spcAft>
                <a:spcPts val="0"/>
              </a:spcAft>
              <a:buClrTx/>
              <a:buSzTx/>
              <a:buFont typeface="Wingdings" panose="05000000000000000000" pitchFamily="2" charset="2"/>
              <a:buChar char="ü"/>
              <a:tabLst/>
              <a:defRPr/>
            </a:pPr>
            <a:r>
              <a:rPr kumimoji="0" lang="fr-FR" sz="1400" b="1" i="0" u="none" strike="noStrike" kern="1200" cap="none" spc="0" normalizeH="0" baseline="0" noProof="0">
                <a:ln>
                  <a:noFill/>
                </a:ln>
                <a:solidFill>
                  <a:srgbClr val="000000"/>
                </a:solidFill>
                <a:effectLst/>
                <a:uLnTx/>
                <a:uFillTx/>
                <a:latin typeface="Marianne" panose="02000000000000000000" pitchFamily="50" charset="0"/>
                <a:ea typeface="+mn-ea"/>
                <a:cs typeface="+mn-cs"/>
              </a:rPr>
              <a:t>Escalader à l’assistance nationale seulement si nécessaire</a:t>
            </a:r>
            <a:endParaRPr lang="fr-FR" sz="1400">
              <a:solidFill>
                <a:srgbClr val="000000"/>
              </a:solidFill>
              <a:latin typeface="Marianne" panose="02000000000000000000" pitchFamily="50" charset="0"/>
            </a:endParaRPr>
          </a:p>
          <a:p>
            <a:pPr marL="171450" marR="0" lvl="0" indent="-171450" algn="ctr" defTabSz="914196" rtl="0" eaLnBrk="1" fontAlgn="auto" latinLnBrk="0" hangingPunct="1">
              <a:lnSpc>
                <a:spcPct val="100000"/>
              </a:lnSpc>
              <a:spcBef>
                <a:spcPts val="1200"/>
              </a:spcBef>
              <a:spcAft>
                <a:spcPts val="0"/>
              </a:spcAft>
              <a:buClrTx/>
              <a:buSzTx/>
              <a:buFont typeface="Wingdings" panose="05000000000000000000" pitchFamily="2" charset="2"/>
              <a:buChar char="ü"/>
              <a:tabLst/>
              <a:defRPr/>
            </a:pPr>
            <a:r>
              <a:rPr kumimoji="0" lang="fr-FR" sz="1400" i="0" u="none" strike="noStrike" kern="1200" cap="none" spc="0" normalizeH="0" baseline="0" noProof="0">
                <a:ln>
                  <a:noFill/>
                </a:ln>
                <a:solidFill>
                  <a:srgbClr val="000000"/>
                </a:solidFill>
                <a:effectLst/>
                <a:uLnTx/>
                <a:uFillTx/>
                <a:latin typeface="Marianne" panose="02000000000000000000" pitchFamily="50" charset="0"/>
                <a:ea typeface="+mn-ea"/>
                <a:cs typeface="+mn-cs"/>
              </a:rPr>
              <a:t>Encourager les utilisateurs à </a:t>
            </a:r>
            <a:r>
              <a:rPr kumimoji="0" lang="fr-FR" sz="1400" b="1" i="0" u="none" strike="noStrike" kern="1200" cap="none" spc="0" normalizeH="0" baseline="0" noProof="0">
                <a:ln>
                  <a:noFill/>
                </a:ln>
                <a:solidFill>
                  <a:srgbClr val="000000"/>
                </a:solidFill>
                <a:effectLst/>
                <a:uLnTx/>
                <a:uFillTx/>
                <a:latin typeface="Marianne" panose="02000000000000000000" pitchFamily="50" charset="0"/>
                <a:ea typeface="+mn-ea"/>
                <a:cs typeface="+mn-cs"/>
              </a:rPr>
              <a:t>contacter en priorité leur SIAO local via l’adresse mail dédiée</a:t>
            </a:r>
          </a:p>
          <a:p>
            <a:pPr marL="171450" marR="0" lvl="0" indent="-171450" algn="ctr" defTabSz="914196" rtl="0" eaLnBrk="1" fontAlgn="auto" latinLnBrk="0" hangingPunct="1">
              <a:lnSpc>
                <a:spcPct val="100000"/>
              </a:lnSpc>
              <a:spcBef>
                <a:spcPts val="1200"/>
              </a:spcBef>
              <a:spcAft>
                <a:spcPts val="0"/>
              </a:spcAft>
              <a:buClrTx/>
              <a:buSzTx/>
              <a:buFont typeface="Wingdings" panose="05000000000000000000" pitchFamily="2" charset="2"/>
              <a:buChar char="ü"/>
              <a:tabLst/>
              <a:defRPr/>
            </a:pPr>
            <a:r>
              <a:rPr kumimoji="0" lang="fr-FR" sz="1400" b="1" i="0" u="none" strike="noStrike" kern="1200" cap="none" spc="0" normalizeH="0" baseline="0" noProof="0">
                <a:ln>
                  <a:noFill/>
                </a:ln>
                <a:solidFill>
                  <a:srgbClr val="000000"/>
                </a:solidFill>
                <a:effectLst/>
                <a:uLnTx/>
                <a:uFillTx/>
                <a:latin typeface="Marianne" panose="02000000000000000000" pitchFamily="50" charset="0"/>
                <a:ea typeface="+mn-ea"/>
                <a:cs typeface="+mn-cs"/>
              </a:rPr>
              <a:t>Utiliser directement le formulaire en ligne</a:t>
            </a:r>
          </a:p>
        </p:txBody>
      </p:sp>
      <p:sp>
        <p:nvSpPr>
          <p:cNvPr id="6" name="Rectangle : coins arrondis 9">
            <a:extLst>
              <a:ext uri="{FF2B5EF4-FFF2-40B4-BE49-F238E27FC236}">
                <a16:creationId xmlns:a16="http://schemas.microsoft.com/office/drawing/2014/main" id="{944A828D-9A20-6E97-7A10-E6386DBBE11A}"/>
              </a:ext>
            </a:extLst>
          </p:cNvPr>
          <p:cNvSpPr/>
          <p:nvPr/>
        </p:nvSpPr>
        <p:spPr>
          <a:xfrm>
            <a:off x="6217920" y="1845352"/>
            <a:ext cx="5146254" cy="3791012"/>
          </a:xfrm>
          <a:prstGeom prst="roundRect">
            <a:avLst>
              <a:gd name="adj" fmla="val 1181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171450" marR="0" lvl="0" indent="-171450" algn="ctr" defTabSz="914196" rtl="0" eaLnBrk="1" fontAlgn="auto" latinLnBrk="0" hangingPunct="1">
              <a:lnSpc>
                <a:spcPct val="100000"/>
              </a:lnSpc>
              <a:spcBef>
                <a:spcPts val="1200"/>
              </a:spcBef>
              <a:spcAft>
                <a:spcPts val="0"/>
              </a:spcAft>
              <a:buClrTx/>
              <a:buSzTx/>
              <a:buFont typeface="Wingdings" panose="05000000000000000000" pitchFamily="2" charset="2"/>
              <a:buChar char="ü"/>
              <a:tabLst/>
              <a:defRPr/>
            </a:pPr>
            <a:r>
              <a:rPr kumimoji="0" lang="fr-FR" sz="1400" i="0" u="none" strike="noStrike" kern="1200" cap="none" spc="0" normalizeH="0" baseline="0" noProof="0">
                <a:ln>
                  <a:noFill/>
                </a:ln>
                <a:solidFill>
                  <a:srgbClr val="000000"/>
                </a:solidFill>
                <a:effectLst/>
                <a:uLnTx/>
                <a:uFillTx/>
                <a:latin typeface="Marianne" panose="02000000000000000000" pitchFamily="50" charset="0"/>
                <a:ea typeface="+mn-ea"/>
                <a:cs typeface="+mn-cs"/>
              </a:rPr>
              <a:t>Dès leur arrivée, les nouveaux utilisateurs </a:t>
            </a:r>
            <a:r>
              <a:rPr lang="fr-FR" sz="1400">
                <a:solidFill>
                  <a:srgbClr val="000000"/>
                </a:solidFill>
                <a:latin typeface="Marianne" panose="02000000000000000000" pitchFamily="50" charset="0"/>
              </a:rPr>
              <a:t>doivent suivre une </a:t>
            </a:r>
            <a:r>
              <a:rPr lang="fr-FR" sz="1400" b="1">
                <a:solidFill>
                  <a:srgbClr val="000000"/>
                </a:solidFill>
                <a:latin typeface="Marianne" panose="02000000000000000000" pitchFamily="50" charset="0"/>
              </a:rPr>
              <a:t>formation animée par l’entité gestionnaire</a:t>
            </a:r>
            <a:endParaRPr lang="fr-FR" sz="1400">
              <a:solidFill>
                <a:srgbClr val="000000"/>
              </a:solidFill>
              <a:latin typeface="Marianne" panose="02000000000000000000" pitchFamily="50" charset="0"/>
            </a:endParaRPr>
          </a:p>
          <a:p>
            <a:pPr marL="171450" marR="0" lvl="0" indent="-171450" algn="ctr" defTabSz="914196" rtl="0" eaLnBrk="1" fontAlgn="auto" latinLnBrk="0" hangingPunct="1">
              <a:lnSpc>
                <a:spcPct val="100000"/>
              </a:lnSpc>
              <a:spcBef>
                <a:spcPts val="1200"/>
              </a:spcBef>
              <a:spcAft>
                <a:spcPts val="0"/>
              </a:spcAft>
              <a:buClrTx/>
              <a:buSzTx/>
              <a:buFont typeface="Wingdings" panose="05000000000000000000" pitchFamily="2" charset="2"/>
              <a:buChar char="ü"/>
              <a:tabLst/>
              <a:defRPr/>
            </a:pPr>
            <a:r>
              <a:rPr kumimoji="0" lang="fr-FR" sz="1400" i="0" u="none" strike="noStrike" kern="1200" cap="none" spc="0" normalizeH="0" baseline="0" noProof="0">
                <a:ln>
                  <a:noFill/>
                </a:ln>
                <a:solidFill>
                  <a:srgbClr val="000000"/>
                </a:solidFill>
                <a:effectLst/>
                <a:uLnTx/>
                <a:uFillTx/>
                <a:latin typeface="Marianne" panose="02000000000000000000" pitchFamily="50" charset="0"/>
                <a:ea typeface="+mn-ea"/>
                <a:cs typeface="+mn-cs"/>
              </a:rPr>
              <a:t>Se familiariser avec l’outil dans </a:t>
            </a:r>
            <a:r>
              <a:rPr kumimoji="0" lang="fr-FR" sz="1400" b="1" i="0" u="none" strike="noStrike" kern="1200" cap="none" spc="0" normalizeH="0" baseline="0" noProof="0">
                <a:ln>
                  <a:noFill/>
                </a:ln>
                <a:solidFill>
                  <a:srgbClr val="000000"/>
                </a:solidFill>
                <a:effectLst/>
                <a:uLnTx/>
                <a:uFillTx/>
                <a:latin typeface="Marianne" panose="02000000000000000000" pitchFamily="50" charset="0"/>
                <a:ea typeface="+mn-ea"/>
                <a:cs typeface="+mn-cs"/>
              </a:rPr>
              <a:t>l’espace de formation </a:t>
            </a:r>
            <a:r>
              <a:rPr kumimoji="0" lang="fr-FR" sz="1400" i="0" u="none" strike="noStrike" kern="1200" cap="none" spc="0" normalizeH="0" baseline="0" noProof="0">
                <a:ln>
                  <a:noFill/>
                </a:ln>
                <a:solidFill>
                  <a:srgbClr val="000000"/>
                </a:solidFill>
                <a:effectLst/>
                <a:uLnTx/>
                <a:uFillTx/>
                <a:latin typeface="Marianne" panose="02000000000000000000" pitchFamily="50" charset="0"/>
                <a:ea typeface="+mn-ea"/>
                <a:cs typeface="+mn-cs"/>
              </a:rPr>
              <a:t>si nécessaire</a:t>
            </a:r>
          </a:p>
          <a:p>
            <a:pPr marL="171450" marR="0" lvl="0" indent="-171450" algn="ctr" defTabSz="914196" rtl="0" eaLnBrk="1" fontAlgn="auto" latinLnBrk="0" hangingPunct="1">
              <a:lnSpc>
                <a:spcPct val="100000"/>
              </a:lnSpc>
              <a:spcBef>
                <a:spcPts val="1200"/>
              </a:spcBef>
              <a:spcAft>
                <a:spcPts val="0"/>
              </a:spcAft>
              <a:buClrTx/>
              <a:buSzTx/>
              <a:buFont typeface="Wingdings" panose="05000000000000000000" pitchFamily="2" charset="2"/>
              <a:buChar char="ü"/>
              <a:tabLst/>
              <a:defRPr/>
            </a:pPr>
            <a:r>
              <a:rPr kumimoji="0" lang="fr-FR" sz="1400" b="1" i="0" u="none" strike="noStrike" kern="1200" cap="none" spc="0" normalizeH="0" baseline="0" noProof="0">
                <a:ln>
                  <a:noFill/>
                </a:ln>
                <a:solidFill>
                  <a:srgbClr val="000000"/>
                </a:solidFill>
                <a:effectLst/>
                <a:uLnTx/>
                <a:uFillTx/>
                <a:latin typeface="Marianne" panose="02000000000000000000" pitchFamily="50" charset="0"/>
                <a:ea typeface="+mn-ea"/>
                <a:cs typeface="+mn-cs"/>
              </a:rPr>
              <a:t>Partager les bonnes pratiques </a:t>
            </a:r>
            <a:r>
              <a:rPr kumimoji="0" lang="fr-FR" sz="1400" i="0" u="none" strike="noStrike" kern="1200" cap="none" spc="0" normalizeH="0" baseline="0" noProof="0">
                <a:ln>
                  <a:noFill/>
                </a:ln>
                <a:solidFill>
                  <a:srgbClr val="000000"/>
                </a:solidFill>
                <a:effectLst/>
                <a:uLnTx/>
                <a:uFillTx/>
                <a:latin typeface="Marianne" panose="02000000000000000000" pitchFamily="50" charset="0"/>
                <a:ea typeface="+mn-ea"/>
                <a:cs typeface="+mn-cs"/>
              </a:rPr>
              <a:t>entre SIAO dans le cas de difficultés récurrentes</a:t>
            </a:r>
          </a:p>
          <a:p>
            <a:pPr marL="171450" marR="0" lvl="0" indent="-171450" algn="ctr" defTabSz="914196" rtl="0" eaLnBrk="1" fontAlgn="auto" latinLnBrk="0" hangingPunct="1">
              <a:lnSpc>
                <a:spcPct val="100000"/>
              </a:lnSpc>
              <a:spcBef>
                <a:spcPts val="1200"/>
              </a:spcBef>
              <a:spcAft>
                <a:spcPts val="0"/>
              </a:spcAft>
              <a:buClrTx/>
              <a:buSzTx/>
              <a:buFont typeface="Wingdings" panose="05000000000000000000" pitchFamily="2" charset="2"/>
              <a:buChar char="ü"/>
              <a:tabLst/>
              <a:defRPr/>
            </a:pPr>
            <a:r>
              <a:rPr kumimoji="0" lang="fr-FR" sz="1400" i="0" u="none" strike="noStrike" kern="1200" cap="none" spc="0" normalizeH="0" baseline="0" noProof="0">
                <a:ln>
                  <a:noFill/>
                </a:ln>
                <a:solidFill>
                  <a:srgbClr val="000000"/>
                </a:solidFill>
                <a:effectLst/>
                <a:uLnTx/>
                <a:uFillTx/>
                <a:latin typeface="Marianne" panose="02000000000000000000" pitchFamily="50" charset="0"/>
                <a:ea typeface="+mn-ea"/>
                <a:cs typeface="+mn-cs"/>
              </a:rPr>
              <a:t>Encourager les utilisateurs à formuler des </a:t>
            </a:r>
            <a:r>
              <a:rPr kumimoji="0" lang="fr-FR" sz="1400" b="1" i="0" u="none" strike="noStrike" kern="1200" cap="none" spc="0" normalizeH="0" baseline="0" noProof="0">
                <a:ln>
                  <a:noFill/>
                </a:ln>
                <a:solidFill>
                  <a:srgbClr val="000000"/>
                </a:solidFill>
                <a:effectLst/>
                <a:uLnTx/>
                <a:uFillTx/>
                <a:latin typeface="Marianne" panose="02000000000000000000" pitchFamily="50" charset="0"/>
                <a:ea typeface="+mn-ea"/>
                <a:cs typeface="+mn-cs"/>
              </a:rPr>
              <a:t>demandes avec des objets explicites</a:t>
            </a:r>
            <a:endParaRPr kumimoji="0" lang="fr-FR" sz="1400" i="0" u="none" strike="noStrike" kern="1200" cap="none" spc="0" normalizeH="0" baseline="0" noProof="0">
              <a:ln>
                <a:noFill/>
              </a:ln>
              <a:solidFill>
                <a:srgbClr val="000000"/>
              </a:solidFill>
              <a:effectLst/>
              <a:uLnTx/>
              <a:uFillTx/>
              <a:latin typeface="Marianne" panose="02000000000000000000" pitchFamily="50" charset="0"/>
              <a:ea typeface="+mn-ea"/>
              <a:cs typeface="+mn-cs"/>
            </a:endParaRPr>
          </a:p>
          <a:p>
            <a:pPr marL="171450" marR="0" lvl="0" indent="-171450" algn="ctr" defTabSz="914196" rtl="0" eaLnBrk="1" fontAlgn="auto" latinLnBrk="0" hangingPunct="1">
              <a:lnSpc>
                <a:spcPct val="100000"/>
              </a:lnSpc>
              <a:spcBef>
                <a:spcPts val="1200"/>
              </a:spcBef>
              <a:spcAft>
                <a:spcPts val="0"/>
              </a:spcAft>
              <a:buClrTx/>
              <a:buSzTx/>
              <a:buFont typeface="Wingdings" panose="05000000000000000000" pitchFamily="2" charset="2"/>
              <a:buChar char="ü"/>
              <a:tabLst/>
              <a:defRPr/>
            </a:pPr>
            <a:r>
              <a:rPr kumimoji="0" lang="fr-FR" sz="1400" i="0" u="none" strike="noStrike" kern="1200" cap="none" spc="0" normalizeH="0" baseline="0" noProof="0">
                <a:ln>
                  <a:noFill/>
                </a:ln>
                <a:solidFill>
                  <a:srgbClr val="000000"/>
                </a:solidFill>
                <a:effectLst/>
                <a:uLnTx/>
                <a:uFillTx/>
                <a:latin typeface="Marianne" panose="02000000000000000000" pitchFamily="50" charset="0"/>
                <a:ea typeface="+mn-ea"/>
                <a:cs typeface="+mn-cs"/>
              </a:rPr>
              <a:t>Mettre en avant la </a:t>
            </a:r>
            <a:r>
              <a:rPr kumimoji="0" lang="fr-FR" sz="1400" b="1" i="0" u="none" strike="noStrike" kern="1200" cap="none" spc="0" normalizeH="0" baseline="0" noProof="0">
                <a:ln>
                  <a:noFill/>
                </a:ln>
                <a:solidFill>
                  <a:srgbClr val="000000"/>
                </a:solidFill>
                <a:effectLst/>
                <a:uLnTx/>
                <a:uFillTx/>
                <a:latin typeface="Marianne" panose="02000000000000000000" pitchFamily="50" charset="0"/>
                <a:ea typeface="+mn-ea"/>
                <a:cs typeface="+mn-cs"/>
              </a:rPr>
              <a:t>base de connaissances </a:t>
            </a:r>
            <a:r>
              <a:rPr kumimoji="0" lang="fr-FR" sz="1400" i="0" u="none" strike="noStrike" kern="1200" cap="none" spc="0" normalizeH="0" baseline="0" noProof="0">
                <a:ln>
                  <a:noFill/>
                </a:ln>
                <a:solidFill>
                  <a:srgbClr val="000000"/>
                </a:solidFill>
                <a:effectLst/>
                <a:uLnTx/>
                <a:uFillTx/>
                <a:latin typeface="Marianne" panose="02000000000000000000" pitchFamily="50" charset="0"/>
                <a:ea typeface="+mn-ea"/>
                <a:cs typeface="+mn-cs"/>
              </a:rPr>
              <a:t>auprès des utilisateurs et promouvoir sa </a:t>
            </a:r>
            <a:r>
              <a:rPr kumimoji="0" lang="fr-FR" sz="1400" b="1" i="0" u="none" strike="noStrike" kern="1200" cap="none" spc="0" normalizeH="0" baseline="0" noProof="0">
                <a:ln>
                  <a:noFill/>
                </a:ln>
                <a:solidFill>
                  <a:srgbClr val="000000"/>
                </a:solidFill>
                <a:effectLst/>
                <a:uLnTx/>
                <a:uFillTx/>
                <a:latin typeface="Marianne" panose="02000000000000000000" pitchFamily="50" charset="0"/>
                <a:ea typeface="+mn-ea"/>
                <a:cs typeface="+mn-cs"/>
              </a:rPr>
              <a:t>mise à jour </a:t>
            </a:r>
            <a:r>
              <a:rPr kumimoji="0" lang="fr-FR" sz="1400" i="0" u="none" strike="noStrike" kern="1200" cap="none" spc="0" normalizeH="0" baseline="0" noProof="0">
                <a:ln>
                  <a:noFill/>
                </a:ln>
                <a:solidFill>
                  <a:srgbClr val="000000"/>
                </a:solidFill>
                <a:effectLst/>
                <a:uLnTx/>
                <a:uFillTx/>
                <a:latin typeface="Marianne" panose="02000000000000000000" pitchFamily="50" charset="0"/>
                <a:ea typeface="+mn-ea"/>
                <a:cs typeface="+mn-cs"/>
              </a:rPr>
              <a:t>régulière</a:t>
            </a:r>
          </a:p>
        </p:txBody>
      </p:sp>
      <p:sp>
        <p:nvSpPr>
          <p:cNvPr id="3" name="ZoneTexte 11">
            <a:extLst>
              <a:ext uri="{FF2B5EF4-FFF2-40B4-BE49-F238E27FC236}">
                <a16:creationId xmlns:a16="http://schemas.microsoft.com/office/drawing/2014/main" id="{04B0916F-9E62-DDED-87C6-DDA11FB30D75}"/>
              </a:ext>
            </a:extLst>
          </p:cNvPr>
          <p:cNvSpPr txBox="1"/>
          <p:nvPr/>
        </p:nvSpPr>
        <p:spPr>
          <a:xfrm>
            <a:off x="1635992" y="1676076"/>
            <a:ext cx="3529921" cy="338552"/>
          </a:xfrm>
          <a:prstGeom prst="rect">
            <a:avLst/>
          </a:prstGeom>
          <a:noFill/>
          <a:ln>
            <a:noFill/>
          </a:ln>
        </p:spPr>
        <p:txBody>
          <a:bodyPr wrap="square" lIns="91424" tIns="45719" rIns="91424" bIns="45719" rtlCol="0">
            <a:spAutoFit/>
          </a:bodyP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FFFFFF"/>
                </a:solidFill>
                <a:effectLst/>
                <a:highlight>
                  <a:srgbClr val="F1A983"/>
                </a:highlight>
                <a:uLnTx/>
                <a:uFillTx/>
                <a:latin typeface="Marianne" panose="02000000000000000000" pitchFamily="50" charset="0"/>
                <a:ea typeface="+mn-ea"/>
                <a:cs typeface="+mn-cs"/>
              </a:rPr>
              <a:t>Traitement des appels et mails</a:t>
            </a:r>
            <a:endParaRPr kumimoji="0" lang="fr-FR" sz="1600" b="0" i="0" u="none" strike="noStrike" kern="1200" cap="none" spc="0" normalizeH="0" baseline="0" noProof="0">
              <a:ln>
                <a:noFill/>
              </a:ln>
              <a:solidFill>
                <a:srgbClr val="000000"/>
              </a:solidFill>
              <a:effectLst/>
              <a:highlight>
                <a:srgbClr val="F1A983"/>
              </a:highlight>
              <a:uLnTx/>
              <a:uFillTx/>
              <a:latin typeface="Marianne" panose="02000000000000000000" pitchFamily="50" charset="0"/>
              <a:ea typeface="+mn-ea"/>
              <a:cs typeface="+mn-cs"/>
            </a:endParaRPr>
          </a:p>
        </p:txBody>
      </p:sp>
      <p:sp>
        <p:nvSpPr>
          <p:cNvPr id="5" name="ZoneTexte 11">
            <a:extLst>
              <a:ext uri="{FF2B5EF4-FFF2-40B4-BE49-F238E27FC236}">
                <a16:creationId xmlns:a16="http://schemas.microsoft.com/office/drawing/2014/main" id="{1DB50396-D9AC-43A1-500D-6986CC8C1E17}"/>
              </a:ext>
            </a:extLst>
          </p:cNvPr>
          <p:cNvSpPr txBox="1"/>
          <p:nvPr/>
        </p:nvSpPr>
        <p:spPr>
          <a:xfrm>
            <a:off x="7026086" y="1676076"/>
            <a:ext cx="3529921" cy="338552"/>
          </a:xfrm>
          <a:prstGeom prst="rect">
            <a:avLst/>
          </a:prstGeom>
          <a:noFill/>
        </p:spPr>
        <p:txBody>
          <a:bodyPr wrap="square" lIns="91424" tIns="45719" rIns="91424" bIns="45719" rtlCol="0">
            <a:spAutoFit/>
          </a:bodyP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FFFFFF"/>
                </a:solidFill>
                <a:effectLst/>
                <a:highlight>
                  <a:srgbClr val="A0A0EE"/>
                </a:highlight>
                <a:uLnTx/>
                <a:uFillTx/>
                <a:latin typeface="Marianne" panose="02000000000000000000" pitchFamily="50" charset="0"/>
                <a:ea typeface="+mn-ea"/>
                <a:cs typeface="+mn-cs"/>
              </a:rPr>
              <a:t>Formation</a:t>
            </a:r>
            <a:endParaRPr kumimoji="0" lang="fr-FR" sz="1600" b="0" i="0" u="none" strike="noStrike" kern="1200" cap="none" spc="0" normalizeH="0" baseline="0" noProof="0">
              <a:ln>
                <a:noFill/>
              </a:ln>
              <a:solidFill>
                <a:srgbClr val="000000"/>
              </a:solidFill>
              <a:effectLst/>
              <a:highlight>
                <a:srgbClr val="A0A0EE"/>
              </a:highlight>
              <a:uLnTx/>
              <a:uFillTx/>
              <a:latin typeface="Marianne" panose="02000000000000000000" pitchFamily="50" charset="0"/>
              <a:ea typeface="+mn-ea"/>
              <a:cs typeface="+mn-cs"/>
            </a:endParaRPr>
          </a:p>
        </p:txBody>
      </p:sp>
      <p:pic>
        <p:nvPicPr>
          <p:cNvPr id="8" name="Picture 7">
            <a:extLst>
              <a:ext uri="{FF2B5EF4-FFF2-40B4-BE49-F238E27FC236}">
                <a16:creationId xmlns:a16="http://schemas.microsoft.com/office/drawing/2014/main" id="{773F4182-A8F0-501B-F5E9-8592DBE258B8}"/>
              </a:ext>
            </a:extLst>
          </p:cNvPr>
          <p:cNvPicPr>
            <a:picLocks noChangeAspect="1"/>
          </p:cNvPicPr>
          <p:nvPr/>
        </p:nvPicPr>
        <p:blipFill>
          <a:blip r:embed="rId3"/>
          <a:stretch>
            <a:fillRect/>
          </a:stretch>
        </p:blipFill>
        <p:spPr>
          <a:xfrm>
            <a:off x="3114502" y="941059"/>
            <a:ext cx="533400" cy="533400"/>
          </a:xfrm>
          <a:prstGeom prst="rect">
            <a:avLst/>
          </a:prstGeom>
        </p:spPr>
      </p:pic>
      <p:pic>
        <p:nvPicPr>
          <p:cNvPr id="12" name="Picture 11">
            <a:extLst>
              <a:ext uri="{FF2B5EF4-FFF2-40B4-BE49-F238E27FC236}">
                <a16:creationId xmlns:a16="http://schemas.microsoft.com/office/drawing/2014/main" id="{1B3B8AFC-1A8D-A5F5-E13C-1FEA71CC4031}"/>
              </a:ext>
            </a:extLst>
          </p:cNvPr>
          <p:cNvPicPr>
            <a:picLocks noChangeAspect="1"/>
          </p:cNvPicPr>
          <p:nvPr/>
        </p:nvPicPr>
        <p:blipFill>
          <a:blip r:embed="rId4"/>
          <a:stretch>
            <a:fillRect/>
          </a:stretch>
        </p:blipFill>
        <p:spPr>
          <a:xfrm>
            <a:off x="8559800" y="1002213"/>
            <a:ext cx="472246" cy="472246"/>
          </a:xfrm>
          <a:prstGeom prst="rect">
            <a:avLst/>
          </a:prstGeom>
        </p:spPr>
      </p:pic>
      <p:sp>
        <p:nvSpPr>
          <p:cNvPr id="10" name="Titre 9">
            <a:extLst>
              <a:ext uri="{FF2B5EF4-FFF2-40B4-BE49-F238E27FC236}">
                <a16:creationId xmlns:a16="http://schemas.microsoft.com/office/drawing/2014/main" id="{1558B2C7-D3ED-B71C-47CD-BB41227F05E0}"/>
              </a:ext>
            </a:extLst>
          </p:cNvPr>
          <p:cNvSpPr>
            <a:spLocks noGrp="1"/>
          </p:cNvSpPr>
          <p:nvPr>
            <p:ph type="title"/>
          </p:nvPr>
        </p:nvSpPr>
        <p:spPr/>
        <p:txBody>
          <a:bodyPr/>
          <a:lstStyle/>
          <a:p>
            <a:r>
              <a:rPr lang="fr-FR" sz="2000"/>
              <a:t>Les bonnes pratiques à retenir</a:t>
            </a:r>
            <a:br>
              <a:rPr lang="fr-FR" sz="2000"/>
            </a:br>
            <a:endParaRPr lang="fr-FR" sz="2000"/>
          </a:p>
        </p:txBody>
      </p:sp>
    </p:spTree>
    <p:extLst>
      <p:ext uri="{BB962C8B-B14F-4D97-AF65-F5344CB8AC3E}">
        <p14:creationId xmlns:p14="http://schemas.microsoft.com/office/powerpoint/2010/main" val="3068873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5491D-FC1A-51EB-1C54-18E1AAE8906B}"/>
            </a:ext>
          </a:extLst>
        </p:cNvPr>
        <p:cNvGrpSpPr/>
        <p:nvPr/>
      </p:nvGrpSpPr>
      <p:grpSpPr>
        <a:xfrm>
          <a:off x="0" y="0"/>
          <a:ext cx="0" cy="0"/>
          <a:chOff x="0" y="0"/>
          <a:chExt cx="0" cy="0"/>
        </a:xfrm>
      </p:grpSpPr>
      <p:pic>
        <p:nvPicPr>
          <p:cNvPr id="7" name="Picture 2" descr="white and blue concrete building">
            <a:extLst>
              <a:ext uri="{FF2B5EF4-FFF2-40B4-BE49-F238E27FC236}">
                <a16:creationId xmlns:a16="http://schemas.microsoft.com/office/drawing/2014/main" id="{78AF2A8B-439A-1579-7196-2744755A51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821"/>
          <a:stretch/>
        </p:blipFill>
        <p:spPr bwMode="auto">
          <a:xfrm>
            <a:off x="7281081" y="-3488"/>
            <a:ext cx="4910919" cy="686148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D7C85BDC-CA08-8BD4-7CB7-301D46F1C86F}"/>
              </a:ext>
            </a:extLst>
          </p:cNvPr>
          <p:cNvSpPr/>
          <p:nvPr/>
        </p:nvSpPr>
        <p:spPr>
          <a:xfrm>
            <a:off x="7281081" y="-57696"/>
            <a:ext cx="5032703" cy="6858000"/>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arianne" panose="02000000000000000000"/>
              <a:ea typeface="+mn-ea"/>
              <a:cs typeface="+mn-cs"/>
            </a:endParaRPr>
          </a:p>
        </p:txBody>
      </p:sp>
      <p:graphicFrame>
        <p:nvGraphicFramePr>
          <p:cNvPr id="4" name="think-cell data - do not delete" hidden="1">
            <a:extLst>
              <a:ext uri="{FF2B5EF4-FFF2-40B4-BE49-F238E27FC236}">
                <a16:creationId xmlns:a16="http://schemas.microsoft.com/office/drawing/2014/main" id="{955E448C-214F-353D-7148-E8BAEB7BF19A}"/>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Diapositive think-cell" r:id="rId5" imgW="395" imgH="394" progId="TCLayout.ActiveDocument.1">
                  <p:embed/>
                </p:oleObj>
              </mc:Choice>
              <mc:Fallback>
                <p:oleObj name="Diapositive think-cell" r:id="rId5" imgW="395" imgH="394" progId="TCLayout.ActiveDocument.1">
                  <p:embed/>
                  <p:pic>
                    <p:nvPicPr>
                      <p:cNvPr id="4" name="think-cell data - do not delete" hidden="1">
                        <a:extLst>
                          <a:ext uri="{FF2B5EF4-FFF2-40B4-BE49-F238E27FC236}">
                            <a16:creationId xmlns:a16="http://schemas.microsoft.com/office/drawing/2014/main" id="{955E448C-214F-353D-7148-E8BAEB7BF19A}"/>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72DDFCA-13C1-DBA7-8640-A666102625F8}"/>
              </a:ext>
            </a:extLst>
          </p:cNvPr>
          <p:cNvSpPr txBox="1">
            <a:spLocks/>
          </p:cNvSpPr>
          <p:nvPr/>
        </p:nvSpPr>
        <p:spPr bwMode="gray">
          <a:xfrm>
            <a:off x="529387" y="2465433"/>
            <a:ext cx="6086475" cy="2169825"/>
          </a:xfrm>
          <a:prstGeom prst="rect">
            <a:avLst/>
          </a:prstGeom>
        </p:spPr>
        <p:txBody>
          <a:bodyPr vert="horz" lIns="0" tIns="0" rIns="0" bIns="0" rtlCol="0" anchor="ctr" anchorCtr="0">
            <a:spAutoFit/>
          </a:bodyPr>
          <a:lst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a:lstStyle>
          <a:p>
            <a:pPr marL="87313" marR="0" lvl="0" indent="0" algn="ctr" defTabSz="1219170" rtl="0" eaLnBrk="1" fontAlgn="auto" latinLnBrk="0" hangingPunct="1">
              <a:lnSpc>
                <a:spcPct val="90000"/>
              </a:lnSpc>
              <a:spcBef>
                <a:spcPct val="0"/>
              </a:spcBef>
              <a:spcAft>
                <a:spcPts val="1800"/>
              </a:spcAft>
              <a:buClrTx/>
              <a:buSzTx/>
              <a:buFontTx/>
              <a:buNone/>
              <a:tabLst/>
              <a:defRPr/>
            </a:pPr>
            <a:r>
              <a:rPr kumimoji="0" lang="fr-FR" sz="3200" b="1" i="0" u="none" strike="noStrike" kern="1200" cap="none" spc="0" normalizeH="0" baseline="0" noProof="0">
                <a:ln>
                  <a:noFill/>
                </a:ln>
                <a:solidFill>
                  <a:schemeClr val="tx2"/>
                </a:solidFill>
                <a:effectLst/>
                <a:uLnTx/>
                <a:uFillTx/>
                <a:latin typeface="Marianne" panose="02000000000000000000"/>
                <a:ea typeface="+mj-ea"/>
                <a:cs typeface="+mj-cs"/>
              </a:rPr>
              <a:t>Annexe 1</a:t>
            </a:r>
          </a:p>
          <a:p>
            <a:pPr marL="87313" marR="0" lvl="0" indent="0" defTabSz="1219170" rtl="0" eaLnBrk="1" fontAlgn="auto" latinLnBrk="0" hangingPunct="1">
              <a:lnSpc>
                <a:spcPct val="90000"/>
              </a:lnSpc>
              <a:spcBef>
                <a:spcPct val="0"/>
              </a:spcBef>
              <a:spcAft>
                <a:spcPts val="0"/>
              </a:spcAft>
              <a:buClrTx/>
              <a:buSzTx/>
              <a:buFontTx/>
              <a:buNone/>
              <a:tabLst/>
              <a:defRPr/>
            </a:pPr>
            <a:r>
              <a:rPr lang="fr-FR" sz="2000">
                <a:solidFill>
                  <a:schemeClr val="tx2"/>
                </a:solidFill>
                <a:latin typeface="Marianne" panose="02000000000000000000"/>
              </a:rPr>
              <a:t>Rappel des processus de demandes :</a:t>
            </a:r>
          </a:p>
          <a:p>
            <a:pPr marL="87313" marR="0" lvl="0" indent="0" defTabSz="1219170" rtl="0" eaLnBrk="1" fontAlgn="auto" latinLnBrk="0" hangingPunct="1">
              <a:lnSpc>
                <a:spcPct val="90000"/>
              </a:lnSpc>
              <a:spcBef>
                <a:spcPct val="0"/>
              </a:spcBef>
              <a:spcAft>
                <a:spcPts val="0"/>
              </a:spcAft>
              <a:buClrTx/>
              <a:buSzTx/>
              <a:buFontTx/>
              <a:buNone/>
              <a:tabLst/>
              <a:defRPr/>
            </a:pPr>
            <a:r>
              <a:rPr lang="fr-FR" sz="2000">
                <a:solidFill>
                  <a:schemeClr val="tx2"/>
                </a:solidFill>
                <a:latin typeface="Marianne" panose="02000000000000000000"/>
              </a:rPr>
              <a:t> </a:t>
            </a:r>
          </a:p>
          <a:p>
            <a:pPr marL="544513" marR="0" lvl="0" indent="-457200" defTabSz="1219170" rtl="0" eaLnBrk="1" fontAlgn="auto" latinLnBrk="0" hangingPunct="1">
              <a:lnSpc>
                <a:spcPct val="90000"/>
              </a:lnSpc>
              <a:spcBef>
                <a:spcPct val="0"/>
              </a:spcBef>
              <a:spcAft>
                <a:spcPts val="0"/>
              </a:spcAft>
              <a:buClrTx/>
              <a:buSzTx/>
              <a:buFont typeface="Wingdings" panose="05000000000000000000" pitchFamily="2" charset="2"/>
              <a:buChar char="§"/>
              <a:tabLst/>
              <a:defRPr/>
            </a:pPr>
            <a:r>
              <a:rPr lang="fr-FR" sz="2000">
                <a:solidFill>
                  <a:schemeClr val="tx2"/>
                </a:solidFill>
                <a:latin typeface="Marianne" panose="02000000000000000000"/>
              </a:rPr>
              <a:t>D’insertion</a:t>
            </a:r>
          </a:p>
          <a:p>
            <a:pPr marL="544513" marR="0" lvl="0" indent="-457200" defTabSz="1219170" rtl="0" eaLnBrk="1" fontAlgn="auto" latinLnBrk="0" hangingPunct="1">
              <a:lnSpc>
                <a:spcPct val="90000"/>
              </a:lnSpc>
              <a:spcBef>
                <a:spcPct val="0"/>
              </a:spcBef>
              <a:spcAft>
                <a:spcPts val="0"/>
              </a:spcAft>
              <a:buClrTx/>
              <a:buSzTx/>
              <a:buFont typeface="Wingdings" panose="05000000000000000000" pitchFamily="2" charset="2"/>
              <a:buChar char="§"/>
              <a:tabLst/>
              <a:defRPr/>
            </a:pPr>
            <a:r>
              <a:rPr lang="fr-FR" sz="2000">
                <a:solidFill>
                  <a:schemeClr val="tx2"/>
                </a:solidFill>
                <a:latin typeface="Marianne" panose="02000000000000000000"/>
              </a:rPr>
              <a:t>D’hébergement</a:t>
            </a:r>
          </a:p>
          <a:p>
            <a:pPr marL="544513" marR="0" lvl="0" indent="-457200" algn="ctr" defTabSz="121917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fr-FR" sz="2800" b="1" i="0" u="none" strike="noStrike" kern="1200" cap="none" spc="0" normalizeH="0" baseline="0" noProof="0">
              <a:ln>
                <a:noFill/>
              </a:ln>
              <a:solidFill>
                <a:srgbClr val="000000"/>
              </a:solidFill>
              <a:effectLst/>
              <a:uLnTx/>
              <a:uFillTx/>
              <a:latin typeface="Marianne" panose="02000000000000000000"/>
              <a:ea typeface="+mj-ea"/>
              <a:cs typeface="+mj-cs"/>
            </a:endParaRPr>
          </a:p>
        </p:txBody>
      </p:sp>
      <p:sp>
        <p:nvSpPr>
          <p:cNvPr id="5" name="L-Shape 7">
            <a:extLst>
              <a:ext uri="{FF2B5EF4-FFF2-40B4-BE49-F238E27FC236}">
                <a16:creationId xmlns:a16="http://schemas.microsoft.com/office/drawing/2014/main" id="{DDD466B8-FF99-E33F-CDF4-9A33088A748B}"/>
              </a:ext>
            </a:extLst>
          </p:cNvPr>
          <p:cNvSpPr>
            <a:spLocks noChangeAspect="1"/>
          </p:cNvSpPr>
          <p:nvPr/>
        </p:nvSpPr>
        <p:spPr bwMode="auto">
          <a:xfrm rot="5400000">
            <a:off x="304020" y="2207450"/>
            <a:ext cx="687003" cy="687003"/>
          </a:xfrm>
          <a:prstGeom prst="corner">
            <a:avLst>
              <a:gd name="adj1" fmla="val 7203"/>
              <a:gd name="adj2" fmla="val 720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477827" rtl="0" eaLnBrk="1" fontAlgn="base" latinLnBrk="0" hangingPunct="0">
              <a:lnSpc>
                <a:spcPct val="93000"/>
              </a:lnSpc>
              <a:spcBef>
                <a:spcPct val="0"/>
              </a:spcBef>
              <a:spcAft>
                <a:spcPct val="0"/>
              </a:spcAft>
              <a:buClr>
                <a:srgbClr val="000000"/>
              </a:buClr>
              <a:buSzPct val="100000"/>
              <a:buFontTx/>
              <a:buNone/>
              <a:tabLst/>
              <a:defRPr/>
            </a:pPr>
            <a:endParaRPr kumimoji="0" lang="fr-FR" sz="1100" b="0" i="0" u="none" strike="noStrike" kern="1200" cap="none" spc="0" normalizeH="0" baseline="0" noProof="0">
              <a:ln>
                <a:noFill/>
              </a:ln>
              <a:solidFill>
                <a:prstClr val="black"/>
              </a:solidFill>
              <a:effectLst/>
              <a:uLnTx/>
              <a:uFillTx/>
              <a:latin typeface="Arial" charset="0"/>
              <a:ea typeface="Arial Unicode MS" pitchFamily="34" charset="-128"/>
              <a:cs typeface="+mn-cs"/>
            </a:endParaRPr>
          </a:p>
        </p:txBody>
      </p:sp>
      <p:sp>
        <p:nvSpPr>
          <p:cNvPr id="6" name="L-Shape 8">
            <a:extLst>
              <a:ext uri="{FF2B5EF4-FFF2-40B4-BE49-F238E27FC236}">
                <a16:creationId xmlns:a16="http://schemas.microsoft.com/office/drawing/2014/main" id="{485390A4-51F7-AAA2-47F4-452A19993746}"/>
              </a:ext>
            </a:extLst>
          </p:cNvPr>
          <p:cNvSpPr>
            <a:spLocks noChangeAspect="1"/>
          </p:cNvSpPr>
          <p:nvPr/>
        </p:nvSpPr>
        <p:spPr bwMode="auto">
          <a:xfrm rot="16200000">
            <a:off x="6173000" y="4206236"/>
            <a:ext cx="687003" cy="687003"/>
          </a:xfrm>
          <a:prstGeom prst="corner">
            <a:avLst>
              <a:gd name="adj1" fmla="val 7203"/>
              <a:gd name="adj2" fmla="val 720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477827" rtl="0" eaLnBrk="1" fontAlgn="base" latinLnBrk="0" hangingPunct="0">
              <a:lnSpc>
                <a:spcPct val="93000"/>
              </a:lnSpc>
              <a:spcBef>
                <a:spcPct val="0"/>
              </a:spcBef>
              <a:spcAft>
                <a:spcPct val="0"/>
              </a:spcAft>
              <a:buClr>
                <a:srgbClr val="000000"/>
              </a:buClr>
              <a:buSzPct val="100000"/>
              <a:buFontTx/>
              <a:buNone/>
              <a:tabLst/>
              <a:defRPr/>
            </a:pPr>
            <a:endParaRPr kumimoji="0" lang="fr-FR" sz="1100" b="0" i="0" u="none" strike="noStrike" kern="1200" cap="none" spc="0" normalizeH="0" baseline="0" noProof="0">
              <a:ln>
                <a:noFill/>
              </a:ln>
              <a:solidFill>
                <a:prstClr val="black"/>
              </a:solidFill>
              <a:effectLst/>
              <a:uLnTx/>
              <a:uFillTx/>
              <a:latin typeface="Arial" charset="0"/>
              <a:ea typeface="Arial Unicode MS" pitchFamily="34" charset="-128"/>
              <a:cs typeface="+mn-cs"/>
            </a:endParaRPr>
          </a:p>
        </p:txBody>
      </p:sp>
    </p:spTree>
    <p:extLst>
      <p:ext uri="{BB962C8B-B14F-4D97-AF65-F5344CB8AC3E}">
        <p14:creationId xmlns:p14="http://schemas.microsoft.com/office/powerpoint/2010/main" val="1350534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6C5A5-527F-C483-8D7A-920B7F8A1BE5}"/>
              </a:ext>
            </a:extLst>
          </p:cNvPr>
          <p:cNvSpPr>
            <a:spLocks noGrp="1"/>
          </p:cNvSpPr>
          <p:nvPr>
            <p:ph type="title"/>
          </p:nvPr>
        </p:nvSpPr>
        <p:spPr/>
        <p:txBody>
          <a:bodyPr/>
          <a:lstStyle/>
          <a:p>
            <a:r>
              <a:rPr lang="fr-FR" altLang="fr-FR" sz="2000">
                <a:latin typeface="Marianne" panose="02000000000000000000" pitchFamily="50" charset="0"/>
              </a:rPr>
              <a:t>Présentation du processus simplifié de demande d’insertion</a:t>
            </a:r>
            <a:endParaRPr lang="fr-FR" sz="2000"/>
          </a:p>
        </p:txBody>
      </p:sp>
      <p:sp>
        <p:nvSpPr>
          <p:cNvPr id="3" name="Rectangle : coins arrondis 2">
            <a:extLst>
              <a:ext uri="{FF2B5EF4-FFF2-40B4-BE49-F238E27FC236}">
                <a16:creationId xmlns:a16="http://schemas.microsoft.com/office/drawing/2014/main" id="{EF288A25-9BA6-6DF6-3B12-AAE3EA372998}"/>
              </a:ext>
            </a:extLst>
          </p:cNvPr>
          <p:cNvSpPr/>
          <p:nvPr/>
        </p:nvSpPr>
        <p:spPr>
          <a:xfrm>
            <a:off x="6578935" y="1468016"/>
            <a:ext cx="1572116" cy="914400"/>
          </a:xfrm>
          <a:prstGeom prst="roundRect">
            <a:avLst/>
          </a:prstGeom>
          <a:solidFill>
            <a:srgbClr val="FFFFFF">
              <a:lumMod val="95000"/>
            </a:srgbClr>
          </a:solidFill>
          <a:ln w="25400" cap="flat" cmpd="sng" algn="ctr">
            <a:noFill/>
            <a:prstDash val="solid"/>
          </a:ln>
          <a:effectLst/>
        </p:spPr>
        <p:txBody>
          <a:bodyPr rtlCol="0" anchor="ctr"/>
          <a:lstStyle/>
          <a:p>
            <a:pPr algn="ctr" eaLnBrk="0" fontAlgn="base" hangingPunct="0">
              <a:spcBef>
                <a:spcPct val="0"/>
              </a:spcBef>
              <a:spcAft>
                <a:spcPct val="0"/>
              </a:spcAft>
              <a:defRPr/>
            </a:pPr>
            <a:r>
              <a:rPr lang="fr-FR" sz="1000" b="1" kern="0">
                <a:solidFill>
                  <a:srgbClr val="000000"/>
                </a:solidFill>
                <a:ea typeface="Calibri" panose="020F0502020204030204" pitchFamily="34" charset="0"/>
                <a:cs typeface="Calibri" panose="020F0502020204030204" pitchFamily="34" charset="0"/>
              </a:rPr>
              <a:t>L’UPA rédige et enregistre une demande d’insertion</a:t>
            </a:r>
          </a:p>
        </p:txBody>
      </p:sp>
      <p:sp>
        <p:nvSpPr>
          <p:cNvPr id="4" name="Rectangle : coins arrondis 3">
            <a:extLst>
              <a:ext uri="{FF2B5EF4-FFF2-40B4-BE49-F238E27FC236}">
                <a16:creationId xmlns:a16="http://schemas.microsoft.com/office/drawing/2014/main" id="{2BAC8EF3-0B4B-993E-03E5-66AF68573876}"/>
              </a:ext>
            </a:extLst>
          </p:cNvPr>
          <p:cNvSpPr/>
          <p:nvPr/>
        </p:nvSpPr>
        <p:spPr>
          <a:xfrm>
            <a:off x="2957299" y="5725522"/>
            <a:ext cx="3186435" cy="626250"/>
          </a:xfrm>
          <a:prstGeom prst="roundRect">
            <a:avLst>
              <a:gd name="adj" fmla="val 0"/>
            </a:avLst>
          </a:prstGeom>
          <a:noFill/>
          <a:ln w="25400" cap="flat" cmpd="sng" algn="ctr">
            <a:noFill/>
            <a:prstDash val="solid"/>
          </a:ln>
          <a:effectLst/>
        </p:spPr>
        <p:txBody>
          <a:bodyPr lIns="91440" tIns="45720" rIns="91440" bIns="45720" rtlCol="0" anchor="ctr"/>
          <a:lstStyle/>
          <a:p>
            <a:pPr eaLnBrk="0" fontAlgn="base" hangingPunct="0">
              <a:spcBef>
                <a:spcPct val="0"/>
              </a:spcBef>
              <a:spcAft>
                <a:spcPct val="0"/>
              </a:spcAft>
              <a:defRPr/>
            </a:pPr>
            <a:r>
              <a:rPr lang="fr-FR" sz="800" kern="0">
                <a:solidFill>
                  <a:srgbClr val="000000"/>
                </a:solidFill>
                <a:ea typeface="Calibri" panose="020F0502020204030204" pitchFamily="34" charset="0"/>
                <a:cs typeface="Calibri" panose="020F0502020204030204" pitchFamily="34" charset="0"/>
              </a:rPr>
              <a:t>L’UH peut :</a:t>
            </a:r>
          </a:p>
          <a:p>
            <a:pPr marL="171450" indent="-171450" eaLnBrk="0" fontAlgn="base" hangingPunct="0">
              <a:spcBef>
                <a:spcPct val="0"/>
              </a:spcBef>
              <a:spcAft>
                <a:spcPct val="0"/>
              </a:spcAft>
              <a:buFont typeface="Wingdings" panose="05000000000000000000" pitchFamily="2" charset="2"/>
              <a:buChar char="§"/>
              <a:defRPr/>
            </a:pPr>
            <a:r>
              <a:rPr lang="fr-FR" sz="800" kern="0">
                <a:solidFill>
                  <a:srgbClr val="000000"/>
                </a:solidFill>
                <a:ea typeface="Calibri" panose="020F0502020204030204" pitchFamily="34" charset="0"/>
                <a:cs typeface="Calibri" panose="020F0502020204030204" pitchFamily="34" charset="0"/>
              </a:rPr>
              <a:t>Créer des pseudo-demandes en dehors du processus de l’UPA </a:t>
            </a:r>
          </a:p>
          <a:p>
            <a:pPr marL="171450" indent="-171450" eaLnBrk="0" fontAlgn="base" hangingPunct="0">
              <a:spcBef>
                <a:spcPct val="0"/>
              </a:spcBef>
              <a:spcAft>
                <a:spcPct val="0"/>
              </a:spcAft>
              <a:buFont typeface="Wingdings" panose="05000000000000000000" pitchFamily="2" charset="2"/>
              <a:buChar char="§"/>
              <a:defRPr/>
            </a:pPr>
            <a:r>
              <a:rPr lang="fr-FR" sz="800" kern="0">
                <a:solidFill>
                  <a:srgbClr val="000000"/>
                </a:solidFill>
                <a:ea typeface="Calibri" panose="020F0502020204030204" pitchFamily="34" charset="0"/>
                <a:cs typeface="Calibri" panose="020F0502020204030204" pitchFamily="34" charset="0"/>
              </a:rPr>
              <a:t>Saisir l’arrivée et le départ d’un ménage</a:t>
            </a:r>
          </a:p>
          <a:p>
            <a:pPr marL="171450" indent="-171450" eaLnBrk="0" fontAlgn="base" hangingPunct="0">
              <a:spcBef>
                <a:spcPct val="0"/>
              </a:spcBef>
              <a:spcAft>
                <a:spcPct val="0"/>
              </a:spcAft>
              <a:buFont typeface="Wingdings" panose="05000000000000000000" pitchFamily="2" charset="2"/>
              <a:buChar char="§"/>
              <a:defRPr/>
            </a:pPr>
            <a:r>
              <a:rPr lang="fr-FR" sz="800" kern="0">
                <a:solidFill>
                  <a:srgbClr val="000000"/>
                </a:solidFill>
                <a:ea typeface="Calibri" panose="020F0502020204030204" pitchFamily="34" charset="0"/>
                <a:cs typeface="Calibri" panose="020F0502020204030204" pitchFamily="34" charset="0"/>
              </a:rPr>
              <a:t>Changer un ménage de place dans la structure</a:t>
            </a:r>
            <a:endParaRPr lang="fr-FR" sz="800" kern="0">
              <a:solidFill>
                <a:srgbClr val="FF8D7E"/>
              </a:solidFill>
              <a:ea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A32E8BAB-1A14-38C3-E8FD-67CC9EC02BCC}"/>
              </a:ext>
            </a:extLst>
          </p:cNvPr>
          <p:cNvPicPr>
            <a:picLocks noChangeAspect="1"/>
          </p:cNvPicPr>
          <p:nvPr/>
        </p:nvPicPr>
        <p:blipFill>
          <a:blip r:embed="rId3"/>
          <a:stretch>
            <a:fillRect/>
          </a:stretch>
        </p:blipFill>
        <p:spPr>
          <a:xfrm>
            <a:off x="2508252" y="1590227"/>
            <a:ext cx="548640" cy="548640"/>
          </a:xfrm>
          <a:prstGeom prst="rect">
            <a:avLst/>
          </a:prstGeom>
        </p:spPr>
      </p:pic>
      <p:pic>
        <p:nvPicPr>
          <p:cNvPr id="6" name="Graphique 5" descr="Écran contour">
            <a:extLst>
              <a:ext uri="{FF2B5EF4-FFF2-40B4-BE49-F238E27FC236}">
                <a16:creationId xmlns:a16="http://schemas.microsoft.com/office/drawing/2014/main" id="{D0FFAFF1-018F-67C0-C690-5AC1113EB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8586" y="1255439"/>
            <a:ext cx="1508784" cy="1508784"/>
          </a:xfrm>
          <a:prstGeom prst="rect">
            <a:avLst/>
          </a:prstGeom>
        </p:spPr>
      </p:pic>
      <p:cxnSp>
        <p:nvCxnSpPr>
          <p:cNvPr id="7" name="Connecteur droit avec flèche 6">
            <a:extLst>
              <a:ext uri="{FF2B5EF4-FFF2-40B4-BE49-F238E27FC236}">
                <a16:creationId xmlns:a16="http://schemas.microsoft.com/office/drawing/2014/main" id="{2EB3C115-A43A-4B16-C1B4-6EC2D9E4F617}"/>
              </a:ext>
            </a:extLst>
          </p:cNvPr>
          <p:cNvCxnSpPr>
            <a:cxnSpLocks/>
          </p:cNvCxnSpPr>
          <p:nvPr/>
        </p:nvCxnSpPr>
        <p:spPr>
          <a:xfrm>
            <a:off x="8291705" y="1924329"/>
            <a:ext cx="932249" cy="0"/>
          </a:xfrm>
          <a:prstGeom prst="straightConnector1">
            <a:avLst/>
          </a:prstGeom>
          <a:noFill/>
          <a:ln w="19050" cap="flat" cmpd="sng" algn="ctr">
            <a:solidFill>
              <a:srgbClr val="000091"/>
            </a:solidFill>
            <a:prstDash val="solid"/>
            <a:tailEnd type="triangle"/>
          </a:ln>
          <a:effectLst/>
        </p:spPr>
      </p:cxnSp>
      <p:cxnSp>
        <p:nvCxnSpPr>
          <p:cNvPr id="8" name="Connecteur droit avec flèche 7">
            <a:extLst>
              <a:ext uri="{FF2B5EF4-FFF2-40B4-BE49-F238E27FC236}">
                <a16:creationId xmlns:a16="http://schemas.microsoft.com/office/drawing/2014/main" id="{1B540CE7-0280-EA15-4A3E-0B969972F08C}"/>
              </a:ext>
            </a:extLst>
          </p:cNvPr>
          <p:cNvCxnSpPr>
            <a:cxnSpLocks/>
          </p:cNvCxnSpPr>
          <p:nvPr/>
        </p:nvCxnSpPr>
        <p:spPr>
          <a:xfrm>
            <a:off x="5676123" y="1948034"/>
            <a:ext cx="887594" cy="0"/>
          </a:xfrm>
          <a:prstGeom prst="straightConnector1">
            <a:avLst/>
          </a:prstGeom>
          <a:noFill/>
          <a:ln w="19050" cap="flat" cmpd="sng" algn="ctr">
            <a:solidFill>
              <a:srgbClr val="000091"/>
            </a:solidFill>
            <a:prstDash val="solid"/>
            <a:tailEnd type="triangle"/>
          </a:ln>
          <a:effectLst/>
        </p:spPr>
      </p:cxnSp>
      <p:sp>
        <p:nvSpPr>
          <p:cNvPr id="9" name="ZoneTexte 8">
            <a:extLst>
              <a:ext uri="{FF2B5EF4-FFF2-40B4-BE49-F238E27FC236}">
                <a16:creationId xmlns:a16="http://schemas.microsoft.com/office/drawing/2014/main" id="{FB2D1C36-3E62-33F8-E391-CD7D175B724B}"/>
              </a:ext>
            </a:extLst>
          </p:cNvPr>
          <p:cNvSpPr txBox="1"/>
          <p:nvPr/>
        </p:nvSpPr>
        <p:spPr>
          <a:xfrm>
            <a:off x="4174026" y="2653757"/>
            <a:ext cx="1308921" cy="338554"/>
          </a:xfrm>
          <a:prstGeom prst="rect">
            <a:avLst/>
          </a:prstGeom>
          <a:noFill/>
        </p:spPr>
        <p:txBody>
          <a:bodyPr wrap="square" rtlCol="0">
            <a:spAutoFit/>
          </a:bodyPr>
          <a:lstStyle/>
          <a:p>
            <a:pPr algn="ctr" eaLnBrk="0" fontAlgn="base" hangingPunct="0">
              <a:spcBef>
                <a:spcPct val="0"/>
              </a:spcBef>
              <a:spcAft>
                <a:spcPct val="0"/>
              </a:spcAft>
              <a:defRPr/>
            </a:pPr>
            <a:r>
              <a:rPr lang="fr-FR" sz="800">
                <a:solidFill>
                  <a:srgbClr val="000000"/>
                </a:solidFill>
                <a:ea typeface="Calibri" panose="020F0502020204030204" pitchFamily="34" charset="0"/>
                <a:cs typeface="Calibri" panose="020F0502020204030204" pitchFamily="34" charset="0"/>
              </a:rPr>
              <a:t>Création d’un dossier ménage par l’UPA</a:t>
            </a:r>
          </a:p>
        </p:txBody>
      </p:sp>
      <p:sp>
        <p:nvSpPr>
          <p:cNvPr id="10" name="Rectangle : coins arrondis 9">
            <a:extLst>
              <a:ext uri="{FF2B5EF4-FFF2-40B4-BE49-F238E27FC236}">
                <a16:creationId xmlns:a16="http://schemas.microsoft.com/office/drawing/2014/main" id="{6EFBCD58-2C7D-1937-9036-19F281D6BA20}"/>
              </a:ext>
            </a:extLst>
          </p:cNvPr>
          <p:cNvSpPr/>
          <p:nvPr/>
        </p:nvSpPr>
        <p:spPr>
          <a:xfrm>
            <a:off x="9088731" y="1989002"/>
            <a:ext cx="1503877" cy="498009"/>
          </a:xfrm>
          <a:prstGeom prst="roundRect">
            <a:avLst>
              <a:gd name="adj" fmla="val 0"/>
            </a:avLst>
          </a:prstGeom>
          <a:solidFill>
            <a:srgbClr val="FFFFFF"/>
          </a:solidFill>
          <a:ln w="25400" cap="flat" cmpd="sng" algn="ctr">
            <a:noFill/>
            <a:prstDash val="solid"/>
          </a:ln>
          <a:effectLst/>
        </p:spPr>
        <p:txBody>
          <a:bodyPr rtlCol="0" anchor="ctr"/>
          <a:lstStyle/>
          <a:p>
            <a:pPr algn="ctr" eaLnBrk="0" fontAlgn="base" hangingPunct="0">
              <a:spcBef>
                <a:spcPct val="0"/>
              </a:spcBef>
              <a:spcAft>
                <a:spcPct val="0"/>
              </a:spcAft>
              <a:defRPr/>
            </a:pPr>
            <a:r>
              <a:rPr lang="fr-FR" sz="1000" b="1" kern="0" dirty="0">
                <a:solidFill>
                  <a:srgbClr val="000000"/>
                </a:solidFill>
                <a:ea typeface="Calibri" panose="020F0502020204030204" pitchFamily="34" charset="0"/>
                <a:cs typeface="Calibri" panose="020F0502020204030204" pitchFamily="34" charset="0"/>
              </a:rPr>
              <a:t>Transmission du dossier de demande au SIAO</a:t>
            </a:r>
          </a:p>
        </p:txBody>
      </p:sp>
      <p:sp>
        <p:nvSpPr>
          <p:cNvPr id="11" name="Forme libre : forme 10">
            <a:extLst>
              <a:ext uri="{FF2B5EF4-FFF2-40B4-BE49-F238E27FC236}">
                <a16:creationId xmlns:a16="http://schemas.microsoft.com/office/drawing/2014/main" id="{E0EEE32F-38D8-908B-69DE-8A7F77B01AEA}"/>
              </a:ext>
            </a:extLst>
          </p:cNvPr>
          <p:cNvSpPr/>
          <p:nvPr/>
        </p:nvSpPr>
        <p:spPr>
          <a:xfrm>
            <a:off x="10901143" y="1998307"/>
            <a:ext cx="505770" cy="2302804"/>
          </a:xfrm>
          <a:custGeom>
            <a:avLst/>
            <a:gdLst>
              <a:gd name="connsiteX0" fmla="*/ 0 w 597668"/>
              <a:gd name="connsiteY0" fmla="*/ 16232 h 2834678"/>
              <a:gd name="connsiteX1" fmla="*/ 500514 w 597668"/>
              <a:gd name="connsiteY1" fmla="*/ 218363 h 2834678"/>
              <a:gd name="connsiteX2" fmla="*/ 596766 w 597668"/>
              <a:gd name="connsiteY2" fmla="*/ 1546649 h 2834678"/>
              <a:gd name="connsiteX3" fmla="*/ 481263 w 597668"/>
              <a:gd name="connsiteY3" fmla="*/ 2643929 h 2834678"/>
              <a:gd name="connsiteX4" fmla="*/ 192505 w 597668"/>
              <a:gd name="connsiteY4" fmla="*/ 2826809 h 2834678"/>
              <a:gd name="connsiteX0" fmla="*/ 0 w 603097"/>
              <a:gd name="connsiteY0" fmla="*/ 4835 h 2823281"/>
              <a:gd name="connsiteX1" fmla="*/ 529390 w 603097"/>
              <a:gd name="connsiteY1" fmla="*/ 312844 h 2823281"/>
              <a:gd name="connsiteX2" fmla="*/ 596766 w 603097"/>
              <a:gd name="connsiteY2" fmla="*/ 1535252 h 2823281"/>
              <a:gd name="connsiteX3" fmla="*/ 481263 w 603097"/>
              <a:gd name="connsiteY3" fmla="*/ 2632532 h 2823281"/>
              <a:gd name="connsiteX4" fmla="*/ 192505 w 603097"/>
              <a:gd name="connsiteY4" fmla="*/ 2815412 h 2823281"/>
              <a:gd name="connsiteX0" fmla="*/ 0 w 603097"/>
              <a:gd name="connsiteY0" fmla="*/ 4835 h 2832696"/>
              <a:gd name="connsiteX1" fmla="*/ 529390 w 603097"/>
              <a:gd name="connsiteY1" fmla="*/ 312844 h 2832696"/>
              <a:gd name="connsiteX2" fmla="*/ 596766 w 603097"/>
              <a:gd name="connsiteY2" fmla="*/ 1535252 h 2832696"/>
              <a:gd name="connsiteX3" fmla="*/ 510139 w 603097"/>
              <a:gd name="connsiteY3" fmla="*/ 2671033 h 2832696"/>
              <a:gd name="connsiteX4" fmla="*/ 192505 w 603097"/>
              <a:gd name="connsiteY4" fmla="*/ 2815412 h 2832696"/>
              <a:gd name="connsiteX0" fmla="*/ 0 w 603097"/>
              <a:gd name="connsiteY0" fmla="*/ 4835 h 2877937"/>
              <a:gd name="connsiteX1" fmla="*/ 529390 w 603097"/>
              <a:gd name="connsiteY1" fmla="*/ 312844 h 2877937"/>
              <a:gd name="connsiteX2" fmla="*/ 596766 w 603097"/>
              <a:gd name="connsiteY2" fmla="*/ 1535252 h 2877937"/>
              <a:gd name="connsiteX3" fmla="*/ 510139 w 603097"/>
              <a:gd name="connsiteY3" fmla="*/ 2671033 h 2877937"/>
              <a:gd name="connsiteX4" fmla="*/ 129005 w 603097"/>
              <a:gd name="connsiteY4" fmla="*/ 2872562 h 287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97" h="2877937">
                <a:moveTo>
                  <a:pt x="0" y="4835"/>
                </a:moveTo>
                <a:cubicBezTo>
                  <a:pt x="200526" y="-21635"/>
                  <a:pt x="429929" y="57774"/>
                  <a:pt x="529390" y="312844"/>
                </a:cubicBezTo>
                <a:cubicBezTo>
                  <a:pt x="628851" y="567914"/>
                  <a:pt x="599975" y="1130991"/>
                  <a:pt x="596766" y="1535252"/>
                </a:cubicBezTo>
                <a:cubicBezTo>
                  <a:pt x="593558" y="1939513"/>
                  <a:pt x="577516" y="2457673"/>
                  <a:pt x="510139" y="2671033"/>
                </a:cubicBezTo>
                <a:cubicBezTo>
                  <a:pt x="442762" y="2884393"/>
                  <a:pt x="239695" y="2887802"/>
                  <a:pt x="129005" y="2872562"/>
                </a:cubicBezTo>
              </a:path>
            </a:pathLst>
          </a:custGeom>
          <a:noFill/>
          <a:ln w="19050" cap="flat" cmpd="sng" algn="ctr">
            <a:solidFill>
              <a:srgbClr val="000091"/>
            </a:solidFill>
            <a:prstDash val="solid"/>
            <a:tailEnd type="triangle"/>
          </a:ln>
          <a:effectLst/>
        </p:spPr>
        <p:txBody>
          <a:bodyPr rtlCol="0" anchor="ctr"/>
          <a:lstStyle/>
          <a:p>
            <a:pPr algn="ctr" eaLnBrk="0" fontAlgn="base" hangingPunct="0">
              <a:spcBef>
                <a:spcPct val="0"/>
              </a:spcBef>
              <a:spcAft>
                <a:spcPct val="0"/>
              </a:spcAft>
              <a:defRPr/>
            </a:pPr>
            <a:endParaRPr lang="fr-FR" kern="0">
              <a:solidFill>
                <a:srgbClr val="000000"/>
              </a:solidFill>
              <a:ea typeface="Calibri" panose="020F0502020204030204" pitchFamily="34" charset="0"/>
              <a:cs typeface="Calibri" panose="020F0502020204030204" pitchFamily="34" charset="0"/>
            </a:endParaRPr>
          </a:p>
        </p:txBody>
      </p:sp>
      <p:pic>
        <p:nvPicPr>
          <p:cNvPr id="12" name="Image 11">
            <a:extLst>
              <a:ext uri="{FF2B5EF4-FFF2-40B4-BE49-F238E27FC236}">
                <a16:creationId xmlns:a16="http://schemas.microsoft.com/office/drawing/2014/main" id="{21BD4CE3-99B8-9DE7-4786-1B85674AB643}"/>
              </a:ext>
            </a:extLst>
          </p:cNvPr>
          <p:cNvPicPr>
            <a:picLocks noChangeAspect="1"/>
          </p:cNvPicPr>
          <p:nvPr/>
        </p:nvPicPr>
        <p:blipFill>
          <a:blip r:embed="rId6"/>
          <a:stretch>
            <a:fillRect/>
          </a:stretch>
        </p:blipFill>
        <p:spPr>
          <a:xfrm>
            <a:off x="9570804" y="1394642"/>
            <a:ext cx="548640" cy="548640"/>
          </a:xfrm>
          <a:prstGeom prst="rect">
            <a:avLst/>
          </a:prstGeom>
        </p:spPr>
      </p:pic>
      <p:cxnSp>
        <p:nvCxnSpPr>
          <p:cNvPr id="13" name="Connecteur droit 12">
            <a:extLst>
              <a:ext uri="{FF2B5EF4-FFF2-40B4-BE49-F238E27FC236}">
                <a16:creationId xmlns:a16="http://schemas.microsoft.com/office/drawing/2014/main" id="{425C07DD-331C-15AE-6182-29441E2114FC}"/>
              </a:ext>
            </a:extLst>
          </p:cNvPr>
          <p:cNvCxnSpPr>
            <a:cxnSpLocks/>
          </p:cNvCxnSpPr>
          <p:nvPr/>
        </p:nvCxnSpPr>
        <p:spPr>
          <a:xfrm flipH="1">
            <a:off x="5444390" y="3578110"/>
            <a:ext cx="839440" cy="408094"/>
          </a:xfrm>
          <a:prstGeom prst="line">
            <a:avLst/>
          </a:prstGeom>
          <a:noFill/>
          <a:ln w="19050" cap="flat" cmpd="sng" algn="ctr">
            <a:solidFill>
              <a:srgbClr val="000091"/>
            </a:solidFill>
            <a:prstDash val="solid"/>
            <a:tailEnd type="triangle"/>
          </a:ln>
          <a:effectLst/>
        </p:spPr>
      </p:cxnSp>
      <p:pic>
        <p:nvPicPr>
          <p:cNvPr id="14" name="Image 13">
            <a:extLst>
              <a:ext uri="{FF2B5EF4-FFF2-40B4-BE49-F238E27FC236}">
                <a16:creationId xmlns:a16="http://schemas.microsoft.com/office/drawing/2014/main" id="{00807E01-4E47-9C06-730F-BD62287B7E97}"/>
              </a:ext>
            </a:extLst>
          </p:cNvPr>
          <p:cNvPicPr>
            <a:picLocks noChangeAspect="1"/>
          </p:cNvPicPr>
          <p:nvPr/>
        </p:nvPicPr>
        <p:blipFill>
          <a:blip r:embed="rId7"/>
          <a:stretch>
            <a:fillRect/>
          </a:stretch>
        </p:blipFill>
        <p:spPr>
          <a:xfrm>
            <a:off x="7208631" y="1147574"/>
            <a:ext cx="444833" cy="444833"/>
          </a:xfrm>
          <a:prstGeom prst="rect">
            <a:avLst/>
          </a:prstGeom>
        </p:spPr>
      </p:pic>
      <p:cxnSp>
        <p:nvCxnSpPr>
          <p:cNvPr id="15" name="Straight Arrow Connector 62">
            <a:extLst>
              <a:ext uri="{FF2B5EF4-FFF2-40B4-BE49-F238E27FC236}">
                <a16:creationId xmlns:a16="http://schemas.microsoft.com/office/drawing/2014/main" id="{38A8F5A5-F3E8-E55C-46C7-7EFB4AF7695A}"/>
              </a:ext>
            </a:extLst>
          </p:cNvPr>
          <p:cNvCxnSpPr>
            <a:cxnSpLocks/>
          </p:cNvCxnSpPr>
          <p:nvPr/>
        </p:nvCxnSpPr>
        <p:spPr>
          <a:xfrm rot="5400000">
            <a:off x="9225805" y="4850871"/>
            <a:ext cx="510424" cy="54219"/>
          </a:xfrm>
          <a:prstGeom prst="curvedConnector4">
            <a:avLst>
              <a:gd name="adj1" fmla="val 28637"/>
              <a:gd name="adj2" fmla="val 521623"/>
            </a:avLst>
          </a:prstGeom>
          <a:noFill/>
          <a:ln w="9525" cap="flat" cmpd="sng" algn="ctr">
            <a:solidFill>
              <a:srgbClr val="000091"/>
            </a:solidFill>
            <a:prstDash val="dash"/>
            <a:tailEnd type="triangle"/>
          </a:ln>
          <a:effectLst/>
        </p:spPr>
      </p:cxnSp>
      <p:sp>
        <p:nvSpPr>
          <p:cNvPr id="16" name="Rectangle : coins arrondis 6">
            <a:extLst>
              <a:ext uri="{FF2B5EF4-FFF2-40B4-BE49-F238E27FC236}">
                <a16:creationId xmlns:a16="http://schemas.microsoft.com/office/drawing/2014/main" id="{C4B717EC-DF34-3E9E-6F21-AC6F38321182}"/>
              </a:ext>
            </a:extLst>
          </p:cNvPr>
          <p:cNvSpPr/>
          <p:nvPr/>
        </p:nvSpPr>
        <p:spPr>
          <a:xfrm>
            <a:off x="9368785" y="4929152"/>
            <a:ext cx="2122714" cy="436171"/>
          </a:xfrm>
          <a:prstGeom prst="roundRect">
            <a:avLst>
              <a:gd name="adj" fmla="val 0"/>
            </a:avLst>
          </a:prstGeom>
          <a:noFill/>
          <a:ln w="25400" cap="flat" cmpd="sng" algn="ctr">
            <a:noFill/>
            <a:prstDash val="solid"/>
          </a:ln>
          <a:effectLst/>
        </p:spPr>
        <p:txBody>
          <a:bodyPr lIns="91432" tIns="45718" rIns="91432" bIns="45718" rtlCol="0" anchor="ctr"/>
          <a:lstStyle/>
          <a:p>
            <a:pPr algn="ctr" eaLnBrk="0" fontAlgn="base" hangingPunct="0">
              <a:spcBef>
                <a:spcPct val="0"/>
              </a:spcBef>
              <a:spcAft>
                <a:spcPct val="0"/>
              </a:spcAft>
              <a:defRPr/>
            </a:pPr>
            <a:r>
              <a:rPr lang="en-US" sz="800" kern="0">
                <a:solidFill>
                  <a:srgbClr val="000000"/>
                </a:solidFill>
                <a:ea typeface="Calibri" panose="020F0502020204030204" pitchFamily="34" charset="0"/>
                <a:cs typeface="Calibri" panose="020F0502020204030204" pitchFamily="34" charset="0"/>
              </a:rPr>
              <a:t>E</a:t>
            </a:r>
            <a:r>
              <a:rPr lang="fr-FR" sz="800" kern="0">
                <a:solidFill>
                  <a:srgbClr val="000000"/>
                </a:solidFill>
                <a:ea typeface="Calibri" panose="020F0502020204030204" pitchFamily="34" charset="0"/>
                <a:cs typeface="Calibri" panose="020F0502020204030204" pitchFamily="34" charset="0"/>
              </a:rPr>
              <a:t>n fonction des pratiques locales, le SIAO à la possibilité d’inscrire la demande en commission</a:t>
            </a:r>
            <a:endParaRPr lang="fr-FR" sz="800" b="1" kern="0">
              <a:solidFill>
                <a:srgbClr val="000000"/>
              </a:solidFill>
              <a:ea typeface="Calibri" panose="020F0502020204030204" pitchFamily="34" charset="0"/>
              <a:cs typeface="Calibri" panose="020F0502020204030204" pitchFamily="34" charset="0"/>
            </a:endParaRPr>
          </a:p>
        </p:txBody>
      </p:sp>
      <p:pic>
        <p:nvPicPr>
          <p:cNvPr id="17" name="Image 16">
            <a:extLst>
              <a:ext uri="{FF2B5EF4-FFF2-40B4-BE49-F238E27FC236}">
                <a16:creationId xmlns:a16="http://schemas.microsoft.com/office/drawing/2014/main" id="{F392F3CE-EF27-C07B-D9FA-EA0397FEC4D0}"/>
              </a:ext>
            </a:extLst>
          </p:cNvPr>
          <p:cNvPicPr>
            <a:picLocks noChangeAspect="1"/>
          </p:cNvPicPr>
          <p:nvPr/>
        </p:nvPicPr>
        <p:blipFill>
          <a:blip r:embed="rId8"/>
          <a:stretch>
            <a:fillRect/>
          </a:stretch>
        </p:blipFill>
        <p:spPr>
          <a:xfrm>
            <a:off x="4516364" y="1612471"/>
            <a:ext cx="580637" cy="623717"/>
          </a:xfrm>
          <a:prstGeom prst="rect">
            <a:avLst/>
          </a:prstGeom>
        </p:spPr>
      </p:pic>
      <p:sp>
        <p:nvSpPr>
          <p:cNvPr id="18" name="Rectangle : coins arrondis 17">
            <a:extLst>
              <a:ext uri="{FF2B5EF4-FFF2-40B4-BE49-F238E27FC236}">
                <a16:creationId xmlns:a16="http://schemas.microsoft.com/office/drawing/2014/main" id="{A2F0E419-482A-7DD6-3BD7-35BCF811BAB1}"/>
              </a:ext>
            </a:extLst>
          </p:cNvPr>
          <p:cNvSpPr/>
          <p:nvPr/>
        </p:nvSpPr>
        <p:spPr>
          <a:xfrm>
            <a:off x="9162753" y="3762763"/>
            <a:ext cx="1572116" cy="914400"/>
          </a:xfrm>
          <a:prstGeom prst="roundRect">
            <a:avLst/>
          </a:prstGeom>
          <a:solidFill>
            <a:srgbClr val="FFFFFF">
              <a:lumMod val="95000"/>
            </a:srgbClr>
          </a:solidFill>
          <a:ln w="25400" cap="flat" cmpd="sng" algn="ctr">
            <a:noFill/>
            <a:prstDash val="solid"/>
          </a:ln>
          <a:effectLst/>
        </p:spPr>
        <p:txBody>
          <a:bodyPr rtlCol="0" anchor="ctr"/>
          <a:lstStyle/>
          <a:p>
            <a:pPr algn="ctr" eaLnBrk="0" fontAlgn="base" hangingPunct="0">
              <a:spcBef>
                <a:spcPct val="0"/>
              </a:spcBef>
              <a:spcAft>
                <a:spcPct val="0"/>
              </a:spcAft>
              <a:defRPr/>
            </a:pPr>
            <a:r>
              <a:rPr lang="fr-FR" sz="1000" b="1" kern="0">
                <a:solidFill>
                  <a:srgbClr val="000000"/>
                </a:solidFill>
                <a:ea typeface="Calibri" panose="020F0502020204030204" pitchFamily="34" charset="0"/>
                <a:cs typeface="Calibri" panose="020F0502020204030204" pitchFamily="34" charset="0"/>
              </a:rPr>
              <a:t>Le SIAO réceptionne et analyse la demande </a:t>
            </a:r>
          </a:p>
        </p:txBody>
      </p:sp>
      <p:pic>
        <p:nvPicPr>
          <p:cNvPr id="19" name="Image 18">
            <a:extLst>
              <a:ext uri="{FF2B5EF4-FFF2-40B4-BE49-F238E27FC236}">
                <a16:creationId xmlns:a16="http://schemas.microsoft.com/office/drawing/2014/main" id="{8C79F299-D7B9-71F9-4034-E8C3D5648944}"/>
              </a:ext>
            </a:extLst>
          </p:cNvPr>
          <p:cNvPicPr>
            <a:picLocks noChangeAspect="1"/>
          </p:cNvPicPr>
          <p:nvPr/>
        </p:nvPicPr>
        <p:blipFill>
          <a:blip r:embed="rId7"/>
          <a:stretch>
            <a:fillRect/>
          </a:stretch>
        </p:blipFill>
        <p:spPr>
          <a:xfrm>
            <a:off x="9760551" y="3410422"/>
            <a:ext cx="444833" cy="444833"/>
          </a:xfrm>
          <a:prstGeom prst="rect">
            <a:avLst/>
          </a:prstGeom>
        </p:spPr>
      </p:pic>
      <p:cxnSp>
        <p:nvCxnSpPr>
          <p:cNvPr id="20" name="Connecteur droit avec flèche 19">
            <a:extLst>
              <a:ext uri="{FF2B5EF4-FFF2-40B4-BE49-F238E27FC236}">
                <a16:creationId xmlns:a16="http://schemas.microsoft.com/office/drawing/2014/main" id="{E9DAC2F2-5B7F-3454-CC1C-20266AC70E2E}"/>
              </a:ext>
            </a:extLst>
          </p:cNvPr>
          <p:cNvCxnSpPr>
            <a:cxnSpLocks/>
          </p:cNvCxnSpPr>
          <p:nvPr/>
        </p:nvCxnSpPr>
        <p:spPr>
          <a:xfrm flipH="1" flipV="1">
            <a:off x="7896425" y="3612388"/>
            <a:ext cx="978160" cy="417091"/>
          </a:xfrm>
          <a:prstGeom prst="straightConnector1">
            <a:avLst/>
          </a:prstGeom>
          <a:noFill/>
          <a:ln w="19050" cap="flat" cmpd="sng" algn="ctr">
            <a:solidFill>
              <a:srgbClr val="000091"/>
            </a:solidFill>
            <a:prstDash val="solid"/>
            <a:tailEnd type="triangle"/>
          </a:ln>
          <a:effectLst/>
        </p:spPr>
      </p:cxnSp>
      <p:cxnSp>
        <p:nvCxnSpPr>
          <p:cNvPr id="21" name="Connecteur droit 20">
            <a:extLst>
              <a:ext uri="{FF2B5EF4-FFF2-40B4-BE49-F238E27FC236}">
                <a16:creationId xmlns:a16="http://schemas.microsoft.com/office/drawing/2014/main" id="{2C13167A-9A9E-85BA-7185-4146CD35F761}"/>
              </a:ext>
            </a:extLst>
          </p:cNvPr>
          <p:cNvCxnSpPr>
            <a:cxnSpLocks/>
          </p:cNvCxnSpPr>
          <p:nvPr/>
        </p:nvCxnSpPr>
        <p:spPr>
          <a:xfrm>
            <a:off x="3509946" y="1917595"/>
            <a:ext cx="548640" cy="0"/>
          </a:xfrm>
          <a:prstGeom prst="line">
            <a:avLst/>
          </a:prstGeom>
          <a:noFill/>
          <a:ln w="19050" cap="flat" cmpd="sng" algn="ctr">
            <a:solidFill>
              <a:srgbClr val="000091"/>
            </a:solidFill>
            <a:prstDash val="dash"/>
          </a:ln>
          <a:effectLst/>
        </p:spPr>
      </p:cxnSp>
      <p:sp>
        <p:nvSpPr>
          <p:cNvPr id="22" name="ZoneTexte 21">
            <a:extLst>
              <a:ext uri="{FF2B5EF4-FFF2-40B4-BE49-F238E27FC236}">
                <a16:creationId xmlns:a16="http://schemas.microsoft.com/office/drawing/2014/main" id="{681C6344-A980-DBCF-E7BB-02F80EF56FCC}"/>
              </a:ext>
            </a:extLst>
          </p:cNvPr>
          <p:cNvSpPr txBox="1"/>
          <p:nvPr/>
        </p:nvSpPr>
        <p:spPr>
          <a:xfrm>
            <a:off x="2251059" y="2407536"/>
            <a:ext cx="1166538" cy="584775"/>
          </a:xfrm>
          <a:prstGeom prst="rect">
            <a:avLst/>
          </a:prstGeom>
          <a:noFill/>
        </p:spPr>
        <p:txBody>
          <a:bodyPr wrap="square" lIns="91440" tIns="45720" rIns="91440" bIns="45720" rtlCol="0" anchor="t">
            <a:spAutoFit/>
          </a:bodyPr>
          <a:lstStyle/>
          <a:p>
            <a:pPr algn="ctr">
              <a:defRPr/>
            </a:pPr>
            <a:r>
              <a:rPr lang="fr-FR" sz="800">
                <a:solidFill>
                  <a:srgbClr val="000000"/>
                </a:solidFill>
                <a:ea typeface="Calibri" panose="020F0502020204030204" pitchFamily="34" charset="0"/>
                <a:cs typeface="Calibri" panose="020F0502020204030204" pitchFamily="34" charset="0"/>
              </a:rPr>
              <a:t>Les gestionnaires locaux renseignent les structures et les groupes de places</a:t>
            </a:r>
            <a:endParaRPr lang="fr-FR" sz="800" b="1">
              <a:solidFill>
                <a:srgbClr val="000000"/>
              </a:solidFill>
              <a:ea typeface="Calibri" panose="020F0502020204030204" pitchFamily="34" charset="0"/>
              <a:cs typeface="Calibri" panose="020F0502020204030204" pitchFamily="34" charset="0"/>
            </a:endParaRPr>
          </a:p>
        </p:txBody>
      </p:sp>
      <p:cxnSp>
        <p:nvCxnSpPr>
          <p:cNvPr id="23" name="Connecteur droit avec flèche 22">
            <a:extLst>
              <a:ext uri="{FF2B5EF4-FFF2-40B4-BE49-F238E27FC236}">
                <a16:creationId xmlns:a16="http://schemas.microsoft.com/office/drawing/2014/main" id="{E465B108-83D7-B602-9736-E691C019B11C}"/>
              </a:ext>
            </a:extLst>
          </p:cNvPr>
          <p:cNvCxnSpPr>
            <a:cxnSpLocks/>
          </p:cNvCxnSpPr>
          <p:nvPr/>
        </p:nvCxnSpPr>
        <p:spPr>
          <a:xfrm flipH="1">
            <a:off x="8061916" y="4301111"/>
            <a:ext cx="817649" cy="576869"/>
          </a:xfrm>
          <a:prstGeom prst="straightConnector1">
            <a:avLst/>
          </a:prstGeom>
          <a:noFill/>
          <a:ln w="19050" cap="flat" cmpd="sng" algn="ctr">
            <a:solidFill>
              <a:srgbClr val="000091"/>
            </a:solidFill>
            <a:prstDash val="solid"/>
            <a:tailEnd type="triangle"/>
          </a:ln>
          <a:effectLst/>
        </p:spPr>
      </p:cxnSp>
      <p:sp>
        <p:nvSpPr>
          <p:cNvPr id="24" name="Rectangle : coins arrondis 23">
            <a:extLst>
              <a:ext uri="{FF2B5EF4-FFF2-40B4-BE49-F238E27FC236}">
                <a16:creationId xmlns:a16="http://schemas.microsoft.com/office/drawing/2014/main" id="{4C6A3D16-D133-86C3-ECCA-300E4EB47DF0}"/>
              </a:ext>
            </a:extLst>
          </p:cNvPr>
          <p:cNvSpPr/>
          <p:nvPr/>
        </p:nvSpPr>
        <p:spPr>
          <a:xfrm>
            <a:off x="6283830" y="3364621"/>
            <a:ext cx="1503877" cy="498009"/>
          </a:xfrm>
          <a:prstGeom prst="roundRect">
            <a:avLst>
              <a:gd name="adj" fmla="val 0"/>
            </a:avLst>
          </a:prstGeom>
          <a:solidFill>
            <a:srgbClr val="FFFFFF"/>
          </a:solidFill>
          <a:ln w="25400" cap="flat" cmpd="sng" algn="ctr">
            <a:noFill/>
            <a:prstDash val="solid"/>
          </a:ln>
          <a:effectLst/>
        </p:spPr>
        <p:txBody>
          <a:bodyPr rtlCol="0" anchor="ctr"/>
          <a:lstStyle/>
          <a:p>
            <a:pPr algn="ctr" eaLnBrk="0" fontAlgn="base" hangingPunct="0">
              <a:spcBef>
                <a:spcPct val="0"/>
              </a:spcBef>
              <a:spcAft>
                <a:spcPct val="0"/>
              </a:spcAft>
              <a:defRPr/>
            </a:pPr>
            <a:r>
              <a:rPr lang="fr-FR" sz="1000" b="1" kern="0">
                <a:solidFill>
                  <a:srgbClr val="000000"/>
                </a:solidFill>
                <a:ea typeface="Calibri" panose="020F0502020204030204" pitchFamily="34" charset="0"/>
                <a:cs typeface="Calibri" panose="020F0502020204030204" pitchFamily="34" charset="0"/>
              </a:rPr>
              <a:t>Orientation vers un dispositif d’accompagnement</a:t>
            </a:r>
          </a:p>
        </p:txBody>
      </p:sp>
      <p:sp>
        <p:nvSpPr>
          <p:cNvPr id="25" name="Rectangle : coins arrondis 24">
            <a:extLst>
              <a:ext uri="{FF2B5EF4-FFF2-40B4-BE49-F238E27FC236}">
                <a16:creationId xmlns:a16="http://schemas.microsoft.com/office/drawing/2014/main" id="{CD37CA59-F7BD-8A6D-73B3-8FBBBDA204B7}"/>
              </a:ext>
            </a:extLst>
          </p:cNvPr>
          <p:cNvSpPr/>
          <p:nvPr/>
        </p:nvSpPr>
        <p:spPr>
          <a:xfrm>
            <a:off x="6353843" y="4575026"/>
            <a:ext cx="1503877" cy="498009"/>
          </a:xfrm>
          <a:prstGeom prst="roundRect">
            <a:avLst>
              <a:gd name="adj" fmla="val 0"/>
            </a:avLst>
          </a:prstGeom>
          <a:solidFill>
            <a:srgbClr val="FFFFFF"/>
          </a:solidFill>
          <a:ln w="25400" cap="flat" cmpd="sng" algn="ctr">
            <a:noFill/>
            <a:prstDash val="solid"/>
          </a:ln>
          <a:effectLst/>
        </p:spPr>
        <p:txBody>
          <a:bodyPr rtlCol="0" anchor="ctr"/>
          <a:lstStyle/>
          <a:p>
            <a:pPr algn="ctr" eaLnBrk="0" fontAlgn="base" hangingPunct="0">
              <a:spcBef>
                <a:spcPct val="0"/>
              </a:spcBef>
              <a:spcAft>
                <a:spcPct val="0"/>
              </a:spcAft>
              <a:defRPr/>
            </a:pPr>
            <a:r>
              <a:rPr lang="fr-FR" sz="1000" b="1" kern="0">
                <a:solidFill>
                  <a:srgbClr val="000000"/>
                </a:solidFill>
                <a:ea typeface="Calibri" panose="020F0502020204030204" pitchFamily="34" charset="0"/>
                <a:cs typeface="Calibri" panose="020F0502020204030204" pitchFamily="34" charset="0"/>
              </a:rPr>
              <a:t>Orientation vers un dispositif d’hébergement</a:t>
            </a:r>
          </a:p>
        </p:txBody>
      </p:sp>
      <p:cxnSp>
        <p:nvCxnSpPr>
          <p:cNvPr id="26" name="Straight Arrow Connector 62">
            <a:extLst>
              <a:ext uri="{FF2B5EF4-FFF2-40B4-BE49-F238E27FC236}">
                <a16:creationId xmlns:a16="http://schemas.microsoft.com/office/drawing/2014/main" id="{65B43883-D95A-8E71-8A11-8AF9E82D3065}"/>
              </a:ext>
            </a:extLst>
          </p:cNvPr>
          <p:cNvCxnSpPr>
            <a:cxnSpLocks/>
          </p:cNvCxnSpPr>
          <p:nvPr/>
        </p:nvCxnSpPr>
        <p:spPr>
          <a:xfrm rot="5400000">
            <a:off x="6140850" y="5352170"/>
            <a:ext cx="510424" cy="54219"/>
          </a:xfrm>
          <a:prstGeom prst="curvedConnector4">
            <a:avLst>
              <a:gd name="adj1" fmla="val 28637"/>
              <a:gd name="adj2" fmla="val 521623"/>
            </a:avLst>
          </a:prstGeom>
          <a:noFill/>
          <a:ln w="9525" cap="flat" cmpd="sng" algn="ctr">
            <a:solidFill>
              <a:srgbClr val="000091"/>
            </a:solidFill>
            <a:prstDash val="dash"/>
            <a:tailEnd type="triangle"/>
          </a:ln>
          <a:effectLst/>
        </p:spPr>
      </p:cxnSp>
      <p:sp>
        <p:nvSpPr>
          <p:cNvPr id="27" name="Rectangle : coins arrondis 6">
            <a:extLst>
              <a:ext uri="{FF2B5EF4-FFF2-40B4-BE49-F238E27FC236}">
                <a16:creationId xmlns:a16="http://schemas.microsoft.com/office/drawing/2014/main" id="{B822EFEA-0D78-E210-DC94-A04C2E953E54}"/>
              </a:ext>
            </a:extLst>
          </p:cNvPr>
          <p:cNvSpPr/>
          <p:nvPr/>
        </p:nvSpPr>
        <p:spPr>
          <a:xfrm>
            <a:off x="6283830" y="5430451"/>
            <a:ext cx="2122714" cy="436171"/>
          </a:xfrm>
          <a:prstGeom prst="roundRect">
            <a:avLst>
              <a:gd name="adj" fmla="val 0"/>
            </a:avLst>
          </a:prstGeom>
          <a:noFill/>
          <a:ln w="25400" cap="flat" cmpd="sng" algn="ctr">
            <a:noFill/>
            <a:prstDash val="solid"/>
          </a:ln>
          <a:effectLst/>
        </p:spPr>
        <p:txBody>
          <a:bodyPr lIns="91432" tIns="45718" rIns="91432" bIns="45718" rtlCol="0" anchor="ctr"/>
          <a:lstStyle/>
          <a:p>
            <a:pPr algn="ctr" eaLnBrk="0" fontAlgn="base" hangingPunct="0">
              <a:spcBef>
                <a:spcPct val="0"/>
              </a:spcBef>
              <a:spcAft>
                <a:spcPct val="0"/>
              </a:spcAft>
              <a:defRPr/>
            </a:pPr>
            <a:r>
              <a:rPr lang="fr-FR" sz="800" kern="0">
                <a:solidFill>
                  <a:srgbClr val="000000"/>
                </a:solidFill>
                <a:ea typeface="Calibri" panose="020F0502020204030204" pitchFamily="34" charset="0"/>
                <a:cs typeface="Calibri" panose="020F0502020204030204" pitchFamily="34" charset="0"/>
              </a:rPr>
              <a:t>Le SIAO peut mettre la demande sur une liste d’attente</a:t>
            </a:r>
            <a:endParaRPr lang="fr-FR" sz="800" b="1" kern="0">
              <a:solidFill>
                <a:srgbClr val="000000"/>
              </a:solidFill>
              <a:ea typeface="Calibri" panose="020F0502020204030204" pitchFamily="34" charset="0"/>
              <a:cs typeface="Calibri" panose="020F0502020204030204" pitchFamily="34" charset="0"/>
            </a:endParaRPr>
          </a:p>
        </p:txBody>
      </p:sp>
      <p:cxnSp>
        <p:nvCxnSpPr>
          <p:cNvPr id="28" name="Connecteur droit 27">
            <a:extLst>
              <a:ext uri="{FF2B5EF4-FFF2-40B4-BE49-F238E27FC236}">
                <a16:creationId xmlns:a16="http://schemas.microsoft.com/office/drawing/2014/main" id="{B2C13FFE-7C62-B06F-CB51-00FFDA0ADD2C}"/>
              </a:ext>
            </a:extLst>
          </p:cNvPr>
          <p:cNvCxnSpPr>
            <a:cxnSpLocks/>
          </p:cNvCxnSpPr>
          <p:nvPr/>
        </p:nvCxnSpPr>
        <p:spPr>
          <a:xfrm flipH="1" flipV="1">
            <a:off x="5444390" y="4525522"/>
            <a:ext cx="819100" cy="392065"/>
          </a:xfrm>
          <a:prstGeom prst="line">
            <a:avLst/>
          </a:prstGeom>
          <a:noFill/>
          <a:ln w="19050" cap="flat" cmpd="sng" algn="ctr">
            <a:solidFill>
              <a:srgbClr val="000091"/>
            </a:solidFill>
            <a:prstDash val="solid"/>
            <a:tailEnd type="triangle"/>
          </a:ln>
          <a:effectLst/>
        </p:spPr>
      </p:cxnSp>
      <p:sp>
        <p:nvSpPr>
          <p:cNvPr id="29" name="Rectangle : coins arrondis 28">
            <a:extLst>
              <a:ext uri="{FF2B5EF4-FFF2-40B4-BE49-F238E27FC236}">
                <a16:creationId xmlns:a16="http://schemas.microsoft.com/office/drawing/2014/main" id="{07FF1226-1D0D-2F1A-6F93-D5CFC6288C1A}"/>
              </a:ext>
            </a:extLst>
          </p:cNvPr>
          <p:cNvSpPr/>
          <p:nvPr/>
        </p:nvSpPr>
        <p:spPr>
          <a:xfrm>
            <a:off x="3681054" y="3773362"/>
            <a:ext cx="1572116" cy="914400"/>
          </a:xfrm>
          <a:prstGeom prst="roundRect">
            <a:avLst/>
          </a:prstGeom>
          <a:solidFill>
            <a:srgbClr val="FFFFFF">
              <a:lumMod val="95000"/>
            </a:srgbClr>
          </a:solidFill>
          <a:ln w="25400" cap="flat" cmpd="sng" algn="ctr">
            <a:noFill/>
            <a:prstDash val="solid"/>
          </a:ln>
          <a:effectLst/>
        </p:spPr>
        <p:txBody>
          <a:bodyPr rtlCol="0" anchor="ctr"/>
          <a:lstStyle/>
          <a:p>
            <a:pPr algn="ctr" eaLnBrk="0" fontAlgn="base" hangingPunct="0">
              <a:spcBef>
                <a:spcPct val="0"/>
              </a:spcBef>
              <a:spcAft>
                <a:spcPct val="0"/>
              </a:spcAft>
              <a:defRPr/>
            </a:pPr>
            <a:r>
              <a:rPr lang="fr-FR" sz="1000" b="1" kern="0">
                <a:solidFill>
                  <a:srgbClr val="000000"/>
                </a:solidFill>
                <a:ea typeface="Calibri" panose="020F0502020204030204" pitchFamily="34" charset="0"/>
                <a:cs typeface="Calibri" panose="020F0502020204030204" pitchFamily="34" charset="0"/>
              </a:rPr>
              <a:t>L’UH étudie les orientations adressées par le SIAO</a:t>
            </a:r>
          </a:p>
        </p:txBody>
      </p:sp>
      <p:pic>
        <p:nvPicPr>
          <p:cNvPr id="30" name="Image 29">
            <a:extLst>
              <a:ext uri="{FF2B5EF4-FFF2-40B4-BE49-F238E27FC236}">
                <a16:creationId xmlns:a16="http://schemas.microsoft.com/office/drawing/2014/main" id="{2E6B2701-8D16-717C-927E-BE9CD50398AE}"/>
              </a:ext>
            </a:extLst>
          </p:cNvPr>
          <p:cNvPicPr>
            <a:picLocks noChangeAspect="1"/>
          </p:cNvPicPr>
          <p:nvPr/>
        </p:nvPicPr>
        <p:blipFill>
          <a:blip r:embed="rId7"/>
          <a:stretch>
            <a:fillRect/>
          </a:stretch>
        </p:blipFill>
        <p:spPr>
          <a:xfrm>
            <a:off x="4310750" y="3421021"/>
            <a:ext cx="444833" cy="444833"/>
          </a:xfrm>
          <a:prstGeom prst="rect">
            <a:avLst/>
          </a:prstGeom>
        </p:spPr>
      </p:pic>
      <p:cxnSp>
        <p:nvCxnSpPr>
          <p:cNvPr id="31" name="Connecteur droit avec flèche 30">
            <a:extLst>
              <a:ext uri="{FF2B5EF4-FFF2-40B4-BE49-F238E27FC236}">
                <a16:creationId xmlns:a16="http://schemas.microsoft.com/office/drawing/2014/main" id="{5B855868-9A6D-88DE-BA76-3BA9465E22C7}"/>
              </a:ext>
            </a:extLst>
          </p:cNvPr>
          <p:cNvCxnSpPr>
            <a:cxnSpLocks/>
          </p:cNvCxnSpPr>
          <p:nvPr/>
        </p:nvCxnSpPr>
        <p:spPr>
          <a:xfrm flipH="1" flipV="1">
            <a:off x="2454312" y="3663560"/>
            <a:ext cx="978160" cy="417091"/>
          </a:xfrm>
          <a:prstGeom prst="straightConnector1">
            <a:avLst/>
          </a:prstGeom>
          <a:noFill/>
          <a:ln w="19050" cap="flat" cmpd="sng" algn="ctr">
            <a:solidFill>
              <a:srgbClr val="000091"/>
            </a:solidFill>
            <a:prstDash val="solid"/>
            <a:tailEnd type="triangle"/>
          </a:ln>
          <a:effectLst/>
        </p:spPr>
      </p:cxnSp>
      <p:cxnSp>
        <p:nvCxnSpPr>
          <p:cNvPr id="32" name="Connecteur droit avec flèche 31">
            <a:extLst>
              <a:ext uri="{FF2B5EF4-FFF2-40B4-BE49-F238E27FC236}">
                <a16:creationId xmlns:a16="http://schemas.microsoft.com/office/drawing/2014/main" id="{3E885071-83A2-91CB-B93F-FCB9DF1F5FBE}"/>
              </a:ext>
            </a:extLst>
          </p:cNvPr>
          <p:cNvCxnSpPr>
            <a:cxnSpLocks/>
          </p:cNvCxnSpPr>
          <p:nvPr/>
        </p:nvCxnSpPr>
        <p:spPr>
          <a:xfrm flipH="1">
            <a:off x="2619803" y="4352283"/>
            <a:ext cx="817649" cy="576869"/>
          </a:xfrm>
          <a:prstGeom prst="straightConnector1">
            <a:avLst/>
          </a:prstGeom>
          <a:noFill/>
          <a:ln w="19050" cap="flat" cmpd="sng" algn="ctr">
            <a:solidFill>
              <a:srgbClr val="000091"/>
            </a:solidFill>
            <a:prstDash val="solid"/>
            <a:tailEnd type="triangle"/>
          </a:ln>
          <a:effectLst/>
        </p:spPr>
      </p:cxnSp>
      <p:pic>
        <p:nvPicPr>
          <p:cNvPr id="33" name="Image 32">
            <a:extLst>
              <a:ext uri="{FF2B5EF4-FFF2-40B4-BE49-F238E27FC236}">
                <a16:creationId xmlns:a16="http://schemas.microsoft.com/office/drawing/2014/main" id="{B557FF76-DB60-329F-6868-6AE6E9970167}"/>
              </a:ext>
            </a:extLst>
          </p:cNvPr>
          <p:cNvPicPr>
            <a:picLocks noChangeAspect="1"/>
          </p:cNvPicPr>
          <p:nvPr/>
        </p:nvPicPr>
        <p:blipFill>
          <a:blip r:embed="rId9"/>
          <a:stretch>
            <a:fillRect/>
          </a:stretch>
        </p:blipFill>
        <p:spPr>
          <a:xfrm>
            <a:off x="2893969" y="4459845"/>
            <a:ext cx="325846" cy="325846"/>
          </a:xfrm>
          <a:prstGeom prst="rect">
            <a:avLst/>
          </a:prstGeom>
        </p:spPr>
      </p:pic>
      <p:pic>
        <p:nvPicPr>
          <p:cNvPr id="34" name="Image 33">
            <a:extLst>
              <a:ext uri="{FF2B5EF4-FFF2-40B4-BE49-F238E27FC236}">
                <a16:creationId xmlns:a16="http://schemas.microsoft.com/office/drawing/2014/main" id="{7F3CFB1E-2192-1012-809C-C30F14CE599C}"/>
              </a:ext>
            </a:extLst>
          </p:cNvPr>
          <p:cNvPicPr>
            <a:picLocks noChangeAspect="1"/>
          </p:cNvPicPr>
          <p:nvPr/>
        </p:nvPicPr>
        <p:blipFill>
          <a:blip r:embed="rId10"/>
          <a:stretch>
            <a:fillRect/>
          </a:stretch>
        </p:blipFill>
        <p:spPr>
          <a:xfrm>
            <a:off x="2893969" y="3770246"/>
            <a:ext cx="310405" cy="310405"/>
          </a:xfrm>
          <a:prstGeom prst="rect">
            <a:avLst/>
          </a:prstGeom>
        </p:spPr>
      </p:pic>
      <p:sp>
        <p:nvSpPr>
          <p:cNvPr id="35" name="Rectangle : coins arrondis 34">
            <a:extLst>
              <a:ext uri="{FF2B5EF4-FFF2-40B4-BE49-F238E27FC236}">
                <a16:creationId xmlns:a16="http://schemas.microsoft.com/office/drawing/2014/main" id="{4AAFFBDB-A78A-62B9-1E09-6EC42C0868F4}"/>
              </a:ext>
            </a:extLst>
          </p:cNvPr>
          <p:cNvSpPr/>
          <p:nvPr/>
        </p:nvSpPr>
        <p:spPr>
          <a:xfrm>
            <a:off x="821886" y="3452285"/>
            <a:ext cx="1720171" cy="502371"/>
          </a:xfrm>
          <a:prstGeom prst="roundRect">
            <a:avLst>
              <a:gd name="adj" fmla="val 0"/>
            </a:avLst>
          </a:prstGeom>
          <a:noFill/>
          <a:ln w="25400" cap="flat" cmpd="sng" algn="ctr">
            <a:noFill/>
            <a:prstDash val="solid"/>
          </a:ln>
          <a:effectLst/>
        </p:spPr>
        <p:txBody>
          <a:bodyPr lIns="91440" tIns="45720" rIns="91440" bIns="45720" rtlCol="0" anchor="ctr"/>
          <a:lstStyle/>
          <a:p>
            <a:pPr algn="ctr" eaLnBrk="0" fontAlgn="base" hangingPunct="0">
              <a:spcBef>
                <a:spcPct val="0"/>
              </a:spcBef>
              <a:spcAft>
                <a:spcPct val="0"/>
              </a:spcAft>
              <a:defRPr/>
            </a:pPr>
            <a:r>
              <a:rPr lang="fr-FR" sz="1000" b="1" kern="0">
                <a:solidFill>
                  <a:srgbClr val="000000"/>
                </a:solidFill>
                <a:ea typeface="Calibri" panose="020F0502020204030204" pitchFamily="34" charset="0"/>
                <a:cs typeface="Calibri" panose="020F0502020204030204" pitchFamily="34" charset="0"/>
              </a:rPr>
              <a:t>Notification du refus d’orientation*</a:t>
            </a:r>
          </a:p>
        </p:txBody>
      </p:sp>
      <p:sp>
        <p:nvSpPr>
          <p:cNvPr id="36" name="Rectangle : coins arrondis 35">
            <a:extLst>
              <a:ext uri="{FF2B5EF4-FFF2-40B4-BE49-F238E27FC236}">
                <a16:creationId xmlns:a16="http://schemas.microsoft.com/office/drawing/2014/main" id="{15D82CAD-DD36-45F9-22ED-9F86FAC70E3C}"/>
              </a:ext>
            </a:extLst>
          </p:cNvPr>
          <p:cNvSpPr/>
          <p:nvPr/>
        </p:nvSpPr>
        <p:spPr>
          <a:xfrm>
            <a:off x="681241" y="4738843"/>
            <a:ext cx="2067151" cy="502371"/>
          </a:xfrm>
          <a:prstGeom prst="roundRect">
            <a:avLst>
              <a:gd name="adj" fmla="val 0"/>
            </a:avLst>
          </a:prstGeom>
          <a:noFill/>
          <a:ln w="25400" cap="flat" cmpd="sng" algn="ctr">
            <a:noFill/>
            <a:prstDash val="solid"/>
          </a:ln>
          <a:effectLst/>
        </p:spPr>
        <p:txBody>
          <a:bodyPr lIns="91440" tIns="45720" rIns="91440" bIns="45720" rtlCol="0" anchor="ctr"/>
          <a:lstStyle/>
          <a:p>
            <a:pPr algn="ctr" eaLnBrk="0" fontAlgn="base" hangingPunct="0">
              <a:spcBef>
                <a:spcPct val="0"/>
              </a:spcBef>
              <a:spcAft>
                <a:spcPct val="0"/>
              </a:spcAft>
              <a:defRPr/>
            </a:pPr>
            <a:r>
              <a:rPr lang="fr-FR" sz="1000" b="1" kern="0">
                <a:solidFill>
                  <a:srgbClr val="000000"/>
                </a:solidFill>
                <a:ea typeface="Calibri" panose="020F0502020204030204" pitchFamily="34" charset="0"/>
                <a:cs typeface="Calibri" panose="020F0502020204030204" pitchFamily="34" charset="0"/>
              </a:rPr>
              <a:t>Notification de l’accord d’orientation*</a:t>
            </a:r>
          </a:p>
        </p:txBody>
      </p:sp>
      <p:sp>
        <p:nvSpPr>
          <p:cNvPr id="37" name="Rectangle : coins arrondis 6">
            <a:extLst>
              <a:ext uri="{FF2B5EF4-FFF2-40B4-BE49-F238E27FC236}">
                <a16:creationId xmlns:a16="http://schemas.microsoft.com/office/drawing/2014/main" id="{3DC98314-A6D5-422F-5FB0-563E464D1614}"/>
              </a:ext>
            </a:extLst>
          </p:cNvPr>
          <p:cNvSpPr/>
          <p:nvPr/>
        </p:nvSpPr>
        <p:spPr>
          <a:xfrm>
            <a:off x="1048597" y="4107873"/>
            <a:ext cx="1387193" cy="436171"/>
          </a:xfrm>
          <a:prstGeom prst="roundRect">
            <a:avLst>
              <a:gd name="adj" fmla="val 0"/>
            </a:avLst>
          </a:prstGeom>
          <a:noFill/>
          <a:ln w="25400" cap="flat" cmpd="sng" algn="ctr">
            <a:noFill/>
            <a:prstDash val="solid"/>
          </a:ln>
          <a:effectLst/>
        </p:spPr>
        <p:txBody>
          <a:bodyPr lIns="91432" tIns="45718" rIns="91432" bIns="45718" rtlCol="0" anchor="ctr"/>
          <a:lstStyle/>
          <a:p>
            <a:pPr algn="ctr" eaLnBrk="0" fontAlgn="base" hangingPunct="0">
              <a:spcBef>
                <a:spcPct val="0"/>
              </a:spcBef>
              <a:spcAft>
                <a:spcPct val="0"/>
              </a:spcAft>
              <a:defRPr/>
            </a:pPr>
            <a:r>
              <a:rPr lang="fr-FR" sz="800" kern="0">
                <a:solidFill>
                  <a:srgbClr val="000000"/>
                </a:solidFill>
                <a:ea typeface="Calibri" panose="020F0502020204030204" pitchFamily="34" charset="0"/>
                <a:cs typeface="Calibri" panose="020F0502020204030204" pitchFamily="34" charset="0"/>
              </a:rPr>
              <a:t>L’UH doit renseigner le motif de refus</a:t>
            </a:r>
            <a:endParaRPr lang="fr-FR" sz="800" b="1" kern="0">
              <a:solidFill>
                <a:srgbClr val="000000"/>
              </a:solidFill>
              <a:ea typeface="Calibri" panose="020F0502020204030204" pitchFamily="34" charset="0"/>
              <a:cs typeface="Calibri" panose="020F0502020204030204" pitchFamily="34" charset="0"/>
            </a:endParaRPr>
          </a:p>
        </p:txBody>
      </p:sp>
      <p:cxnSp>
        <p:nvCxnSpPr>
          <p:cNvPr id="38" name="Straight Arrow Connector 62">
            <a:extLst>
              <a:ext uri="{FF2B5EF4-FFF2-40B4-BE49-F238E27FC236}">
                <a16:creationId xmlns:a16="http://schemas.microsoft.com/office/drawing/2014/main" id="{84345F0B-0531-9670-20B7-135FEBAA9EAE}"/>
              </a:ext>
            </a:extLst>
          </p:cNvPr>
          <p:cNvCxnSpPr>
            <a:cxnSpLocks/>
          </p:cNvCxnSpPr>
          <p:nvPr/>
        </p:nvCxnSpPr>
        <p:spPr>
          <a:xfrm rot="5400000">
            <a:off x="766493" y="4025087"/>
            <a:ext cx="510424" cy="54219"/>
          </a:xfrm>
          <a:prstGeom prst="curvedConnector4">
            <a:avLst>
              <a:gd name="adj1" fmla="val 28637"/>
              <a:gd name="adj2" fmla="val 521623"/>
            </a:avLst>
          </a:prstGeom>
          <a:noFill/>
          <a:ln w="9525" cap="flat" cmpd="sng" algn="ctr">
            <a:solidFill>
              <a:srgbClr val="F5A14D"/>
            </a:solidFill>
            <a:prstDash val="dash"/>
            <a:tailEnd type="triangle"/>
          </a:ln>
          <a:effectLst/>
        </p:spPr>
      </p:cxnSp>
      <p:sp>
        <p:nvSpPr>
          <p:cNvPr id="39" name="Rectangle : coins arrondis 38">
            <a:extLst>
              <a:ext uri="{FF2B5EF4-FFF2-40B4-BE49-F238E27FC236}">
                <a16:creationId xmlns:a16="http://schemas.microsoft.com/office/drawing/2014/main" id="{FEFF5128-B3E1-6AAB-B136-858E2CAE8A3E}"/>
              </a:ext>
            </a:extLst>
          </p:cNvPr>
          <p:cNvSpPr/>
          <p:nvPr/>
        </p:nvSpPr>
        <p:spPr>
          <a:xfrm>
            <a:off x="9234701" y="5910159"/>
            <a:ext cx="2428057" cy="441613"/>
          </a:xfrm>
          <a:prstGeom prst="roundRect">
            <a:avLst/>
          </a:prstGeom>
          <a:noFill/>
          <a:ln w="25400" cap="flat" cmpd="sng" algn="ctr">
            <a:noFill/>
            <a:prstDash val="solid"/>
          </a:ln>
          <a:effectLst/>
        </p:spPr>
        <p:txBody>
          <a:bodyPr lIns="91440" tIns="45720" rIns="91440" bIns="4572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sz="800" b="1" i="0" u="none" strike="noStrike" kern="0" cap="none" spc="0" normalizeH="0" baseline="0" noProof="0">
                <a:ln>
                  <a:noFill/>
                </a:ln>
                <a:solidFill>
                  <a:srgbClr val="000000"/>
                </a:solidFill>
                <a:effectLst/>
                <a:uLnTx/>
                <a:uFillTx/>
                <a:latin typeface="Marianne"/>
                <a:ea typeface="+mn-ea"/>
                <a:cs typeface="+mn-cs"/>
              </a:rPr>
              <a:t>Le choix de l’orientation*</a:t>
            </a:r>
            <a:r>
              <a:rPr kumimoji="0" lang="fr-FR" sz="800" b="0" i="0" u="none" strike="noStrike" kern="0" cap="none" spc="0" normalizeH="0" baseline="0" noProof="0">
                <a:ln>
                  <a:noFill/>
                </a:ln>
                <a:solidFill>
                  <a:srgbClr val="000000"/>
                </a:solidFill>
                <a:effectLst/>
                <a:uLnTx/>
                <a:uFillTx/>
                <a:latin typeface="Marianne"/>
                <a:ea typeface="+mn-ea"/>
                <a:cs typeface="+mn-cs"/>
              </a:rPr>
              <a:t> peut être retrouvé dans le tiroir du tableau de bord de l’UPA</a:t>
            </a:r>
          </a:p>
        </p:txBody>
      </p:sp>
      <p:sp>
        <p:nvSpPr>
          <p:cNvPr id="40" name="Forme libre : forme 39">
            <a:extLst>
              <a:ext uri="{FF2B5EF4-FFF2-40B4-BE49-F238E27FC236}">
                <a16:creationId xmlns:a16="http://schemas.microsoft.com/office/drawing/2014/main" id="{31651405-77F2-7DFD-C2A9-2390C5A1C4BA}"/>
              </a:ext>
            </a:extLst>
          </p:cNvPr>
          <p:cNvSpPr/>
          <p:nvPr/>
        </p:nvSpPr>
        <p:spPr>
          <a:xfrm>
            <a:off x="3232868" y="4798452"/>
            <a:ext cx="1947438" cy="885524"/>
          </a:xfrm>
          <a:custGeom>
            <a:avLst/>
            <a:gdLst>
              <a:gd name="connsiteX0" fmla="*/ 470783 w 1947438"/>
              <a:gd name="connsiteY0" fmla="*/ 0 h 885524"/>
              <a:gd name="connsiteX1" fmla="*/ 56896 w 1947438"/>
              <a:gd name="connsiteY1" fmla="*/ 163629 h 885524"/>
              <a:gd name="connsiteX2" fmla="*/ 201275 w 1947438"/>
              <a:gd name="connsiteY2" fmla="*/ 404261 h 885524"/>
              <a:gd name="connsiteX3" fmla="*/ 1847195 w 1947438"/>
              <a:gd name="connsiteY3" fmla="*/ 433137 h 885524"/>
              <a:gd name="connsiteX4" fmla="*/ 1625814 w 1947438"/>
              <a:gd name="connsiteY4" fmla="*/ 885524 h 885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438" h="885524">
                <a:moveTo>
                  <a:pt x="470783" y="0"/>
                </a:moveTo>
                <a:cubicBezTo>
                  <a:pt x="286298" y="48126"/>
                  <a:pt x="101814" y="96252"/>
                  <a:pt x="56896" y="163629"/>
                </a:cubicBezTo>
                <a:cubicBezTo>
                  <a:pt x="11978" y="231006"/>
                  <a:pt x="-97108" y="359343"/>
                  <a:pt x="201275" y="404261"/>
                </a:cubicBezTo>
                <a:cubicBezTo>
                  <a:pt x="499658" y="449179"/>
                  <a:pt x="1609772" y="352927"/>
                  <a:pt x="1847195" y="433137"/>
                </a:cubicBezTo>
                <a:cubicBezTo>
                  <a:pt x="2084618" y="513347"/>
                  <a:pt x="1855216" y="699435"/>
                  <a:pt x="1625814" y="885524"/>
                </a:cubicBezTo>
              </a:path>
            </a:pathLst>
          </a:custGeom>
          <a:noFill/>
          <a:ln w="9525" cap="flat" cmpd="sng" algn="ctr">
            <a:solidFill>
              <a:srgbClr val="000091"/>
            </a:solidFill>
            <a:prstDash val="dash"/>
            <a:tailEnd type="triangle"/>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Marianne"/>
              <a:ea typeface="+mn-ea"/>
              <a:cs typeface="+mn-cs"/>
            </a:endParaRPr>
          </a:p>
        </p:txBody>
      </p:sp>
    </p:spTree>
    <p:extLst>
      <p:ext uri="{BB962C8B-B14F-4D97-AF65-F5344CB8AC3E}">
        <p14:creationId xmlns:p14="http://schemas.microsoft.com/office/powerpoint/2010/main" val="1576967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CADAA-CA4E-6ACB-0BEF-66F9E335100F}"/>
              </a:ext>
            </a:extLst>
          </p:cNvPr>
          <p:cNvSpPr>
            <a:spLocks noGrp="1"/>
          </p:cNvSpPr>
          <p:nvPr>
            <p:ph type="title"/>
          </p:nvPr>
        </p:nvSpPr>
        <p:spPr/>
        <p:txBody>
          <a:bodyPr/>
          <a:lstStyle/>
          <a:p>
            <a:r>
              <a:rPr lang="fr-FR" altLang="fr-FR" sz="2000">
                <a:latin typeface="Marianne" panose="02000000000000000000" pitchFamily="50" charset="0"/>
              </a:rPr>
              <a:t>Présentation du processus simplifié de demande d’hébergement</a:t>
            </a:r>
            <a:endParaRPr lang="fr-FR" sz="2000"/>
          </a:p>
        </p:txBody>
      </p:sp>
      <p:sp>
        <p:nvSpPr>
          <p:cNvPr id="3" name="Rectangle : coins arrondis 2">
            <a:extLst>
              <a:ext uri="{FF2B5EF4-FFF2-40B4-BE49-F238E27FC236}">
                <a16:creationId xmlns:a16="http://schemas.microsoft.com/office/drawing/2014/main" id="{FA0DD88D-0008-0FA2-99F2-F88E2EE9E64F}"/>
              </a:ext>
            </a:extLst>
          </p:cNvPr>
          <p:cNvSpPr/>
          <p:nvPr/>
        </p:nvSpPr>
        <p:spPr>
          <a:xfrm>
            <a:off x="3431125" y="2356207"/>
            <a:ext cx="1572116" cy="914400"/>
          </a:xfrm>
          <a:prstGeom prst="roundRect">
            <a:avLst/>
          </a:prstGeom>
          <a:solidFill>
            <a:srgbClr val="FFFFFF">
              <a:lumMod val="95000"/>
            </a:srgbClr>
          </a:solidFill>
          <a:ln w="25400" cap="flat" cmpd="sng" algn="ctr">
            <a:noFill/>
            <a:prstDash val="solid"/>
          </a:ln>
          <a:effectLst/>
        </p:spPr>
        <p:txBody>
          <a:bodyPr rtlCol="0" anchor="ctr"/>
          <a:lstStyle/>
          <a:p>
            <a:pPr algn="ctr" eaLnBrk="0" fontAlgn="base" hangingPunct="0">
              <a:spcBef>
                <a:spcPct val="0"/>
              </a:spcBef>
              <a:spcAft>
                <a:spcPct val="0"/>
              </a:spcAft>
              <a:defRPr/>
            </a:pPr>
            <a:r>
              <a:rPr lang="fr-FR" sz="1000" b="1" kern="0">
                <a:solidFill>
                  <a:srgbClr val="000000"/>
                </a:solidFill>
                <a:latin typeface="Calibri" panose="020F0502020204030204" pitchFamily="34" charset="0"/>
                <a:ea typeface="Calibri" panose="020F0502020204030204" pitchFamily="34" charset="0"/>
                <a:cs typeface="Calibri" panose="020F0502020204030204" pitchFamily="34" charset="0"/>
              </a:rPr>
              <a:t>L’écoutant 115 recherche ou crée un ménage</a:t>
            </a:r>
          </a:p>
        </p:txBody>
      </p:sp>
      <p:cxnSp>
        <p:nvCxnSpPr>
          <p:cNvPr id="4" name="Connecteur droit avec flèche 3">
            <a:extLst>
              <a:ext uri="{FF2B5EF4-FFF2-40B4-BE49-F238E27FC236}">
                <a16:creationId xmlns:a16="http://schemas.microsoft.com/office/drawing/2014/main" id="{C1F263CB-6B9E-A5AB-2120-28F6E33EB7A9}"/>
              </a:ext>
            </a:extLst>
          </p:cNvPr>
          <p:cNvCxnSpPr>
            <a:cxnSpLocks/>
          </p:cNvCxnSpPr>
          <p:nvPr/>
        </p:nvCxnSpPr>
        <p:spPr>
          <a:xfrm>
            <a:off x="5169713" y="2807242"/>
            <a:ext cx="932249" cy="0"/>
          </a:xfrm>
          <a:prstGeom prst="straightConnector1">
            <a:avLst/>
          </a:prstGeom>
          <a:noFill/>
          <a:ln w="19050" cap="flat" cmpd="sng" algn="ctr">
            <a:solidFill>
              <a:srgbClr val="000091"/>
            </a:solidFill>
            <a:prstDash val="solid"/>
            <a:tailEnd type="triangle"/>
          </a:ln>
          <a:effectLst/>
        </p:spPr>
      </p:cxnSp>
      <p:cxnSp>
        <p:nvCxnSpPr>
          <p:cNvPr id="5" name="Connecteur droit avec flèche 4">
            <a:extLst>
              <a:ext uri="{FF2B5EF4-FFF2-40B4-BE49-F238E27FC236}">
                <a16:creationId xmlns:a16="http://schemas.microsoft.com/office/drawing/2014/main" id="{184306E5-127F-ED25-AFCE-396AAB6A6707}"/>
              </a:ext>
            </a:extLst>
          </p:cNvPr>
          <p:cNvCxnSpPr>
            <a:cxnSpLocks/>
          </p:cNvCxnSpPr>
          <p:nvPr/>
        </p:nvCxnSpPr>
        <p:spPr>
          <a:xfrm>
            <a:off x="2450578" y="2813407"/>
            <a:ext cx="887594" cy="0"/>
          </a:xfrm>
          <a:prstGeom prst="straightConnector1">
            <a:avLst/>
          </a:prstGeom>
          <a:noFill/>
          <a:ln w="19050" cap="flat" cmpd="sng" algn="ctr">
            <a:solidFill>
              <a:srgbClr val="000091"/>
            </a:solidFill>
            <a:prstDash val="solid"/>
            <a:tailEnd type="triangle"/>
          </a:ln>
          <a:effectLst/>
        </p:spPr>
      </p:cxnSp>
      <p:sp>
        <p:nvSpPr>
          <p:cNvPr id="6" name="Rectangle : coins arrondis 5">
            <a:extLst>
              <a:ext uri="{FF2B5EF4-FFF2-40B4-BE49-F238E27FC236}">
                <a16:creationId xmlns:a16="http://schemas.microsoft.com/office/drawing/2014/main" id="{94C07279-31DC-E886-A9D5-839B11726565}"/>
              </a:ext>
            </a:extLst>
          </p:cNvPr>
          <p:cNvSpPr/>
          <p:nvPr/>
        </p:nvSpPr>
        <p:spPr>
          <a:xfrm>
            <a:off x="1361377" y="3203104"/>
            <a:ext cx="1503877" cy="498009"/>
          </a:xfrm>
          <a:prstGeom prst="roundRect">
            <a:avLst>
              <a:gd name="adj" fmla="val 0"/>
            </a:avLst>
          </a:prstGeom>
          <a:solidFill>
            <a:srgbClr val="FFFFFF"/>
          </a:solidFill>
          <a:ln w="25400" cap="flat" cmpd="sng" algn="ctr">
            <a:noFill/>
            <a:prstDash val="solid"/>
          </a:ln>
          <a:effectLst/>
        </p:spPr>
        <p:txBody>
          <a:bodyPr rtlCol="0" anchor="ctr"/>
          <a:lstStyle/>
          <a:p>
            <a:pPr algn="ctr" eaLnBrk="0" fontAlgn="base" hangingPunct="0">
              <a:spcBef>
                <a:spcPct val="0"/>
              </a:spcBef>
              <a:spcAft>
                <a:spcPct val="0"/>
              </a:spcAft>
              <a:defRPr/>
            </a:pPr>
            <a:r>
              <a:rPr lang="fr-FR" sz="1000" b="1" kern="0">
                <a:solidFill>
                  <a:srgbClr val="000000"/>
                </a:solidFill>
                <a:latin typeface="Calibri" panose="020F0502020204030204" pitchFamily="34" charset="0"/>
                <a:ea typeface="Calibri" panose="020F0502020204030204" pitchFamily="34" charset="0"/>
                <a:cs typeface="Calibri" panose="020F0502020204030204" pitchFamily="34" charset="0"/>
              </a:rPr>
              <a:t>L’écoutant 115 décroche le téléphone </a:t>
            </a:r>
          </a:p>
        </p:txBody>
      </p:sp>
      <p:pic>
        <p:nvPicPr>
          <p:cNvPr id="7" name="Image 6">
            <a:extLst>
              <a:ext uri="{FF2B5EF4-FFF2-40B4-BE49-F238E27FC236}">
                <a16:creationId xmlns:a16="http://schemas.microsoft.com/office/drawing/2014/main" id="{C91A003F-87DA-9CB0-528C-50190714ED79}"/>
              </a:ext>
            </a:extLst>
          </p:cNvPr>
          <p:cNvPicPr>
            <a:picLocks noChangeAspect="1"/>
          </p:cNvPicPr>
          <p:nvPr/>
        </p:nvPicPr>
        <p:blipFill>
          <a:blip r:embed="rId3"/>
          <a:stretch>
            <a:fillRect/>
          </a:stretch>
        </p:blipFill>
        <p:spPr>
          <a:xfrm>
            <a:off x="6397519" y="2504044"/>
            <a:ext cx="548640" cy="548640"/>
          </a:xfrm>
          <a:prstGeom prst="rect">
            <a:avLst/>
          </a:prstGeom>
        </p:spPr>
      </p:pic>
      <p:pic>
        <p:nvPicPr>
          <p:cNvPr id="8" name="Image 7">
            <a:extLst>
              <a:ext uri="{FF2B5EF4-FFF2-40B4-BE49-F238E27FC236}">
                <a16:creationId xmlns:a16="http://schemas.microsoft.com/office/drawing/2014/main" id="{A106DC84-F74E-D0DE-0358-E8AC72774C9C}"/>
              </a:ext>
            </a:extLst>
          </p:cNvPr>
          <p:cNvPicPr>
            <a:picLocks noChangeAspect="1"/>
          </p:cNvPicPr>
          <p:nvPr/>
        </p:nvPicPr>
        <p:blipFill>
          <a:blip r:embed="rId4"/>
          <a:stretch>
            <a:fillRect/>
          </a:stretch>
        </p:blipFill>
        <p:spPr>
          <a:xfrm>
            <a:off x="4016152" y="1992913"/>
            <a:ext cx="444833" cy="444833"/>
          </a:xfrm>
          <a:prstGeom prst="rect">
            <a:avLst/>
          </a:prstGeom>
        </p:spPr>
      </p:pic>
      <p:pic>
        <p:nvPicPr>
          <p:cNvPr id="9" name="Image 8">
            <a:extLst>
              <a:ext uri="{FF2B5EF4-FFF2-40B4-BE49-F238E27FC236}">
                <a16:creationId xmlns:a16="http://schemas.microsoft.com/office/drawing/2014/main" id="{41CC73CA-4E0F-7F10-0904-7446F6571319}"/>
              </a:ext>
            </a:extLst>
          </p:cNvPr>
          <p:cNvPicPr>
            <a:picLocks noChangeAspect="1"/>
          </p:cNvPicPr>
          <p:nvPr/>
        </p:nvPicPr>
        <p:blipFill>
          <a:blip r:embed="rId5"/>
          <a:stretch>
            <a:fillRect/>
          </a:stretch>
        </p:blipFill>
        <p:spPr>
          <a:xfrm>
            <a:off x="1773178" y="2548285"/>
            <a:ext cx="508591" cy="508591"/>
          </a:xfrm>
          <a:prstGeom prst="rect">
            <a:avLst/>
          </a:prstGeom>
        </p:spPr>
      </p:pic>
      <p:sp>
        <p:nvSpPr>
          <p:cNvPr id="10" name="Rectangle : coins arrondis 9">
            <a:extLst>
              <a:ext uri="{FF2B5EF4-FFF2-40B4-BE49-F238E27FC236}">
                <a16:creationId xmlns:a16="http://schemas.microsoft.com/office/drawing/2014/main" id="{F66B7B92-B15D-4052-B4D2-99876266F7B6}"/>
              </a:ext>
            </a:extLst>
          </p:cNvPr>
          <p:cNvSpPr/>
          <p:nvPr/>
        </p:nvSpPr>
        <p:spPr>
          <a:xfrm>
            <a:off x="5776641" y="3203103"/>
            <a:ext cx="1503877" cy="498009"/>
          </a:xfrm>
          <a:prstGeom prst="roundRect">
            <a:avLst>
              <a:gd name="adj" fmla="val 0"/>
            </a:avLst>
          </a:prstGeom>
          <a:solidFill>
            <a:srgbClr val="FFFFFF"/>
          </a:solidFill>
          <a:ln w="25400" cap="flat" cmpd="sng" algn="ctr">
            <a:noFill/>
            <a:prstDash val="solid"/>
          </a:ln>
          <a:effectLst/>
        </p:spPr>
        <p:txBody>
          <a:bodyPr rtlCol="0" anchor="ctr"/>
          <a:lstStyle/>
          <a:p>
            <a:pPr algn="ctr" eaLnBrk="0" fontAlgn="base" hangingPunct="0">
              <a:spcBef>
                <a:spcPct val="0"/>
              </a:spcBef>
              <a:spcAft>
                <a:spcPct val="0"/>
              </a:spcAft>
              <a:defRPr/>
            </a:pPr>
            <a:r>
              <a:rPr lang="fr-FR" sz="1000" b="1" kern="0">
                <a:solidFill>
                  <a:srgbClr val="000000"/>
                </a:solidFill>
                <a:latin typeface="Calibri" panose="020F0502020204030204" pitchFamily="34" charset="0"/>
                <a:ea typeface="Calibri" panose="020F0502020204030204" pitchFamily="34" charset="0"/>
                <a:cs typeface="Calibri" panose="020F0502020204030204" pitchFamily="34" charset="0"/>
              </a:rPr>
              <a:t>Actualisation du dossier du ménage avec les informations transmises </a:t>
            </a:r>
          </a:p>
        </p:txBody>
      </p:sp>
      <p:cxnSp>
        <p:nvCxnSpPr>
          <p:cNvPr id="11" name="Connecteur droit avec flèche 10">
            <a:extLst>
              <a:ext uri="{FF2B5EF4-FFF2-40B4-BE49-F238E27FC236}">
                <a16:creationId xmlns:a16="http://schemas.microsoft.com/office/drawing/2014/main" id="{5290837D-FCBF-DA47-E052-A18DDE279727}"/>
              </a:ext>
            </a:extLst>
          </p:cNvPr>
          <p:cNvCxnSpPr>
            <a:cxnSpLocks/>
          </p:cNvCxnSpPr>
          <p:nvPr/>
        </p:nvCxnSpPr>
        <p:spPr>
          <a:xfrm flipV="1">
            <a:off x="7278508" y="2091964"/>
            <a:ext cx="957516" cy="601864"/>
          </a:xfrm>
          <a:prstGeom prst="straightConnector1">
            <a:avLst/>
          </a:prstGeom>
          <a:noFill/>
          <a:ln w="19050" cap="flat" cmpd="sng" algn="ctr">
            <a:solidFill>
              <a:srgbClr val="000091"/>
            </a:solidFill>
            <a:prstDash val="solid"/>
            <a:tailEnd type="triangle"/>
          </a:ln>
          <a:effectLst/>
        </p:spPr>
      </p:cxnSp>
      <p:cxnSp>
        <p:nvCxnSpPr>
          <p:cNvPr id="12" name="Connecteur droit avec flèche 11">
            <a:extLst>
              <a:ext uri="{FF2B5EF4-FFF2-40B4-BE49-F238E27FC236}">
                <a16:creationId xmlns:a16="http://schemas.microsoft.com/office/drawing/2014/main" id="{DD124B51-9DB4-4F52-B241-4C27AAE0E397}"/>
              </a:ext>
            </a:extLst>
          </p:cNvPr>
          <p:cNvCxnSpPr>
            <a:cxnSpLocks/>
          </p:cNvCxnSpPr>
          <p:nvPr/>
        </p:nvCxnSpPr>
        <p:spPr>
          <a:xfrm>
            <a:off x="7278508" y="2909715"/>
            <a:ext cx="967938" cy="684615"/>
          </a:xfrm>
          <a:prstGeom prst="straightConnector1">
            <a:avLst/>
          </a:prstGeom>
          <a:noFill/>
          <a:ln w="19050" cap="flat" cmpd="sng" algn="ctr">
            <a:solidFill>
              <a:srgbClr val="000091"/>
            </a:solidFill>
            <a:prstDash val="solid"/>
            <a:tailEnd type="triangle"/>
          </a:ln>
          <a:effectLst/>
        </p:spPr>
      </p:cxnSp>
      <p:sp>
        <p:nvSpPr>
          <p:cNvPr id="13" name="Rectangle : coins arrondis 12">
            <a:extLst>
              <a:ext uri="{FF2B5EF4-FFF2-40B4-BE49-F238E27FC236}">
                <a16:creationId xmlns:a16="http://schemas.microsoft.com/office/drawing/2014/main" id="{9F533070-A2CD-F574-A25C-9F7696CE486F}"/>
              </a:ext>
            </a:extLst>
          </p:cNvPr>
          <p:cNvSpPr/>
          <p:nvPr/>
        </p:nvSpPr>
        <p:spPr>
          <a:xfrm>
            <a:off x="8236024" y="1842959"/>
            <a:ext cx="1503877" cy="498009"/>
          </a:xfrm>
          <a:prstGeom prst="roundRect">
            <a:avLst>
              <a:gd name="adj" fmla="val 0"/>
            </a:avLst>
          </a:prstGeom>
          <a:noFill/>
          <a:ln w="25400" cap="flat" cmpd="sng" algn="ctr">
            <a:noFill/>
            <a:prstDash val="solid"/>
          </a:ln>
          <a:effectLst/>
        </p:spPr>
        <p:txBody>
          <a:bodyPr rtlCol="0" anchor="ctr"/>
          <a:lstStyle/>
          <a:p>
            <a:pPr algn="ctr" eaLnBrk="0" fontAlgn="base" hangingPunct="0">
              <a:spcBef>
                <a:spcPct val="0"/>
              </a:spcBef>
              <a:spcAft>
                <a:spcPct val="0"/>
              </a:spcAft>
              <a:defRPr/>
            </a:pPr>
            <a:r>
              <a:rPr lang="fr-FR" sz="1000" b="1" kern="0">
                <a:solidFill>
                  <a:srgbClr val="000000"/>
                </a:solidFill>
                <a:latin typeface="Calibri" panose="020F0502020204030204" pitchFamily="34" charset="0"/>
                <a:ea typeface="Calibri" panose="020F0502020204030204" pitchFamily="34" charset="0"/>
                <a:cs typeface="Calibri" panose="020F0502020204030204" pitchFamily="34" charset="0"/>
              </a:rPr>
              <a:t>Orientation directe vers un hébergement </a:t>
            </a:r>
          </a:p>
          <a:p>
            <a:pPr algn="ctr" eaLnBrk="0" fontAlgn="base" hangingPunct="0">
              <a:spcBef>
                <a:spcPct val="0"/>
              </a:spcBef>
              <a:spcAft>
                <a:spcPct val="0"/>
              </a:spcAft>
              <a:defRPr/>
            </a:pPr>
            <a:r>
              <a:rPr lang="fr-FR" sz="1000" i="1" kern="0">
                <a:solidFill>
                  <a:srgbClr val="000000"/>
                </a:solidFill>
                <a:latin typeface="Calibri" panose="020F0502020204030204" pitchFamily="34" charset="0"/>
                <a:ea typeface="Calibri" panose="020F0502020204030204" pitchFamily="34" charset="0"/>
                <a:cs typeface="Calibri" panose="020F0502020204030204" pitchFamily="34" charset="0"/>
              </a:rPr>
              <a:t>(à l’exception de l’IDF)</a:t>
            </a:r>
          </a:p>
        </p:txBody>
      </p:sp>
      <p:sp>
        <p:nvSpPr>
          <p:cNvPr id="14" name="Rectangle : coins arrondis 13">
            <a:extLst>
              <a:ext uri="{FF2B5EF4-FFF2-40B4-BE49-F238E27FC236}">
                <a16:creationId xmlns:a16="http://schemas.microsoft.com/office/drawing/2014/main" id="{41768E3B-AFFC-AF8F-42C6-5F15FF8ACF65}"/>
              </a:ext>
            </a:extLst>
          </p:cNvPr>
          <p:cNvSpPr/>
          <p:nvPr/>
        </p:nvSpPr>
        <p:spPr>
          <a:xfrm>
            <a:off x="8213704" y="2598845"/>
            <a:ext cx="1503877" cy="498009"/>
          </a:xfrm>
          <a:prstGeom prst="roundRect">
            <a:avLst>
              <a:gd name="adj" fmla="val 0"/>
            </a:avLst>
          </a:prstGeom>
          <a:noFill/>
          <a:ln w="25400" cap="flat" cmpd="sng" algn="ctr">
            <a:noFill/>
            <a:prstDash val="solid"/>
          </a:ln>
          <a:effectLst/>
        </p:spPr>
        <p:txBody>
          <a:bodyPr rtlCol="0" anchor="ctr"/>
          <a:lstStyle/>
          <a:p>
            <a:pPr algn="ctr" eaLnBrk="0" fontAlgn="base" hangingPunct="0">
              <a:spcBef>
                <a:spcPct val="0"/>
              </a:spcBef>
              <a:spcAft>
                <a:spcPct val="0"/>
              </a:spcAft>
              <a:defRPr/>
            </a:pPr>
            <a:r>
              <a:rPr lang="fr-FR" sz="1000" b="1" kern="0">
                <a:solidFill>
                  <a:srgbClr val="000000"/>
                </a:solidFill>
                <a:latin typeface="Calibri" panose="020F0502020204030204" pitchFamily="34" charset="0"/>
                <a:ea typeface="Calibri" panose="020F0502020204030204" pitchFamily="34" charset="0"/>
                <a:cs typeface="Calibri" panose="020F0502020204030204" pitchFamily="34" charset="0"/>
              </a:rPr>
              <a:t>Mise en attente de la demande</a:t>
            </a:r>
          </a:p>
        </p:txBody>
      </p:sp>
      <p:sp>
        <p:nvSpPr>
          <p:cNvPr id="15" name="Rectangle : coins arrondis 14">
            <a:extLst>
              <a:ext uri="{FF2B5EF4-FFF2-40B4-BE49-F238E27FC236}">
                <a16:creationId xmlns:a16="http://schemas.microsoft.com/office/drawing/2014/main" id="{E55C8960-1938-E824-BD2E-71300F661DC7}"/>
              </a:ext>
            </a:extLst>
          </p:cNvPr>
          <p:cNvSpPr/>
          <p:nvPr/>
        </p:nvSpPr>
        <p:spPr>
          <a:xfrm>
            <a:off x="8213703" y="3270607"/>
            <a:ext cx="1503877" cy="498009"/>
          </a:xfrm>
          <a:prstGeom prst="roundRect">
            <a:avLst>
              <a:gd name="adj" fmla="val 0"/>
            </a:avLst>
          </a:prstGeom>
          <a:noFill/>
          <a:ln w="25400" cap="flat" cmpd="sng" algn="ctr">
            <a:noFill/>
            <a:prstDash val="solid"/>
          </a:ln>
          <a:effectLst/>
        </p:spPr>
        <p:txBody>
          <a:bodyPr rtlCol="0" anchor="ctr"/>
          <a:lstStyle/>
          <a:p>
            <a:pPr algn="ctr" eaLnBrk="0" fontAlgn="base" hangingPunct="0">
              <a:spcBef>
                <a:spcPct val="0"/>
              </a:spcBef>
              <a:spcAft>
                <a:spcPct val="0"/>
              </a:spcAft>
              <a:defRPr/>
            </a:pPr>
            <a:r>
              <a:rPr lang="fr-FR" sz="1000" b="1" kern="0">
                <a:solidFill>
                  <a:srgbClr val="000000"/>
                </a:solidFill>
                <a:latin typeface="Calibri" panose="020F0502020204030204" pitchFamily="34" charset="0"/>
                <a:ea typeface="Calibri" panose="020F0502020204030204" pitchFamily="34" charset="0"/>
                <a:cs typeface="Calibri" panose="020F0502020204030204" pitchFamily="34" charset="0"/>
              </a:rPr>
              <a:t>Suppression de la demande</a:t>
            </a:r>
          </a:p>
        </p:txBody>
      </p:sp>
      <p:sp>
        <p:nvSpPr>
          <p:cNvPr id="16" name="Rectangle : coins arrondis 6">
            <a:extLst>
              <a:ext uri="{FF2B5EF4-FFF2-40B4-BE49-F238E27FC236}">
                <a16:creationId xmlns:a16="http://schemas.microsoft.com/office/drawing/2014/main" id="{AF5BCB02-B238-0EEC-3C71-217867210B68}"/>
              </a:ext>
            </a:extLst>
          </p:cNvPr>
          <p:cNvSpPr/>
          <p:nvPr/>
        </p:nvSpPr>
        <p:spPr>
          <a:xfrm>
            <a:off x="6646504" y="4774873"/>
            <a:ext cx="2122714" cy="436171"/>
          </a:xfrm>
          <a:prstGeom prst="roundRect">
            <a:avLst>
              <a:gd name="adj" fmla="val 0"/>
            </a:avLst>
          </a:prstGeom>
          <a:noFill/>
          <a:ln w="25400" cap="flat" cmpd="sng" algn="ctr">
            <a:noFill/>
            <a:prstDash val="solid"/>
          </a:ln>
          <a:effectLst/>
        </p:spPr>
        <p:txBody>
          <a:bodyPr lIns="91432" tIns="45718" rIns="91432" bIns="45718" rtlCol="0" anchor="ctr"/>
          <a:lstStyle/>
          <a:p>
            <a:pPr algn="ctr" eaLnBrk="0" fontAlgn="base" hangingPunct="0">
              <a:spcBef>
                <a:spcPct val="0"/>
              </a:spcBef>
              <a:spcAft>
                <a:spcPct val="0"/>
              </a:spcAft>
              <a:defRPr/>
            </a:pPr>
            <a:r>
              <a:rPr lang="fr-FR" sz="800" kern="0">
                <a:solidFill>
                  <a:srgbClr val="000000"/>
                </a:solidFill>
                <a:latin typeface="Calibri" panose="020F0502020204030204" pitchFamily="34" charset="0"/>
                <a:ea typeface="Calibri" panose="020F0502020204030204" pitchFamily="34" charset="0"/>
                <a:cs typeface="Calibri" panose="020F0502020204030204" pitchFamily="34" charset="0"/>
              </a:rPr>
              <a:t>Si aucune place n’est disponible, l’appelant devra rappeler plus tard</a:t>
            </a:r>
          </a:p>
        </p:txBody>
      </p:sp>
      <p:cxnSp>
        <p:nvCxnSpPr>
          <p:cNvPr id="17" name="Connecteur droit avec flèche 16">
            <a:extLst>
              <a:ext uri="{FF2B5EF4-FFF2-40B4-BE49-F238E27FC236}">
                <a16:creationId xmlns:a16="http://schemas.microsoft.com/office/drawing/2014/main" id="{35B95A15-E662-BA0A-21C7-8C306272017F}"/>
              </a:ext>
            </a:extLst>
          </p:cNvPr>
          <p:cNvCxnSpPr>
            <a:cxnSpLocks/>
          </p:cNvCxnSpPr>
          <p:nvPr/>
        </p:nvCxnSpPr>
        <p:spPr>
          <a:xfrm>
            <a:off x="7303775" y="2807242"/>
            <a:ext cx="932249" cy="0"/>
          </a:xfrm>
          <a:prstGeom prst="straightConnector1">
            <a:avLst/>
          </a:prstGeom>
          <a:noFill/>
          <a:ln w="19050" cap="flat" cmpd="sng" algn="ctr">
            <a:solidFill>
              <a:srgbClr val="000091"/>
            </a:solidFill>
            <a:prstDash val="solid"/>
            <a:tailEnd type="triangle"/>
          </a:ln>
          <a:effectLst/>
        </p:spPr>
      </p:cxnSp>
      <p:pic>
        <p:nvPicPr>
          <p:cNvPr id="18" name="Image 17">
            <a:extLst>
              <a:ext uri="{FF2B5EF4-FFF2-40B4-BE49-F238E27FC236}">
                <a16:creationId xmlns:a16="http://schemas.microsoft.com/office/drawing/2014/main" id="{D7F617BF-EABD-5102-D8CF-040679174E4C}"/>
              </a:ext>
            </a:extLst>
          </p:cNvPr>
          <p:cNvPicPr>
            <a:picLocks noChangeAspect="1"/>
          </p:cNvPicPr>
          <p:nvPr/>
        </p:nvPicPr>
        <p:blipFill>
          <a:blip r:embed="rId6"/>
          <a:stretch>
            <a:fillRect/>
          </a:stretch>
        </p:blipFill>
        <p:spPr>
          <a:xfrm>
            <a:off x="7742951" y="2159144"/>
            <a:ext cx="325846" cy="325846"/>
          </a:xfrm>
          <a:prstGeom prst="rect">
            <a:avLst/>
          </a:prstGeom>
        </p:spPr>
      </p:pic>
      <p:pic>
        <p:nvPicPr>
          <p:cNvPr id="19" name="Image 18">
            <a:extLst>
              <a:ext uri="{FF2B5EF4-FFF2-40B4-BE49-F238E27FC236}">
                <a16:creationId xmlns:a16="http://schemas.microsoft.com/office/drawing/2014/main" id="{A74E3A8C-394A-04C6-99F6-617247255198}"/>
              </a:ext>
            </a:extLst>
          </p:cNvPr>
          <p:cNvPicPr>
            <a:picLocks noChangeAspect="1"/>
          </p:cNvPicPr>
          <p:nvPr/>
        </p:nvPicPr>
        <p:blipFill>
          <a:blip r:embed="rId7"/>
          <a:stretch>
            <a:fillRect/>
          </a:stretch>
        </p:blipFill>
        <p:spPr>
          <a:xfrm>
            <a:off x="7742951" y="3240327"/>
            <a:ext cx="310405" cy="310405"/>
          </a:xfrm>
          <a:prstGeom prst="rect">
            <a:avLst/>
          </a:prstGeom>
        </p:spPr>
      </p:pic>
      <p:pic>
        <p:nvPicPr>
          <p:cNvPr id="20" name="Image 19">
            <a:extLst>
              <a:ext uri="{FF2B5EF4-FFF2-40B4-BE49-F238E27FC236}">
                <a16:creationId xmlns:a16="http://schemas.microsoft.com/office/drawing/2014/main" id="{F99872FC-A6F4-13E0-CACE-88A30A006365}"/>
              </a:ext>
            </a:extLst>
          </p:cNvPr>
          <p:cNvPicPr>
            <a:picLocks noChangeAspect="1"/>
          </p:cNvPicPr>
          <p:nvPr/>
        </p:nvPicPr>
        <p:blipFill>
          <a:blip r:embed="rId8"/>
          <a:stretch>
            <a:fillRect/>
          </a:stretch>
        </p:blipFill>
        <p:spPr>
          <a:xfrm>
            <a:off x="7707861" y="2661597"/>
            <a:ext cx="372507" cy="372507"/>
          </a:xfrm>
          <a:prstGeom prst="rect">
            <a:avLst/>
          </a:prstGeom>
        </p:spPr>
      </p:pic>
      <p:sp>
        <p:nvSpPr>
          <p:cNvPr id="21" name="Rectangle : coins arrondis 6">
            <a:extLst>
              <a:ext uri="{FF2B5EF4-FFF2-40B4-BE49-F238E27FC236}">
                <a16:creationId xmlns:a16="http://schemas.microsoft.com/office/drawing/2014/main" id="{FC4340EC-B636-CC5C-FCC0-9F88F402D412}"/>
              </a:ext>
            </a:extLst>
          </p:cNvPr>
          <p:cNvSpPr/>
          <p:nvPr/>
        </p:nvSpPr>
        <p:spPr>
          <a:xfrm>
            <a:off x="8594475" y="3768616"/>
            <a:ext cx="1387193" cy="436171"/>
          </a:xfrm>
          <a:prstGeom prst="roundRect">
            <a:avLst>
              <a:gd name="adj" fmla="val 0"/>
            </a:avLst>
          </a:prstGeom>
          <a:noFill/>
          <a:ln w="25400" cap="flat" cmpd="sng" algn="ctr">
            <a:noFill/>
            <a:prstDash val="solid"/>
          </a:ln>
          <a:effectLst/>
        </p:spPr>
        <p:txBody>
          <a:bodyPr lIns="91432" tIns="45718" rIns="91432" bIns="45718" rtlCol="0" anchor="ctr"/>
          <a:lstStyle/>
          <a:p>
            <a:pPr algn="ctr" eaLnBrk="0" fontAlgn="base" hangingPunct="0">
              <a:spcBef>
                <a:spcPct val="0"/>
              </a:spcBef>
              <a:spcAft>
                <a:spcPct val="0"/>
              </a:spcAft>
              <a:defRPr/>
            </a:pPr>
            <a:r>
              <a:rPr lang="fr-FR" sz="800" kern="0">
                <a:solidFill>
                  <a:srgbClr val="000000"/>
                </a:solidFill>
                <a:latin typeface="Calibri" panose="020F0502020204030204" pitchFamily="34" charset="0"/>
                <a:ea typeface="Calibri" panose="020F0502020204030204" pitchFamily="34" charset="0"/>
                <a:cs typeface="Calibri" panose="020F0502020204030204" pitchFamily="34" charset="0"/>
              </a:rPr>
              <a:t>L’écoutant 115 doit renseigner le motif de refus</a:t>
            </a:r>
            <a:endParaRPr lang="fr-FR" sz="800" b="1" kern="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2" name="Straight Arrow Connector 62">
            <a:extLst>
              <a:ext uri="{FF2B5EF4-FFF2-40B4-BE49-F238E27FC236}">
                <a16:creationId xmlns:a16="http://schemas.microsoft.com/office/drawing/2014/main" id="{8D9DBE93-2CBB-2810-595F-59AB6566CF12}"/>
              </a:ext>
            </a:extLst>
          </p:cNvPr>
          <p:cNvCxnSpPr>
            <a:cxnSpLocks/>
          </p:cNvCxnSpPr>
          <p:nvPr/>
        </p:nvCxnSpPr>
        <p:spPr>
          <a:xfrm rot="5400000">
            <a:off x="8312371" y="3828952"/>
            <a:ext cx="510424" cy="54219"/>
          </a:xfrm>
          <a:prstGeom prst="curvedConnector4">
            <a:avLst>
              <a:gd name="adj1" fmla="val 28637"/>
              <a:gd name="adj2" fmla="val 521623"/>
            </a:avLst>
          </a:prstGeom>
          <a:noFill/>
          <a:ln w="9525" cap="flat" cmpd="sng" algn="ctr">
            <a:solidFill>
              <a:srgbClr val="F5A14D"/>
            </a:solidFill>
            <a:prstDash val="dash"/>
            <a:tailEnd type="triangle"/>
          </a:ln>
          <a:effectLst/>
        </p:spPr>
      </p:cxnSp>
      <p:sp>
        <p:nvSpPr>
          <p:cNvPr id="23" name="Forme libre : forme 22">
            <a:extLst>
              <a:ext uri="{FF2B5EF4-FFF2-40B4-BE49-F238E27FC236}">
                <a16:creationId xmlns:a16="http://schemas.microsoft.com/office/drawing/2014/main" id="{C40AB036-B838-CE5B-3EDF-143EB9B752E6}"/>
              </a:ext>
            </a:extLst>
          </p:cNvPr>
          <p:cNvSpPr/>
          <p:nvPr/>
        </p:nvSpPr>
        <p:spPr>
          <a:xfrm>
            <a:off x="7229475" y="4026346"/>
            <a:ext cx="1947438" cy="885524"/>
          </a:xfrm>
          <a:custGeom>
            <a:avLst/>
            <a:gdLst>
              <a:gd name="connsiteX0" fmla="*/ 470783 w 1947438"/>
              <a:gd name="connsiteY0" fmla="*/ 0 h 885524"/>
              <a:gd name="connsiteX1" fmla="*/ 56896 w 1947438"/>
              <a:gd name="connsiteY1" fmla="*/ 163629 h 885524"/>
              <a:gd name="connsiteX2" fmla="*/ 201275 w 1947438"/>
              <a:gd name="connsiteY2" fmla="*/ 404261 h 885524"/>
              <a:gd name="connsiteX3" fmla="*/ 1847195 w 1947438"/>
              <a:gd name="connsiteY3" fmla="*/ 433137 h 885524"/>
              <a:gd name="connsiteX4" fmla="*/ 1625814 w 1947438"/>
              <a:gd name="connsiteY4" fmla="*/ 885524 h 885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438" h="885524">
                <a:moveTo>
                  <a:pt x="470783" y="0"/>
                </a:moveTo>
                <a:cubicBezTo>
                  <a:pt x="286298" y="48126"/>
                  <a:pt x="101814" y="96252"/>
                  <a:pt x="56896" y="163629"/>
                </a:cubicBezTo>
                <a:cubicBezTo>
                  <a:pt x="11978" y="231006"/>
                  <a:pt x="-97108" y="359343"/>
                  <a:pt x="201275" y="404261"/>
                </a:cubicBezTo>
                <a:cubicBezTo>
                  <a:pt x="499658" y="449179"/>
                  <a:pt x="1609772" y="352927"/>
                  <a:pt x="1847195" y="433137"/>
                </a:cubicBezTo>
                <a:cubicBezTo>
                  <a:pt x="2084618" y="513347"/>
                  <a:pt x="1855216" y="699435"/>
                  <a:pt x="1625814" y="885524"/>
                </a:cubicBezTo>
              </a:path>
            </a:pathLst>
          </a:custGeom>
          <a:noFill/>
          <a:ln w="9525" cap="flat" cmpd="sng" algn="ctr">
            <a:solidFill>
              <a:srgbClr val="F5A14D"/>
            </a:solidFill>
            <a:prstDash val="dash"/>
            <a:tailEnd type="triangle"/>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8842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ite and blue concrete building">
            <a:extLst>
              <a:ext uri="{FF2B5EF4-FFF2-40B4-BE49-F238E27FC236}">
                <a16:creationId xmlns:a16="http://schemas.microsoft.com/office/drawing/2014/main" id="{6A0CD71A-A44B-36E9-6941-DB715709A2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821"/>
          <a:stretch/>
        </p:blipFill>
        <p:spPr bwMode="auto">
          <a:xfrm>
            <a:off x="7281081" y="-3488"/>
            <a:ext cx="4910919" cy="686148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7B4258DA-A47F-457C-A6EC-AD902BC06C3F}"/>
              </a:ext>
            </a:extLst>
          </p:cNvPr>
          <p:cNvSpPr/>
          <p:nvPr/>
        </p:nvSpPr>
        <p:spPr>
          <a:xfrm>
            <a:off x="7281080" y="2097156"/>
            <a:ext cx="4910919" cy="6858000"/>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1600">
              <a:solidFill>
                <a:srgbClr val="FFFFFF"/>
              </a:solidFill>
              <a:latin typeface="Marianne" panose="02000000000000000000"/>
            </a:endParaRPr>
          </a:p>
        </p:txBody>
      </p:sp>
      <p:graphicFrame>
        <p:nvGraphicFramePr>
          <p:cNvPr id="4" name="think-cell data - do not delete" hidden="1">
            <a:extLst>
              <a:ext uri="{FF2B5EF4-FFF2-40B4-BE49-F238E27FC236}">
                <a16:creationId xmlns:a16="http://schemas.microsoft.com/office/drawing/2014/main" id="{75967565-92F1-B3E1-7E35-DDF39B365326}"/>
              </a:ext>
            </a:extLst>
          </p:cNvPr>
          <p:cNvGraphicFramePr>
            <a:graphicFrameLocks noChangeAspect="1"/>
          </p:cNvGraphicFramePr>
          <p:nvPr>
            <p:custDataLst>
              <p:tags r:id="rId1"/>
            </p:custDataLst>
            <p:extLst>
              <p:ext uri="{D42A27DB-BD31-4B8C-83A1-F6EECF244321}">
                <p14:modId xmlns:p14="http://schemas.microsoft.com/office/powerpoint/2010/main" val="171195401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Diapositive think-cell" r:id="rId5" imgW="395" imgH="394" progId="TCLayout.ActiveDocument.1">
                  <p:embed/>
                </p:oleObj>
              </mc:Choice>
              <mc:Fallback>
                <p:oleObj name="Diapositive think-cell" r:id="rId5" imgW="395" imgH="394" progId="TCLayout.ActiveDocument.1">
                  <p:embed/>
                  <p:pic>
                    <p:nvPicPr>
                      <p:cNvPr id="4" name="think-cell data - do not delete" hidden="1">
                        <a:extLst>
                          <a:ext uri="{FF2B5EF4-FFF2-40B4-BE49-F238E27FC236}">
                            <a16:creationId xmlns:a16="http://schemas.microsoft.com/office/drawing/2014/main" id="{75967565-92F1-B3E1-7E35-DDF39B365326}"/>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EBCB2679-AD62-4F1D-9998-27AAC2E9A3FC}"/>
              </a:ext>
            </a:extLst>
          </p:cNvPr>
          <p:cNvSpPr>
            <a:spLocks noGrp="1"/>
          </p:cNvSpPr>
          <p:nvPr>
            <p:ph type="title" idx="4294967295"/>
          </p:nvPr>
        </p:nvSpPr>
        <p:spPr>
          <a:xfrm>
            <a:off x="540523" y="2885975"/>
            <a:ext cx="6086475" cy="1328738"/>
          </a:xfrm>
          <a:prstGeom prst="rect">
            <a:avLst/>
          </a:prstGeom>
        </p:spPr>
        <p:txBody>
          <a:bodyPr vert="horz" anchor="ctr">
            <a:spAutoFit/>
          </a:bodyPr>
          <a:lstStyle/>
          <a:p>
            <a:pPr marL="87313" algn="ctr"/>
            <a:r>
              <a:rPr lang="fr-FR" sz="3200" b="1" dirty="0">
                <a:solidFill>
                  <a:schemeClr val="tx2"/>
                </a:solidFill>
                <a:latin typeface="Marianne" panose="02000000000000000000"/>
              </a:rPr>
              <a:t>La refonte du SI SIAO et les enjeux de la transformation de l’assistance utilisateurs </a:t>
            </a:r>
          </a:p>
        </p:txBody>
      </p:sp>
      <p:sp>
        <p:nvSpPr>
          <p:cNvPr id="8" name="L-Shape 7">
            <a:extLst>
              <a:ext uri="{FF2B5EF4-FFF2-40B4-BE49-F238E27FC236}">
                <a16:creationId xmlns:a16="http://schemas.microsoft.com/office/drawing/2014/main" id="{F3AC7242-534D-4C3E-9B2A-ED16A53E66A2}"/>
              </a:ext>
            </a:extLst>
          </p:cNvPr>
          <p:cNvSpPr>
            <a:spLocks noChangeAspect="1"/>
          </p:cNvSpPr>
          <p:nvPr/>
        </p:nvSpPr>
        <p:spPr bwMode="auto">
          <a:xfrm rot="5400000">
            <a:off x="315156" y="2207450"/>
            <a:ext cx="687003" cy="687003"/>
          </a:xfrm>
          <a:prstGeom prst="corner">
            <a:avLst>
              <a:gd name="adj1" fmla="val 7203"/>
              <a:gd name="adj2" fmla="val 720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477827" fontAlgn="base" hangingPunct="0">
              <a:lnSpc>
                <a:spcPct val="93000"/>
              </a:lnSpc>
              <a:spcBef>
                <a:spcPct val="0"/>
              </a:spcBef>
              <a:spcAft>
                <a:spcPct val="0"/>
              </a:spcAft>
              <a:buClr>
                <a:srgbClr val="000000"/>
              </a:buClr>
              <a:buSzPct val="100000"/>
              <a:defRPr/>
            </a:pPr>
            <a:endParaRPr lang="fr-FR" sz="1100">
              <a:solidFill>
                <a:prstClr val="black"/>
              </a:solidFill>
              <a:latin typeface="Arial" charset="0"/>
              <a:ea typeface="Arial Unicode MS" pitchFamily="34" charset="-128"/>
            </a:endParaRPr>
          </a:p>
        </p:txBody>
      </p:sp>
      <p:sp>
        <p:nvSpPr>
          <p:cNvPr id="9" name="L-Shape 8">
            <a:extLst>
              <a:ext uri="{FF2B5EF4-FFF2-40B4-BE49-F238E27FC236}">
                <a16:creationId xmlns:a16="http://schemas.microsoft.com/office/drawing/2014/main" id="{79776256-840C-473A-93CD-BE9B0BC040AD}"/>
              </a:ext>
            </a:extLst>
          </p:cNvPr>
          <p:cNvSpPr>
            <a:spLocks noChangeAspect="1"/>
          </p:cNvSpPr>
          <p:nvPr/>
        </p:nvSpPr>
        <p:spPr bwMode="auto">
          <a:xfrm rot="16200000">
            <a:off x="6184136" y="4206236"/>
            <a:ext cx="687003" cy="687003"/>
          </a:xfrm>
          <a:prstGeom prst="corner">
            <a:avLst>
              <a:gd name="adj1" fmla="val 7203"/>
              <a:gd name="adj2" fmla="val 720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477827" fontAlgn="base" hangingPunct="0">
              <a:lnSpc>
                <a:spcPct val="93000"/>
              </a:lnSpc>
              <a:spcBef>
                <a:spcPct val="0"/>
              </a:spcBef>
              <a:spcAft>
                <a:spcPct val="0"/>
              </a:spcAft>
              <a:buClr>
                <a:srgbClr val="000000"/>
              </a:buClr>
              <a:buSzPct val="100000"/>
              <a:defRPr/>
            </a:pPr>
            <a:endParaRPr lang="fr-FR" sz="1100">
              <a:solidFill>
                <a:prstClr val="black"/>
              </a:solidFill>
              <a:latin typeface="Arial" charset="0"/>
              <a:ea typeface="Arial Unicode MS" pitchFamily="34" charset="-128"/>
            </a:endParaRPr>
          </a:p>
        </p:txBody>
      </p:sp>
      <p:pic>
        <p:nvPicPr>
          <p:cNvPr id="2" name="Image 1">
            <a:extLst>
              <a:ext uri="{FF2B5EF4-FFF2-40B4-BE49-F238E27FC236}">
                <a16:creationId xmlns:a16="http://schemas.microsoft.com/office/drawing/2014/main" id="{39C04F3D-519C-2BF6-3059-92782125CB13}"/>
              </a:ext>
            </a:extLst>
          </p:cNvPr>
          <p:cNvPicPr>
            <a:picLocks noChangeAspect="1"/>
          </p:cNvPicPr>
          <p:nvPr/>
        </p:nvPicPr>
        <p:blipFill>
          <a:blip r:embed="rId7"/>
          <a:stretch>
            <a:fillRect/>
          </a:stretch>
        </p:blipFill>
        <p:spPr>
          <a:xfrm>
            <a:off x="11688223" y="56373"/>
            <a:ext cx="403214" cy="505326"/>
          </a:xfrm>
          <a:prstGeom prst="rect">
            <a:avLst/>
          </a:prstGeom>
        </p:spPr>
      </p:pic>
    </p:spTree>
    <p:extLst>
      <p:ext uri="{BB962C8B-B14F-4D97-AF65-F5344CB8AC3E}">
        <p14:creationId xmlns:p14="http://schemas.microsoft.com/office/powerpoint/2010/main" val="2716080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109F-8D83-D7B6-7284-DC05C1F01698}"/>
            </a:ext>
          </a:extLst>
        </p:cNvPr>
        <p:cNvGrpSpPr/>
        <p:nvPr/>
      </p:nvGrpSpPr>
      <p:grpSpPr>
        <a:xfrm>
          <a:off x="0" y="0"/>
          <a:ext cx="0" cy="0"/>
          <a:chOff x="0" y="0"/>
          <a:chExt cx="0" cy="0"/>
        </a:xfrm>
      </p:grpSpPr>
      <p:pic>
        <p:nvPicPr>
          <p:cNvPr id="7" name="Picture 2" descr="white and blue concrete building">
            <a:extLst>
              <a:ext uri="{FF2B5EF4-FFF2-40B4-BE49-F238E27FC236}">
                <a16:creationId xmlns:a16="http://schemas.microsoft.com/office/drawing/2014/main" id="{0FDEC06D-84DB-6211-ED54-39AEC13C7A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821"/>
          <a:stretch/>
        </p:blipFill>
        <p:spPr bwMode="auto">
          <a:xfrm>
            <a:off x="7281081" y="-3488"/>
            <a:ext cx="4910919" cy="686148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C8E79F02-DF7A-90C1-9C34-80354146B042}"/>
              </a:ext>
            </a:extLst>
          </p:cNvPr>
          <p:cNvSpPr/>
          <p:nvPr/>
        </p:nvSpPr>
        <p:spPr>
          <a:xfrm>
            <a:off x="7281081" y="-57696"/>
            <a:ext cx="5032703" cy="6858000"/>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arianne" panose="02000000000000000000"/>
              <a:ea typeface="+mn-ea"/>
              <a:cs typeface="+mn-cs"/>
            </a:endParaRPr>
          </a:p>
        </p:txBody>
      </p:sp>
      <p:graphicFrame>
        <p:nvGraphicFramePr>
          <p:cNvPr id="4" name="think-cell data - do not delete" hidden="1">
            <a:extLst>
              <a:ext uri="{FF2B5EF4-FFF2-40B4-BE49-F238E27FC236}">
                <a16:creationId xmlns:a16="http://schemas.microsoft.com/office/drawing/2014/main" id="{FD5B27B9-27E3-B6E5-A528-0F51ECBBEE15}"/>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Diapositive think-cell" r:id="rId5" imgW="395" imgH="394" progId="TCLayout.ActiveDocument.1">
                  <p:embed/>
                </p:oleObj>
              </mc:Choice>
              <mc:Fallback>
                <p:oleObj name="Diapositive think-cell" r:id="rId5" imgW="395" imgH="394" progId="TCLayout.ActiveDocument.1">
                  <p:embed/>
                  <p:pic>
                    <p:nvPicPr>
                      <p:cNvPr id="4" name="think-cell data - do not delete" hidden="1">
                        <a:extLst>
                          <a:ext uri="{FF2B5EF4-FFF2-40B4-BE49-F238E27FC236}">
                            <a16:creationId xmlns:a16="http://schemas.microsoft.com/office/drawing/2014/main" id="{FD5B27B9-27E3-B6E5-A528-0F51ECBBEE15}"/>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171EB5-D88E-85B5-C689-A1521471BB9F}"/>
              </a:ext>
            </a:extLst>
          </p:cNvPr>
          <p:cNvSpPr txBox="1">
            <a:spLocks/>
          </p:cNvSpPr>
          <p:nvPr/>
        </p:nvSpPr>
        <p:spPr bwMode="gray">
          <a:xfrm>
            <a:off x="529387" y="2465433"/>
            <a:ext cx="6086475" cy="2169825"/>
          </a:xfrm>
          <a:prstGeom prst="rect">
            <a:avLst/>
          </a:prstGeom>
        </p:spPr>
        <p:txBody>
          <a:bodyPr vert="horz" lIns="0" tIns="0" rIns="0" bIns="0" rtlCol="0" anchor="ctr" anchorCtr="0">
            <a:spAutoFit/>
          </a:bodyPr>
          <a:lst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a:lstStyle>
          <a:p>
            <a:pPr marL="87313" marR="0" lvl="0" indent="0" algn="ctr" defTabSz="1219170" rtl="0" eaLnBrk="1" fontAlgn="auto" latinLnBrk="0" hangingPunct="1">
              <a:lnSpc>
                <a:spcPct val="90000"/>
              </a:lnSpc>
              <a:spcBef>
                <a:spcPct val="0"/>
              </a:spcBef>
              <a:spcAft>
                <a:spcPts val="1800"/>
              </a:spcAft>
              <a:buClrTx/>
              <a:buSzTx/>
              <a:buFontTx/>
              <a:buNone/>
              <a:tabLst/>
              <a:defRPr/>
            </a:pPr>
            <a:r>
              <a:rPr kumimoji="0" lang="fr-FR" sz="3200" b="1" i="0" u="none" strike="noStrike" kern="1200" cap="none" spc="0" normalizeH="0" baseline="0" noProof="0">
                <a:ln>
                  <a:noFill/>
                </a:ln>
                <a:solidFill>
                  <a:schemeClr val="tx2"/>
                </a:solidFill>
                <a:effectLst/>
                <a:uLnTx/>
                <a:uFillTx/>
                <a:latin typeface="Marianne" panose="02000000000000000000"/>
                <a:ea typeface="+mj-ea"/>
                <a:cs typeface="+mj-cs"/>
              </a:rPr>
              <a:t>Annexe 2</a:t>
            </a:r>
          </a:p>
          <a:p>
            <a:pPr marL="87313" marR="0" lvl="0" indent="0" defTabSz="1219170" rtl="0" eaLnBrk="1" fontAlgn="auto" latinLnBrk="0" hangingPunct="1">
              <a:lnSpc>
                <a:spcPct val="90000"/>
              </a:lnSpc>
              <a:spcBef>
                <a:spcPct val="0"/>
              </a:spcBef>
              <a:spcAft>
                <a:spcPts val="0"/>
              </a:spcAft>
              <a:buClrTx/>
              <a:buSzTx/>
              <a:buFontTx/>
              <a:buNone/>
              <a:tabLst/>
              <a:defRPr/>
            </a:pPr>
            <a:r>
              <a:rPr lang="fr-FR" sz="2000">
                <a:solidFill>
                  <a:schemeClr val="tx2"/>
                </a:solidFill>
                <a:latin typeface="Marianne" panose="02000000000000000000"/>
              </a:rPr>
              <a:t>Routage détaillé des canaux :</a:t>
            </a:r>
          </a:p>
          <a:p>
            <a:pPr marL="87313" marR="0" lvl="0" indent="0" defTabSz="1219170" rtl="0" eaLnBrk="1" fontAlgn="auto" latinLnBrk="0" hangingPunct="1">
              <a:lnSpc>
                <a:spcPct val="90000"/>
              </a:lnSpc>
              <a:spcBef>
                <a:spcPct val="0"/>
              </a:spcBef>
              <a:spcAft>
                <a:spcPts val="0"/>
              </a:spcAft>
              <a:buClrTx/>
              <a:buSzTx/>
              <a:buFontTx/>
              <a:buNone/>
              <a:tabLst/>
              <a:defRPr/>
            </a:pPr>
            <a:r>
              <a:rPr lang="fr-FR" sz="2000">
                <a:solidFill>
                  <a:schemeClr val="tx2"/>
                </a:solidFill>
                <a:latin typeface="Marianne" panose="02000000000000000000"/>
              </a:rPr>
              <a:t> </a:t>
            </a:r>
          </a:p>
          <a:p>
            <a:pPr marL="544513" marR="0" lvl="0" indent="-457200" defTabSz="1219170" rtl="0" eaLnBrk="1" fontAlgn="auto" latinLnBrk="0" hangingPunct="1">
              <a:lnSpc>
                <a:spcPct val="90000"/>
              </a:lnSpc>
              <a:spcBef>
                <a:spcPct val="0"/>
              </a:spcBef>
              <a:spcAft>
                <a:spcPts val="0"/>
              </a:spcAft>
              <a:buClrTx/>
              <a:buSzTx/>
              <a:buFont typeface="Wingdings" panose="05000000000000000000" pitchFamily="2" charset="2"/>
              <a:buChar char="§"/>
              <a:tabLst/>
              <a:defRPr/>
            </a:pPr>
            <a:r>
              <a:rPr lang="fr-FR" sz="2000">
                <a:solidFill>
                  <a:schemeClr val="tx2"/>
                </a:solidFill>
                <a:latin typeface="Marianne" panose="02000000000000000000"/>
              </a:rPr>
              <a:t>Canal formulaire</a:t>
            </a:r>
          </a:p>
          <a:p>
            <a:pPr marL="544513" marR="0" lvl="0" indent="-457200" defTabSz="1219170" rtl="0" eaLnBrk="1" fontAlgn="auto" latinLnBrk="0" hangingPunct="1">
              <a:lnSpc>
                <a:spcPct val="90000"/>
              </a:lnSpc>
              <a:spcBef>
                <a:spcPct val="0"/>
              </a:spcBef>
              <a:spcAft>
                <a:spcPts val="0"/>
              </a:spcAft>
              <a:buClrTx/>
              <a:buSzTx/>
              <a:buFont typeface="Wingdings" panose="05000000000000000000" pitchFamily="2" charset="2"/>
              <a:buChar char="§"/>
              <a:tabLst/>
              <a:defRPr/>
            </a:pPr>
            <a:r>
              <a:rPr lang="fr-FR" sz="2000">
                <a:solidFill>
                  <a:schemeClr val="tx2"/>
                </a:solidFill>
                <a:latin typeface="Marianne" panose="02000000000000000000"/>
              </a:rPr>
              <a:t>Canal appel</a:t>
            </a:r>
          </a:p>
          <a:p>
            <a:pPr marL="544513" marR="0" lvl="0" indent="-457200" algn="ctr" defTabSz="121917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fr-FR" sz="2800" b="1" i="0" u="none" strike="noStrike" kern="1200" cap="none" spc="0" normalizeH="0" baseline="0" noProof="0">
              <a:ln>
                <a:noFill/>
              </a:ln>
              <a:solidFill>
                <a:srgbClr val="000000"/>
              </a:solidFill>
              <a:effectLst/>
              <a:uLnTx/>
              <a:uFillTx/>
              <a:latin typeface="Marianne" panose="02000000000000000000"/>
              <a:ea typeface="+mj-ea"/>
              <a:cs typeface="+mj-cs"/>
            </a:endParaRPr>
          </a:p>
        </p:txBody>
      </p:sp>
      <p:sp>
        <p:nvSpPr>
          <p:cNvPr id="5" name="L-Shape 7">
            <a:extLst>
              <a:ext uri="{FF2B5EF4-FFF2-40B4-BE49-F238E27FC236}">
                <a16:creationId xmlns:a16="http://schemas.microsoft.com/office/drawing/2014/main" id="{0E241F01-969C-C44D-E4DD-93A10AD0FC37}"/>
              </a:ext>
            </a:extLst>
          </p:cNvPr>
          <p:cNvSpPr>
            <a:spLocks noChangeAspect="1"/>
          </p:cNvSpPr>
          <p:nvPr/>
        </p:nvSpPr>
        <p:spPr bwMode="auto">
          <a:xfrm rot="5400000">
            <a:off x="304020" y="2207450"/>
            <a:ext cx="687003" cy="687003"/>
          </a:xfrm>
          <a:prstGeom prst="corner">
            <a:avLst>
              <a:gd name="adj1" fmla="val 7203"/>
              <a:gd name="adj2" fmla="val 720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477827" rtl="0" eaLnBrk="1" fontAlgn="base" latinLnBrk="0" hangingPunct="0">
              <a:lnSpc>
                <a:spcPct val="93000"/>
              </a:lnSpc>
              <a:spcBef>
                <a:spcPct val="0"/>
              </a:spcBef>
              <a:spcAft>
                <a:spcPct val="0"/>
              </a:spcAft>
              <a:buClr>
                <a:srgbClr val="000000"/>
              </a:buClr>
              <a:buSzPct val="100000"/>
              <a:buFontTx/>
              <a:buNone/>
              <a:tabLst/>
              <a:defRPr/>
            </a:pPr>
            <a:endParaRPr kumimoji="0" lang="fr-FR" sz="1100" b="0" i="0" u="none" strike="noStrike" kern="1200" cap="none" spc="0" normalizeH="0" baseline="0" noProof="0">
              <a:ln>
                <a:noFill/>
              </a:ln>
              <a:solidFill>
                <a:prstClr val="black"/>
              </a:solidFill>
              <a:effectLst/>
              <a:uLnTx/>
              <a:uFillTx/>
              <a:latin typeface="Arial" charset="0"/>
              <a:ea typeface="Arial Unicode MS" pitchFamily="34" charset="-128"/>
              <a:cs typeface="+mn-cs"/>
            </a:endParaRPr>
          </a:p>
        </p:txBody>
      </p:sp>
      <p:sp>
        <p:nvSpPr>
          <p:cNvPr id="6" name="L-Shape 8">
            <a:extLst>
              <a:ext uri="{FF2B5EF4-FFF2-40B4-BE49-F238E27FC236}">
                <a16:creationId xmlns:a16="http://schemas.microsoft.com/office/drawing/2014/main" id="{78D3EEE0-DDC1-A6E7-03D2-2E9103461B6D}"/>
              </a:ext>
            </a:extLst>
          </p:cNvPr>
          <p:cNvSpPr>
            <a:spLocks noChangeAspect="1"/>
          </p:cNvSpPr>
          <p:nvPr/>
        </p:nvSpPr>
        <p:spPr bwMode="auto">
          <a:xfrm rot="16200000">
            <a:off x="6173000" y="4206236"/>
            <a:ext cx="687003" cy="687003"/>
          </a:xfrm>
          <a:prstGeom prst="corner">
            <a:avLst>
              <a:gd name="adj1" fmla="val 7203"/>
              <a:gd name="adj2" fmla="val 720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477827" rtl="0" eaLnBrk="1" fontAlgn="base" latinLnBrk="0" hangingPunct="0">
              <a:lnSpc>
                <a:spcPct val="93000"/>
              </a:lnSpc>
              <a:spcBef>
                <a:spcPct val="0"/>
              </a:spcBef>
              <a:spcAft>
                <a:spcPct val="0"/>
              </a:spcAft>
              <a:buClr>
                <a:srgbClr val="000000"/>
              </a:buClr>
              <a:buSzPct val="100000"/>
              <a:buFontTx/>
              <a:buNone/>
              <a:tabLst/>
              <a:defRPr/>
            </a:pPr>
            <a:endParaRPr kumimoji="0" lang="fr-FR" sz="1100" b="0" i="0" u="none" strike="noStrike" kern="1200" cap="none" spc="0" normalizeH="0" baseline="0" noProof="0">
              <a:ln>
                <a:noFill/>
              </a:ln>
              <a:solidFill>
                <a:prstClr val="black"/>
              </a:solidFill>
              <a:effectLst/>
              <a:uLnTx/>
              <a:uFillTx/>
              <a:latin typeface="Arial" charset="0"/>
              <a:ea typeface="Arial Unicode MS" pitchFamily="34" charset="-128"/>
              <a:cs typeface="+mn-cs"/>
            </a:endParaRPr>
          </a:p>
        </p:txBody>
      </p:sp>
    </p:spTree>
    <p:extLst>
      <p:ext uri="{BB962C8B-B14F-4D97-AF65-F5344CB8AC3E}">
        <p14:creationId xmlns:p14="http://schemas.microsoft.com/office/powerpoint/2010/main" val="4118394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F3F92-6C7B-BEFB-EA21-604EB2EBE5C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7DFC370-9BEE-1783-EA1C-33E6822F5062}"/>
              </a:ext>
            </a:extLst>
          </p:cNvPr>
          <p:cNvSpPr/>
          <p:nvPr/>
        </p:nvSpPr>
        <p:spPr>
          <a:xfrm>
            <a:off x="461169" y="1461506"/>
            <a:ext cx="11251406" cy="4160419"/>
          </a:xfrm>
          <a:prstGeom prst="rect">
            <a:avLst/>
          </a:prstGeom>
          <a:solidFill>
            <a:srgbClr val="EDEDED">
              <a:alpha val="9020"/>
            </a:srgbClr>
          </a:solidFill>
          <a:ln w="28575" cap="flat" cmpd="sng" algn="ctr">
            <a:solidFill>
              <a:schemeClr val="bg1">
                <a:lumMod val="9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prstClr val="white"/>
              </a:solidFill>
              <a:effectLst/>
              <a:uLnTx/>
              <a:uFillTx/>
              <a:latin typeface="Marianne"/>
              <a:ea typeface="+mn-ea"/>
              <a:cs typeface="+mn-cs"/>
            </a:endParaRPr>
          </a:p>
        </p:txBody>
      </p:sp>
      <p:cxnSp>
        <p:nvCxnSpPr>
          <p:cNvPr id="46" name="Connecteur droit avec flèche 178">
            <a:extLst>
              <a:ext uri="{FF2B5EF4-FFF2-40B4-BE49-F238E27FC236}">
                <a16:creationId xmlns:a16="http://schemas.microsoft.com/office/drawing/2014/main" id="{DA4C558E-41FD-FF1E-C9C9-DD55F20E33E8}"/>
              </a:ext>
            </a:extLst>
          </p:cNvPr>
          <p:cNvCxnSpPr>
            <a:cxnSpLocks/>
            <a:stCxn id="15" idx="3"/>
            <a:endCxn id="17" idx="1"/>
          </p:cNvCxnSpPr>
          <p:nvPr/>
        </p:nvCxnSpPr>
        <p:spPr>
          <a:xfrm>
            <a:off x="3917445" y="4396208"/>
            <a:ext cx="2312490" cy="18190"/>
          </a:xfrm>
          <a:prstGeom prst="straightConnector1">
            <a:avLst/>
          </a:prstGeom>
          <a:noFill/>
          <a:ln w="6350" cap="flat" cmpd="sng" algn="ctr">
            <a:solidFill>
              <a:schemeClr val="tx2">
                <a:lumMod val="75000"/>
              </a:schemeClr>
            </a:solidFill>
            <a:prstDash val="lgDash"/>
            <a:miter lim="800000"/>
            <a:tailEnd type="triangle"/>
          </a:ln>
          <a:effectLst/>
        </p:spPr>
      </p:cxnSp>
      <p:cxnSp>
        <p:nvCxnSpPr>
          <p:cNvPr id="45" name="Connecteur droit avec flèche 80">
            <a:extLst>
              <a:ext uri="{FF2B5EF4-FFF2-40B4-BE49-F238E27FC236}">
                <a16:creationId xmlns:a16="http://schemas.microsoft.com/office/drawing/2014/main" id="{D7DA849A-2CFA-9114-621D-DF55BF5B01D5}"/>
              </a:ext>
            </a:extLst>
          </p:cNvPr>
          <p:cNvCxnSpPr>
            <a:cxnSpLocks/>
            <a:stCxn id="13" idx="3"/>
            <a:endCxn id="18" idx="1"/>
          </p:cNvCxnSpPr>
          <p:nvPr/>
        </p:nvCxnSpPr>
        <p:spPr>
          <a:xfrm>
            <a:off x="3913324" y="2657128"/>
            <a:ext cx="2314996" cy="5833"/>
          </a:xfrm>
          <a:prstGeom prst="straightConnector1">
            <a:avLst/>
          </a:prstGeom>
          <a:noFill/>
          <a:ln w="6350" cap="flat" cmpd="sng" algn="ctr">
            <a:solidFill>
              <a:schemeClr val="tx2">
                <a:lumMod val="75000"/>
              </a:schemeClr>
            </a:solidFill>
            <a:prstDash val="lgDash"/>
            <a:miter lim="800000"/>
            <a:tailEnd type="triangle"/>
          </a:ln>
          <a:effectLst/>
        </p:spPr>
      </p:cxnSp>
      <p:sp>
        <p:nvSpPr>
          <p:cNvPr id="4" name="Rectangle 3">
            <a:extLst>
              <a:ext uri="{FF2B5EF4-FFF2-40B4-BE49-F238E27FC236}">
                <a16:creationId xmlns:a16="http://schemas.microsoft.com/office/drawing/2014/main" id="{20CD1F2D-4415-3DD9-1548-1FC31FCB7797}"/>
              </a:ext>
            </a:extLst>
          </p:cNvPr>
          <p:cNvSpPr/>
          <p:nvPr/>
        </p:nvSpPr>
        <p:spPr>
          <a:xfrm>
            <a:off x="4075500" y="1448450"/>
            <a:ext cx="7632000" cy="360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effectLst/>
                <a:uLnTx/>
                <a:uFillTx/>
                <a:latin typeface="+mj-lt"/>
                <a:ea typeface="Calibri" panose="020F0502020204030204" pitchFamily="34" charset="0"/>
                <a:cs typeface="Calibri" panose="020F0502020204030204" pitchFamily="34" charset="0"/>
              </a:rPr>
              <a:t>2. Traitement des formulaires et requalification (si besoin)</a:t>
            </a:r>
          </a:p>
        </p:txBody>
      </p:sp>
      <p:sp>
        <p:nvSpPr>
          <p:cNvPr id="5" name="Rectangle 4">
            <a:extLst>
              <a:ext uri="{FF2B5EF4-FFF2-40B4-BE49-F238E27FC236}">
                <a16:creationId xmlns:a16="http://schemas.microsoft.com/office/drawing/2014/main" id="{3A841CC4-4D5E-E7D1-7E17-AD16BD488ACB}"/>
              </a:ext>
            </a:extLst>
          </p:cNvPr>
          <p:cNvSpPr/>
          <p:nvPr/>
        </p:nvSpPr>
        <p:spPr>
          <a:xfrm>
            <a:off x="442912" y="1448450"/>
            <a:ext cx="3636000" cy="360000"/>
          </a:xfrm>
          <a:prstGeom prst="rect">
            <a:avLst/>
          </a:prstGeom>
          <a:solidFill>
            <a:schemeClr val="bg1">
              <a:lumMod val="95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b="1">
                <a:latin typeface="+mj-lt"/>
                <a:ea typeface="Calibri" panose="020F0502020204030204" pitchFamily="34" charset="0"/>
                <a:cs typeface="Calibri" panose="020F0502020204030204" pitchFamily="34" charset="0"/>
              </a:rPr>
              <a:t>1. Qualification du formulaire</a:t>
            </a:r>
            <a:endParaRPr lang="en-GB" sz="1600" b="1">
              <a:latin typeface="+mj-lt"/>
              <a:ea typeface="Calibri" panose="020F0502020204030204" pitchFamily="34" charset="0"/>
              <a:cs typeface="Calibri" panose="020F0502020204030204" pitchFamily="34" charset="0"/>
            </a:endParaRPr>
          </a:p>
        </p:txBody>
      </p:sp>
      <p:sp>
        <p:nvSpPr>
          <p:cNvPr id="3" name="Titre 2">
            <a:extLst>
              <a:ext uri="{FF2B5EF4-FFF2-40B4-BE49-F238E27FC236}">
                <a16:creationId xmlns:a16="http://schemas.microsoft.com/office/drawing/2014/main" id="{FD2E2195-945E-4882-3305-5E06CE8AD955}"/>
              </a:ext>
            </a:extLst>
          </p:cNvPr>
          <p:cNvSpPr>
            <a:spLocks noGrp="1"/>
          </p:cNvSpPr>
          <p:nvPr>
            <p:ph type="title"/>
          </p:nvPr>
        </p:nvSpPr>
        <p:spPr>
          <a:xfrm>
            <a:off x="1480124" y="276075"/>
            <a:ext cx="8221089" cy="960000"/>
          </a:xfrm>
        </p:spPr>
        <p:txBody>
          <a:bodyPr/>
          <a:lstStyle/>
          <a:p>
            <a:r>
              <a:rPr kumimoji="0" lang="fr-FR" sz="2000" b="1" i="0" u="none" strike="noStrike" kern="1200" cap="none" spc="0" normalizeH="0" baseline="0" noProof="0">
                <a:ln>
                  <a:noFill/>
                </a:ln>
                <a:solidFill>
                  <a:srgbClr val="000000"/>
                </a:solidFill>
                <a:effectLst/>
                <a:uLnTx/>
                <a:uFillTx/>
                <a:latin typeface="Marianne" panose="02000000000000000000" pitchFamily="50" charset="0"/>
                <a:ea typeface="+mj-ea"/>
                <a:cs typeface="Arial" panose="020B0604020202020204" pitchFamily="34" charset="0"/>
              </a:rPr>
              <a:t>Un nouveau routage automatisé vers le niveau local dans le but d’améliorer le traitement des sollicitations</a:t>
            </a:r>
            <a:endParaRPr lang="fr-FR" sz="2400"/>
          </a:p>
        </p:txBody>
      </p:sp>
      <p:sp>
        <p:nvSpPr>
          <p:cNvPr id="13" name="ZoneTexte 139">
            <a:extLst>
              <a:ext uri="{FF2B5EF4-FFF2-40B4-BE49-F238E27FC236}">
                <a16:creationId xmlns:a16="http://schemas.microsoft.com/office/drawing/2014/main" id="{52CAE51B-5DFF-6513-CAB7-454AD6CC4753}"/>
              </a:ext>
            </a:extLst>
          </p:cNvPr>
          <p:cNvSpPr txBox="1"/>
          <p:nvPr/>
        </p:nvSpPr>
        <p:spPr>
          <a:xfrm>
            <a:off x="2269047" y="2333962"/>
            <a:ext cx="1644277" cy="646331"/>
          </a:xfrm>
          <a:prstGeom prst="rect">
            <a:avLst/>
          </a:prstGeom>
          <a:solidFill>
            <a:srgbClr val="FFFFFF"/>
          </a:solidFill>
          <a:ln>
            <a:solidFill>
              <a:schemeClr val="tx2">
                <a:lumMod val="50000"/>
              </a:schemeClr>
            </a:solidFill>
          </a:ln>
        </p:spPr>
        <p:txBody>
          <a:bodyPr wrap="square" lIns="0" rIns="0" rtlCol="0">
            <a:spAutoFit/>
          </a:bodyPr>
          <a:lstStyle/>
          <a:p>
            <a:pPr algn="ctr">
              <a:defRPr/>
            </a:pPr>
            <a:r>
              <a:rPr lang="fr-FR" sz="1200" kern="0">
                <a:solidFill>
                  <a:srgbClr val="000000"/>
                </a:solidFill>
                <a:latin typeface="+mj-lt"/>
                <a:ea typeface="Calibri" panose="020F0502020204030204" pitchFamily="34" charset="0"/>
                <a:cs typeface="Calibri" panose="020F0502020204030204" pitchFamily="34" charset="0"/>
              </a:rPr>
              <a:t>Le formulaire est qualifié </a:t>
            </a:r>
            <a:r>
              <a:rPr lang="fr-FR" sz="1200" b="1" kern="0">
                <a:latin typeface="+mj-lt"/>
                <a:ea typeface="Calibri" panose="020F0502020204030204" pitchFamily="34" charset="0"/>
                <a:cs typeface="Calibri" panose="020F0502020204030204" pitchFamily="34" charset="0"/>
              </a:rPr>
              <a:t>simple</a:t>
            </a:r>
            <a:r>
              <a:rPr lang="fr-FR" sz="1200" kern="0">
                <a:solidFill>
                  <a:srgbClr val="000000"/>
                </a:solidFill>
                <a:latin typeface="+mj-lt"/>
                <a:ea typeface="Calibri" panose="020F0502020204030204" pitchFamily="34" charset="0"/>
                <a:cs typeface="Calibri" panose="020F0502020204030204" pitchFamily="34" charset="0"/>
              </a:rPr>
              <a:t> (Niveau 1)</a:t>
            </a:r>
            <a:endParaRPr lang="fr-FR" sz="1200" b="1" kern="0">
              <a:solidFill>
                <a:srgbClr val="00B0F0"/>
              </a:solidFill>
              <a:latin typeface="+mj-lt"/>
              <a:ea typeface="Calibri" panose="020F0502020204030204" pitchFamily="34" charset="0"/>
              <a:cs typeface="Calibri" panose="020F0502020204030204" pitchFamily="34" charset="0"/>
            </a:endParaRPr>
          </a:p>
        </p:txBody>
      </p:sp>
      <p:sp>
        <p:nvSpPr>
          <p:cNvPr id="14" name="ZoneTexte 140">
            <a:extLst>
              <a:ext uri="{FF2B5EF4-FFF2-40B4-BE49-F238E27FC236}">
                <a16:creationId xmlns:a16="http://schemas.microsoft.com/office/drawing/2014/main" id="{CA51A4CF-BD95-EB22-12F7-FF4F0B06E423}"/>
              </a:ext>
            </a:extLst>
          </p:cNvPr>
          <p:cNvSpPr txBox="1"/>
          <p:nvPr/>
        </p:nvSpPr>
        <p:spPr>
          <a:xfrm>
            <a:off x="493221" y="3175293"/>
            <a:ext cx="1513863" cy="830997"/>
          </a:xfrm>
          <a:prstGeom prst="rect">
            <a:avLst/>
          </a:prstGeom>
          <a:solidFill>
            <a:srgbClr val="FFFFFF"/>
          </a:solidFill>
          <a:ln>
            <a:solidFill>
              <a:schemeClr val="tx2">
                <a:lumMod val="50000"/>
              </a:schemeClr>
            </a:solidFill>
          </a:ln>
        </p:spPr>
        <p:txBody>
          <a:bodyPr wrap="square" rtlCol="0">
            <a:spAutoFit/>
          </a:bodyPr>
          <a:lstStyle/>
          <a:p>
            <a:pPr algn="ctr">
              <a:defRPr/>
            </a:pPr>
            <a:r>
              <a:rPr lang="fr-FR" sz="1200" kern="0">
                <a:solidFill>
                  <a:prstClr val="black"/>
                </a:solidFill>
                <a:latin typeface="+mj-lt"/>
                <a:ea typeface="Calibri" panose="020F0502020204030204" pitchFamily="34" charset="0"/>
                <a:cs typeface="Calibri" panose="020F0502020204030204" pitchFamily="34" charset="0"/>
              </a:rPr>
              <a:t>Les utilisateurs remplissent le </a:t>
            </a:r>
            <a:r>
              <a:rPr lang="fr-FR" sz="1200" b="1" kern="0">
                <a:solidFill>
                  <a:schemeClr val="tx2">
                    <a:lumMod val="50000"/>
                  </a:schemeClr>
                </a:solidFill>
                <a:latin typeface="+mj-lt"/>
                <a:ea typeface="Calibri" panose="020F0502020204030204" pitchFamily="34" charset="0"/>
                <a:cs typeface="Calibri" panose="020F0502020204030204" pitchFamily="34" charset="0"/>
              </a:rPr>
              <a:t>formulaire</a:t>
            </a:r>
            <a:r>
              <a:rPr lang="fr-FR" sz="1200" kern="0">
                <a:solidFill>
                  <a:prstClr val="black"/>
                </a:solidFill>
                <a:latin typeface="+mj-lt"/>
                <a:ea typeface="Calibri" panose="020F0502020204030204" pitchFamily="34" charset="0"/>
                <a:cs typeface="Calibri" panose="020F0502020204030204" pitchFamily="34" charset="0"/>
              </a:rPr>
              <a:t> en ligne</a:t>
            </a:r>
            <a:endParaRPr lang="fr-FR" sz="1200" b="1" kern="0">
              <a:solidFill>
                <a:prstClr val="black"/>
              </a:solidFill>
              <a:latin typeface="+mj-lt"/>
              <a:ea typeface="Calibri" panose="020F0502020204030204" pitchFamily="34" charset="0"/>
              <a:cs typeface="Calibri" panose="020F0502020204030204" pitchFamily="34" charset="0"/>
            </a:endParaRPr>
          </a:p>
        </p:txBody>
      </p:sp>
      <p:sp>
        <p:nvSpPr>
          <p:cNvPr id="15" name="ZoneTexte 141">
            <a:extLst>
              <a:ext uri="{FF2B5EF4-FFF2-40B4-BE49-F238E27FC236}">
                <a16:creationId xmlns:a16="http://schemas.microsoft.com/office/drawing/2014/main" id="{F0471165-0E93-3635-8846-BA970B00EB08}"/>
              </a:ext>
            </a:extLst>
          </p:cNvPr>
          <p:cNvSpPr txBox="1"/>
          <p:nvPr/>
        </p:nvSpPr>
        <p:spPr>
          <a:xfrm>
            <a:off x="2269046" y="4073042"/>
            <a:ext cx="1648399" cy="646331"/>
          </a:xfrm>
          <a:prstGeom prst="rect">
            <a:avLst/>
          </a:prstGeom>
          <a:solidFill>
            <a:srgbClr val="FFFFFF"/>
          </a:solidFill>
          <a:ln>
            <a:solidFill>
              <a:schemeClr val="tx2">
                <a:lumMod val="50000"/>
              </a:schemeClr>
            </a:solidFill>
          </a:ln>
        </p:spPr>
        <p:txBody>
          <a:bodyPr wrap="square" lIns="0" rIns="0" rtlCol="0">
            <a:spAutoFit/>
          </a:bodyPr>
          <a:lstStyle/>
          <a:p>
            <a:pPr algn="ctr">
              <a:defRPr/>
            </a:pPr>
            <a:r>
              <a:rPr lang="fr-FR" sz="1200" kern="0">
                <a:solidFill>
                  <a:srgbClr val="000000"/>
                </a:solidFill>
                <a:latin typeface="+mj-lt"/>
                <a:ea typeface="Calibri" panose="020F0502020204030204" pitchFamily="34" charset="0"/>
                <a:cs typeface="Calibri" panose="020F0502020204030204" pitchFamily="34" charset="0"/>
              </a:rPr>
              <a:t>Le formulaire est qualifié </a:t>
            </a:r>
            <a:r>
              <a:rPr lang="fr-FR" sz="1200" b="1" kern="0">
                <a:latin typeface="+mj-lt"/>
                <a:ea typeface="Calibri" panose="020F0502020204030204" pitchFamily="34" charset="0"/>
                <a:cs typeface="Calibri" panose="020F0502020204030204" pitchFamily="34" charset="0"/>
              </a:rPr>
              <a:t>complexe </a:t>
            </a:r>
            <a:r>
              <a:rPr lang="fr-FR" sz="1200" kern="0">
                <a:solidFill>
                  <a:srgbClr val="000000"/>
                </a:solidFill>
                <a:latin typeface="+mj-lt"/>
                <a:ea typeface="Calibri" panose="020F0502020204030204" pitchFamily="34" charset="0"/>
                <a:cs typeface="Calibri" panose="020F0502020204030204" pitchFamily="34" charset="0"/>
              </a:rPr>
              <a:t>(Niveau 2)</a:t>
            </a:r>
            <a:endParaRPr lang="fr-FR" sz="1200" b="1" kern="0">
              <a:solidFill>
                <a:srgbClr val="00B0F0"/>
              </a:solidFill>
              <a:latin typeface="+mj-lt"/>
              <a:ea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6FE4D4C-3DE2-4118-8EE2-04AE5DA6CADB}"/>
              </a:ext>
            </a:extLst>
          </p:cNvPr>
          <p:cNvSpPr/>
          <p:nvPr/>
        </p:nvSpPr>
        <p:spPr>
          <a:xfrm>
            <a:off x="6229935" y="4090398"/>
            <a:ext cx="1090800" cy="648000"/>
          </a:xfrm>
          <a:prstGeom prst="rect">
            <a:avLst/>
          </a:prstGeom>
          <a:solidFill>
            <a:schemeClr val="bg1"/>
          </a:solidFill>
          <a:ln w="28575" cap="flat" cmpd="sng" algn="ctr">
            <a:solidFill>
              <a:schemeClr val="tx2"/>
            </a:solidFill>
            <a:prstDash val="sysDash"/>
            <a:miter lim="800000"/>
          </a:ln>
          <a:effectLst/>
        </p:spPr>
        <p:txBody>
          <a:bodyPr rtlCol="0" anchor="ctr"/>
          <a:lstStyle/>
          <a:p>
            <a:pPr algn="ctr">
              <a:defRPr/>
            </a:pPr>
            <a:r>
              <a:rPr lang="fr-FR" sz="1200" b="1" kern="0">
                <a:solidFill>
                  <a:schemeClr val="tx2"/>
                </a:solidFill>
                <a:latin typeface="+mj-lt"/>
                <a:ea typeface="Calibri" panose="020F0502020204030204" pitchFamily="34" charset="0"/>
                <a:cs typeface="Calibri" panose="020F0502020204030204" pitchFamily="34" charset="0"/>
              </a:rPr>
              <a:t>Sollicitation Niveau 2</a:t>
            </a:r>
            <a:endParaRPr lang="fr-FR" sz="1200" kern="0">
              <a:solidFill>
                <a:schemeClr val="tx2"/>
              </a:solidFill>
              <a:latin typeface="+mj-lt"/>
              <a:ea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CCF54D59-9BF7-E6CC-15C1-A1EF7A2D6EF1}"/>
              </a:ext>
            </a:extLst>
          </p:cNvPr>
          <p:cNvSpPr/>
          <p:nvPr/>
        </p:nvSpPr>
        <p:spPr>
          <a:xfrm>
            <a:off x="6228320" y="2339796"/>
            <a:ext cx="1092415" cy="646330"/>
          </a:xfrm>
          <a:prstGeom prst="rect">
            <a:avLst/>
          </a:prstGeom>
          <a:solidFill>
            <a:schemeClr val="bg1"/>
          </a:solidFill>
          <a:ln w="28575" cap="flat" cmpd="sng" algn="ctr">
            <a:solidFill>
              <a:schemeClr val="tx2"/>
            </a:solidFill>
            <a:prstDash val="sysDash"/>
            <a:miter lim="800000"/>
          </a:ln>
          <a:effectLst/>
        </p:spPr>
        <p:txBody>
          <a:bodyPr rtlCol="0" anchor="ctr"/>
          <a:lstStyle/>
          <a:p>
            <a:pPr algn="ctr">
              <a:defRPr/>
            </a:pPr>
            <a:r>
              <a:rPr lang="fr-FR" sz="1200" b="1" kern="0">
                <a:solidFill>
                  <a:schemeClr val="tx2"/>
                </a:solidFill>
                <a:latin typeface="+mj-lt"/>
                <a:ea typeface="Calibri" panose="020F0502020204030204" pitchFamily="34" charset="0"/>
                <a:cs typeface="Calibri" panose="020F0502020204030204" pitchFamily="34" charset="0"/>
              </a:rPr>
              <a:t>Sollicitation Niveau 1</a:t>
            </a:r>
            <a:endParaRPr lang="fr-FR" sz="1200" kern="0">
              <a:solidFill>
                <a:schemeClr val="tx2"/>
              </a:solidFill>
              <a:latin typeface="+mj-lt"/>
              <a:ea typeface="Calibri" panose="020F0502020204030204" pitchFamily="34" charset="0"/>
              <a:cs typeface="Calibri" panose="020F0502020204030204" pitchFamily="34" charset="0"/>
            </a:endParaRPr>
          </a:p>
        </p:txBody>
      </p:sp>
      <p:sp>
        <p:nvSpPr>
          <p:cNvPr id="19" name="ZoneTexte 147">
            <a:extLst>
              <a:ext uri="{FF2B5EF4-FFF2-40B4-BE49-F238E27FC236}">
                <a16:creationId xmlns:a16="http://schemas.microsoft.com/office/drawing/2014/main" id="{9AA09981-CC35-9F17-3975-DE986D2ED6A1}"/>
              </a:ext>
            </a:extLst>
          </p:cNvPr>
          <p:cNvSpPr txBox="1"/>
          <p:nvPr/>
        </p:nvSpPr>
        <p:spPr>
          <a:xfrm>
            <a:off x="7775153" y="2660671"/>
            <a:ext cx="2027608" cy="830997"/>
          </a:xfrm>
          <a:prstGeom prst="rect">
            <a:avLst/>
          </a:prstGeom>
          <a:solidFill>
            <a:srgbClr val="FFFFFF"/>
          </a:solidFill>
          <a:ln>
            <a:solidFill>
              <a:schemeClr val="tx2">
                <a:lumMod val="50000"/>
              </a:schemeClr>
            </a:solidFill>
          </a:ln>
        </p:spPr>
        <p:txBody>
          <a:bodyPr wrap="square" rtlCol="0">
            <a:spAutoFit/>
          </a:bodyPr>
          <a:lstStyle/>
          <a:p>
            <a:pPr algn="ctr">
              <a:defRPr/>
            </a:pPr>
            <a:r>
              <a:rPr lang="fr-FR" sz="1200" kern="0">
                <a:solidFill>
                  <a:srgbClr val="000000"/>
                </a:solidFill>
                <a:latin typeface="+mj-lt"/>
                <a:ea typeface="Calibri" panose="020F0502020204030204" pitchFamily="34" charset="0"/>
                <a:cs typeface="Calibri" panose="020F0502020204030204" pitchFamily="34" charset="0"/>
              </a:rPr>
              <a:t>Le référent du </a:t>
            </a:r>
            <a:r>
              <a:rPr lang="fr-FR" sz="1200" b="1" kern="0">
                <a:latin typeface="+mj-lt"/>
                <a:ea typeface="Calibri" panose="020F0502020204030204" pitchFamily="34" charset="0"/>
                <a:cs typeface="Calibri" panose="020F0502020204030204" pitchFamily="34" charset="0"/>
              </a:rPr>
              <a:t>palier 1 ne peut pas répondre </a:t>
            </a:r>
            <a:r>
              <a:rPr lang="fr-FR" sz="1200" kern="0">
                <a:solidFill>
                  <a:srgbClr val="000000"/>
                </a:solidFill>
                <a:latin typeface="+mj-lt"/>
                <a:ea typeface="Calibri" panose="020F0502020204030204" pitchFamily="34" charset="0"/>
                <a:cs typeface="Calibri" panose="020F0502020204030204" pitchFamily="34" charset="0"/>
              </a:rPr>
              <a:t>car l’utilisateur a une demande de </a:t>
            </a:r>
            <a:r>
              <a:rPr lang="fr-FR" sz="1200" b="1" kern="0">
                <a:solidFill>
                  <a:prstClr val="white"/>
                </a:solidFill>
                <a:highlight>
                  <a:srgbClr val="000091"/>
                </a:highlight>
                <a:latin typeface="+mj-lt"/>
                <a:ea typeface="Calibri" panose="020F0502020204030204" pitchFamily="34" charset="0"/>
                <a:cs typeface="Calibri" panose="020F0502020204030204" pitchFamily="34" charset="0"/>
              </a:rPr>
              <a:t>niveau 2</a:t>
            </a:r>
            <a:r>
              <a:rPr lang="fr-FR" sz="1200" kern="0">
                <a:solidFill>
                  <a:srgbClr val="000000"/>
                </a:solidFill>
                <a:latin typeface="+mj-lt"/>
                <a:ea typeface="Calibri" panose="020F0502020204030204" pitchFamily="34" charset="0"/>
                <a:cs typeface="Calibri" panose="020F0502020204030204" pitchFamily="34" charset="0"/>
              </a:rPr>
              <a:t>. </a:t>
            </a:r>
            <a:endParaRPr lang="fr-FR" sz="1200" b="1" kern="0">
              <a:solidFill>
                <a:srgbClr val="00B0F0"/>
              </a:solidFill>
              <a:latin typeface="+mj-lt"/>
              <a:ea typeface="Calibri" panose="020F0502020204030204" pitchFamily="34" charset="0"/>
              <a:cs typeface="Calibri" panose="020F0502020204030204" pitchFamily="34" charset="0"/>
            </a:endParaRPr>
          </a:p>
        </p:txBody>
      </p:sp>
      <p:sp>
        <p:nvSpPr>
          <p:cNvPr id="20" name="ZoneTexte 148">
            <a:extLst>
              <a:ext uri="{FF2B5EF4-FFF2-40B4-BE49-F238E27FC236}">
                <a16:creationId xmlns:a16="http://schemas.microsoft.com/office/drawing/2014/main" id="{9335BEC1-9109-650D-EC9E-F9A04CC0F381}"/>
              </a:ext>
            </a:extLst>
          </p:cNvPr>
          <p:cNvSpPr txBox="1"/>
          <p:nvPr/>
        </p:nvSpPr>
        <p:spPr>
          <a:xfrm>
            <a:off x="10220108" y="2568338"/>
            <a:ext cx="1441599" cy="1015663"/>
          </a:xfrm>
          <a:prstGeom prst="rect">
            <a:avLst/>
          </a:prstGeom>
          <a:noFill/>
          <a:ln w="19050">
            <a:solidFill>
              <a:schemeClr val="tx2"/>
            </a:solidFill>
            <a:prstDash val="sysDash"/>
          </a:ln>
        </p:spPr>
        <p:txBody>
          <a:bodyPr wrap="square" rtlCol="0">
            <a:spAutoFit/>
          </a:bodyPr>
          <a:lstStyle/>
          <a:p>
            <a:pPr algn="ctr">
              <a:defRPr/>
            </a:pPr>
            <a:r>
              <a:rPr lang="fr-FR" sz="1200" kern="0">
                <a:solidFill>
                  <a:prstClr val="black"/>
                </a:solidFill>
                <a:latin typeface="+mj-lt"/>
                <a:ea typeface="Calibri" panose="020F0502020204030204" pitchFamily="34" charset="0"/>
                <a:cs typeface="Calibri" panose="020F0502020204030204" pitchFamily="34" charset="0"/>
              </a:rPr>
              <a:t>Le référent du palier 1 </a:t>
            </a:r>
            <a:r>
              <a:rPr lang="fr-FR" sz="1200" b="1" kern="0">
                <a:solidFill>
                  <a:schemeClr val="accent4"/>
                </a:solidFill>
                <a:latin typeface="+mj-lt"/>
                <a:ea typeface="Calibri" panose="020F0502020204030204" pitchFamily="34" charset="0"/>
                <a:cs typeface="Calibri" panose="020F0502020204030204" pitchFamily="34" charset="0"/>
              </a:rPr>
              <a:t>escalade</a:t>
            </a:r>
            <a:r>
              <a:rPr lang="fr-FR" sz="1200" kern="0">
                <a:solidFill>
                  <a:prstClr val="black"/>
                </a:solidFill>
                <a:latin typeface="+mj-lt"/>
                <a:ea typeface="Calibri" panose="020F0502020204030204" pitchFamily="34" charset="0"/>
                <a:cs typeface="Calibri" panose="020F0502020204030204" pitchFamily="34" charset="0"/>
              </a:rPr>
              <a:t> le ticket vers l’assistance nationale</a:t>
            </a:r>
          </a:p>
        </p:txBody>
      </p:sp>
      <p:sp>
        <p:nvSpPr>
          <p:cNvPr id="21" name="ZoneTexte 150">
            <a:extLst>
              <a:ext uri="{FF2B5EF4-FFF2-40B4-BE49-F238E27FC236}">
                <a16:creationId xmlns:a16="http://schemas.microsoft.com/office/drawing/2014/main" id="{E16437AA-6925-61E9-A7B6-811EBD541822}"/>
              </a:ext>
            </a:extLst>
          </p:cNvPr>
          <p:cNvSpPr txBox="1"/>
          <p:nvPr/>
        </p:nvSpPr>
        <p:spPr>
          <a:xfrm>
            <a:off x="7775153" y="4420316"/>
            <a:ext cx="2027608" cy="1121358"/>
          </a:xfrm>
          <a:prstGeom prst="rect">
            <a:avLst/>
          </a:prstGeom>
          <a:solidFill>
            <a:srgbClr val="FFFFFF"/>
          </a:solidFill>
          <a:ln>
            <a:solidFill>
              <a:schemeClr val="tx2">
                <a:lumMod val="50000"/>
              </a:schemeClr>
            </a:solidFill>
          </a:ln>
        </p:spPr>
        <p:txBody>
          <a:bodyPr wrap="square" rtlCol="0" anchor="ctr">
            <a:noAutofit/>
          </a:bodyPr>
          <a:lstStyle/>
          <a:p>
            <a:pPr algn="ctr">
              <a:defRPr/>
            </a:pPr>
            <a:r>
              <a:rPr lang="fr-FR" sz="1200" kern="0">
                <a:solidFill>
                  <a:srgbClr val="000000"/>
                </a:solidFill>
                <a:latin typeface="+mj-lt"/>
                <a:ea typeface="Calibri" panose="020F0502020204030204" pitchFamily="34" charset="0"/>
                <a:cs typeface="Calibri" panose="020F0502020204030204" pitchFamily="34" charset="0"/>
              </a:rPr>
              <a:t>Le référent du </a:t>
            </a:r>
            <a:r>
              <a:rPr lang="fr-FR" sz="1200" b="1" kern="0">
                <a:latin typeface="+mj-lt"/>
                <a:ea typeface="Calibri" panose="020F0502020204030204" pitchFamily="34" charset="0"/>
                <a:cs typeface="Calibri" panose="020F0502020204030204" pitchFamily="34" charset="0"/>
              </a:rPr>
              <a:t>palier 2 ne peut pas répondre </a:t>
            </a:r>
            <a:r>
              <a:rPr lang="fr-FR" sz="1200" kern="0">
                <a:solidFill>
                  <a:srgbClr val="000000"/>
                </a:solidFill>
                <a:latin typeface="+mj-lt"/>
                <a:ea typeface="Calibri" panose="020F0502020204030204" pitchFamily="34" charset="0"/>
                <a:cs typeface="Calibri" panose="020F0502020204030204" pitchFamily="34" charset="0"/>
              </a:rPr>
              <a:t>à la demande dans l’immédiat. L’utilisateur a une demande trop </a:t>
            </a:r>
            <a:r>
              <a:rPr lang="fr-FR" sz="1200" b="1" kern="0">
                <a:latin typeface="+mj-lt"/>
                <a:ea typeface="Calibri" panose="020F0502020204030204" pitchFamily="34" charset="0"/>
                <a:cs typeface="Calibri" panose="020F0502020204030204" pitchFamily="34" charset="0"/>
              </a:rPr>
              <a:t>complexe</a:t>
            </a:r>
          </a:p>
        </p:txBody>
      </p:sp>
      <p:sp>
        <p:nvSpPr>
          <p:cNvPr id="22" name="ZoneTexte 151">
            <a:extLst>
              <a:ext uri="{FF2B5EF4-FFF2-40B4-BE49-F238E27FC236}">
                <a16:creationId xmlns:a16="http://schemas.microsoft.com/office/drawing/2014/main" id="{8B5D3A5D-1F2C-20A3-393C-1527B45BBAB6}"/>
              </a:ext>
            </a:extLst>
          </p:cNvPr>
          <p:cNvSpPr txBox="1"/>
          <p:nvPr/>
        </p:nvSpPr>
        <p:spPr>
          <a:xfrm>
            <a:off x="9932249" y="4565497"/>
            <a:ext cx="1729459" cy="830997"/>
          </a:xfrm>
          <a:prstGeom prst="rect">
            <a:avLst/>
          </a:prstGeom>
          <a:solidFill>
            <a:srgbClr val="FFFFFF"/>
          </a:solidFill>
          <a:ln>
            <a:solidFill>
              <a:schemeClr val="tx2">
                <a:lumMod val="50000"/>
              </a:schemeClr>
            </a:solidFill>
          </a:ln>
        </p:spPr>
        <p:txBody>
          <a:bodyPr wrap="square" rtlCol="0">
            <a:spAutoFit/>
          </a:bodyPr>
          <a:lstStyle/>
          <a:p>
            <a:pPr algn="ctr">
              <a:defRPr/>
            </a:pPr>
            <a:r>
              <a:rPr lang="fr-FR" sz="1200" kern="0">
                <a:solidFill>
                  <a:prstClr val="black"/>
                </a:solidFill>
                <a:latin typeface="+mj-lt"/>
                <a:ea typeface="Calibri" panose="020F0502020204030204" pitchFamily="34" charset="0"/>
                <a:cs typeface="Calibri" panose="020F0502020204030204" pitchFamily="34" charset="0"/>
              </a:rPr>
              <a:t>Le </a:t>
            </a:r>
            <a:r>
              <a:rPr lang="fr-FR" sz="1200" kern="0">
                <a:latin typeface="+mj-lt"/>
                <a:ea typeface="Calibri" panose="020F0502020204030204" pitchFamily="34" charset="0"/>
                <a:cs typeface="Calibri" panose="020F0502020204030204" pitchFamily="34" charset="0"/>
              </a:rPr>
              <a:t>référent du </a:t>
            </a:r>
            <a:r>
              <a:rPr lang="fr-FR" sz="1200" b="1" kern="0">
                <a:latin typeface="+mj-lt"/>
                <a:ea typeface="Calibri" panose="020F0502020204030204" pitchFamily="34" charset="0"/>
                <a:cs typeface="Calibri" panose="020F0502020204030204" pitchFamily="34" charset="0"/>
              </a:rPr>
              <a:t>palier 2 ouvre un ticket </a:t>
            </a:r>
            <a:r>
              <a:rPr lang="fr-FR" sz="1200" kern="0">
                <a:solidFill>
                  <a:prstClr val="black"/>
                </a:solidFill>
                <a:latin typeface="+mj-lt"/>
                <a:ea typeface="Calibri" panose="020F0502020204030204" pitchFamily="34" charset="0"/>
                <a:cs typeface="Calibri" panose="020F0502020204030204" pitchFamily="34" charset="0"/>
              </a:rPr>
              <a:t>auprès de l’équipe technique</a:t>
            </a:r>
          </a:p>
        </p:txBody>
      </p:sp>
      <p:cxnSp>
        <p:nvCxnSpPr>
          <p:cNvPr id="24" name="Connecteur droit avec flèche 153">
            <a:extLst>
              <a:ext uri="{FF2B5EF4-FFF2-40B4-BE49-F238E27FC236}">
                <a16:creationId xmlns:a16="http://schemas.microsoft.com/office/drawing/2014/main" id="{76AB4B39-A104-0F78-77D7-213E8FB4598F}"/>
              </a:ext>
            </a:extLst>
          </p:cNvPr>
          <p:cNvCxnSpPr>
            <a:cxnSpLocks/>
            <a:stCxn id="21" idx="3"/>
            <a:endCxn id="22" idx="1"/>
          </p:cNvCxnSpPr>
          <p:nvPr/>
        </p:nvCxnSpPr>
        <p:spPr>
          <a:xfrm>
            <a:off x="9802761" y="4980995"/>
            <a:ext cx="129488" cy="1"/>
          </a:xfrm>
          <a:prstGeom prst="straightConnector1">
            <a:avLst/>
          </a:prstGeom>
          <a:noFill/>
          <a:ln w="6350" cap="flat" cmpd="sng" algn="ctr">
            <a:solidFill>
              <a:schemeClr val="tx2">
                <a:lumMod val="75000"/>
              </a:schemeClr>
            </a:solidFill>
            <a:prstDash val="solid"/>
            <a:miter lim="800000"/>
            <a:tailEnd type="triangle"/>
          </a:ln>
          <a:effectLst/>
        </p:spPr>
      </p:cxnSp>
      <p:sp>
        <p:nvSpPr>
          <p:cNvPr id="30" name="Rectangle 29">
            <a:extLst>
              <a:ext uri="{FF2B5EF4-FFF2-40B4-BE49-F238E27FC236}">
                <a16:creationId xmlns:a16="http://schemas.microsoft.com/office/drawing/2014/main" id="{84F36EA9-95D2-D375-01A7-33B555D13B17}"/>
              </a:ext>
            </a:extLst>
          </p:cNvPr>
          <p:cNvSpPr/>
          <p:nvPr/>
        </p:nvSpPr>
        <p:spPr>
          <a:xfrm>
            <a:off x="4577543" y="4019274"/>
            <a:ext cx="1148400" cy="756000"/>
          </a:xfrm>
          <a:prstGeom prst="rect">
            <a:avLst/>
          </a:prstGeom>
          <a:solidFill>
            <a:schemeClr val="accent5">
              <a:lumMod val="40000"/>
              <a:lumOff val="60000"/>
            </a:schemeClr>
          </a:solidFill>
          <a:ln w="9525" cap="flat" cmpd="sng" algn="ctr">
            <a:noFill/>
            <a:prstDash val="solid"/>
            <a:miter lim="800000"/>
          </a:ln>
          <a:effectLst/>
        </p:spPr>
        <p:txBody>
          <a:bodyPr rtlCol="0" anchor="b"/>
          <a:lstStyle/>
          <a:p>
            <a:pPr marL="0" marR="0" lvl="0" indent="0" algn="ctr" defTabSz="914400" eaLnBrk="1" fontAlgn="auto" latinLnBrk="0" hangingPunct="1">
              <a:lnSpc>
                <a:spcPts val="700"/>
              </a:lnSpc>
              <a:spcBef>
                <a:spcPts val="0"/>
              </a:spcBef>
              <a:spcAft>
                <a:spcPts val="0"/>
              </a:spcAft>
              <a:buClrTx/>
              <a:buSzTx/>
              <a:buFontTx/>
              <a:buNone/>
              <a:tabLst/>
              <a:defRPr/>
            </a:pPr>
            <a:endParaRPr kumimoji="0" lang="fr-FR" sz="1100" b="1" i="0" u="none" strike="noStrike" kern="0" cap="none" spc="0" normalizeH="0" baseline="0" noProof="0">
              <a:ln>
                <a:noFill/>
              </a:ln>
              <a:solidFill>
                <a:srgbClr val="ED771A"/>
              </a:solidFill>
              <a:effectLst/>
              <a:uLnTx/>
              <a:uFillTx/>
              <a:latin typeface="+mj-lt"/>
              <a:ea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7ACA0622-A40F-2E0F-7B6B-BD53A12DFF5A}"/>
              </a:ext>
            </a:extLst>
          </p:cNvPr>
          <p:cNvSpPr/>
          <p:nvPr/>
        </p:nvSpPr>
        <p:spPr>
          <a:xfrm>
            <a:off x="4590126" y="4030539"/>
            <a:ext cx="648000" cy="160111"/>
          </a:xfrm>
          <a:prstGeom prst="rect">
            <a:avLst/>
          </a:prstGeom>
          <a:solidFill>
            <a:schemeClr val="bg1"/>
          </a:solidFill>
          <a:ln w="12700" cap="flat" cmpd="sng" algn="ctr">
            <a:solidFill>
              <a:schemeClr val="bg1"/>
            </a:solid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1" u="none" strike="noStrike" kern="0" cap="none" spc="0" normalizeH="0" baseline="0" noProof="0">
                <a:ln>
                  <a:noFill/>
                </a:ln>
                <a:solidFill>
                  <a:schemeClr val="accent5">
                    <a:lumMod val="60000"/>
                    <a:lumOff val="40000"/>
                  </a:schemeClr>
                </a:solidFill>
                <a:effectLst/>
                <a:uLnTx/>
                <a:uFillTx/>
                <a:latin typeface="+mj-lt"/>
                <a:ea typeface="Calibri" panose="020F0502020204030204" pitchFamily="34" charset="0"/>
                <a:cs typeface="Calibri" panose="020F0502020204030204" pitchFamily="34" charset="0"/>
              </a:rPr>
              <a:t>Palier 2</a:t>
            </a:r>
          </a:p>
        </p:txBody>
      </p:sp>
      <p:sp>
        <p:nvSpPr>
          <p:cNvPr id="28" name="ZoneTexte 157">
            <a:extLst>
              <a:ext uri="{FF2B5EF4-FFF2-40B4-BE49-F238E27FC236}">
                <a16:creationId xmlns:a16="http://schemas.microsoft.com/office/drawing/2014/main" id="{0C912AD8-CBAD-7425-E21C-957DB6A5FB2E}"/>
              </a:ext>
            </a:extLst>
          </p:cNvPr>
          <p:cNvSpPr txBox="1"/>
          <p:nvPr/>
        </p:nvSpPr>
        <p:spPr>
          <a:xfrm>
            <a:off x="4418681" y="4462899"/>
            <a:ext cx="1451889" cy="354969"/>
          </a:xfrm>
          <a:prstGeom prst="rect">
            <a:avLst/>
          </a:prstGeom>
          <a:noFill/>
        </p:spPr>
        <p:txBody>
          <a:bodyPr wrap="square" rtlCol="0" anchor="ctr">
            <a:spAutoFit/>
          </a:bodyPr>
          <a:lstStyle/>
          <a:p>
            <a:pPr marL="0" marR="0" lvl="0" indent="0" algn="ctr" defTabSz="914400" eaLnBrk="1" fontAlgn="auto" latinLnBrk="0" hangingPunct="1">
              <a:lnSpc>
                <a:spcPts val="1000"/>
              </a:lnSpc>
              <a:spcBef>
                <a:spcPts val="0"/>
              </a:spcBef>
              <a:spcAft>
                <a:spcPts val="300"/>
              </a:spcAft>
              <a:buClrTx/>
              <a:buSzTx/>
              <a:buFontTx/>
              <a:buNone/>
              <a:tabLst/>
              <a:defRPr/>
            </a:pPr>
            <a:r>
              <a:rPr kumimoji="0" lang="fr-FR" sz="1200" b="1" i="0" u="none" strike="noStrike" kern="0" cap="none" spc="0" normalizeH="0" baseline="0" noProof="0">
                <a:ln>
                  <a:noFill/>
                </a:ln>
                <a:solidFill>
                  <a:srgbClr val="ED771A"/>
                </a:solidFill>
                <a:effectLst/>
                <a:uLnTx/>
                <a:uFillTx/>
                <a:latin typeface="+mj-lt"/>
                <a:ea typeface="Calibri" panose="020F0502020204030204" pitchFamily="34" charset="0"/>
                <a:cs typeface="Calibri" panose="020F0502020204030204" pitchFamily="34" charset="0"/>
              </a:rPr>
              <a:t> </a:t>
            </a:r>
            <a:r>
              <a:rPr kumimoji="0" lang="fr-FR" sz="1200" b="1" i="0" u="none" strike="noStrike" kern="0" cap="none" spc="0" normalizeH="0" baseline="0" noProof="0">
                <a:ln>
                  <a:noFill/>
                </a:ln>
                <a:solidFill>
                  <a:schemeClr val="bg1"/>
                </a:solidFill>
                <a:effectLst/>
                <a:uLnTx/>
                <a:uFillTx/>
                <a:latin typeface="+mj-lt"/>
                <a:ea typeface="Calibri" panose="020F0502020204030204" pitchFamily="34" charset="0"/>
                <a:cs typeface="Calibri" panose="020F0502020204030204" pitchFamily="34" charset="0"/>
              </a:rPr>
              <a:t>Assistance</a:t>
            </a:r>
            <a:r>
              <a:rPr kumimoji="0" lang="fr-FR" sz="1200" b="1" i="0" u="none" strike="noStrike" kern="0" cap="none" spc="0" normalizeH="0" baseline="0" noProof="0">
                <a:ln>
                  <a:noFill/>
                </a:ln>
                <a:solidFill>
                  <a:srgbClr val="0070C0"/>
                </a:solidFill>
                <a:effectLst/>
                <a:uLnTx/>
                <a:uFillTx/>
                <a:latin typeface="+mj-lt"/>
                <a:ea typeface="Calibri" panose="020F0502020204030204" pitchFamily="34" charset="0"/>
                <a:cs typeface="Calibri" panose="020F0502020204030204" pitchFamily="34" charset="0"/>
              </a:rPr>
              <a:t> </a:t>
            </a:r>
            <a:r>
              <a:rPr kumimoji="0" lang="fr-FR" sz="1200" b="1" i="0" u="none" strike="noStrike" kern="0" cap="none" spc="0" normalizeH="0" baseline="0" noProof="0">
                <a:ln>
                  <a:noFill/>
                </a:ln>
                <a:solidFill>
                  <a:schemeClr val="bg1"/>
                </a:solidFill>
                <a:effectLst/>
                <a:uLnTx/>
                <a:uFillTx/>
                <a:latin typeface="+mj-lt"/>
                <a:ea typeface="Calibri" panose="020F0502020204030204" pitchFamily="34" charset="0"/>
                <a:cs typeface="Calibri" panose="020F0502020204030204" pitchFamily="34" charset="0"/>
              </a:rPr>
              <a:t>nationale</a:t>
            </a:r>
          </a:p>
        </p:txBody>
      </p:sp>
      <p:grpSp>
        <p:nvGrpSpPr>
          <p:cNvPr id="12" name="Groupe 11">
            <a:extLst>
              <a:ext uri="{FF2B5EF4-FFF2-40B4-BE49-F238E27FC236}">
                <a16:creationId xmlns:a16="http://schemas.microsoft.com/office/drawing/2014/main" id="{C8FCC242-3356-7EAD-D85E-7269027D0F80}"/>
              </a:ext>
            </a:extLst>
          </p:cNvPr>
          <p:cNvGrpSpPr/>
          <p:nvPr/>
        </p:nvGrpSpPr>
        <p:grpSpPr>
          <a:xfrm>
            <a:off x="4838844" y="4182283"/>
            <a:ext cx="625799" cy="264236"/>
            <a:chOff x="4883322" y="4525183"/>
            <a:chExt cx="625799" cy="264236"/>
          </a:xfrm>
        </p:grpSpPr>
        <p:pic>
          <p:nvPicPr>
            <p:cNvPr id="31" name="Graphique 160" descr="Centre d’appels avec un remplissage uni">
              <a:extLst>
                <a:ext uri="{FF2B5EF4-FFF2-40B4-BE49-F238E27FC236}">
                  <a16:creationId xmlns:a16="http://schemas.microsoft.com/office/drawing/2014/main" id="{7C75F26E-3059-9DD6-8BBC-F50900A90B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3322" y="4525183"/>
              <a:ext cx="220273" cy="264235"/>
            </a:xfrm>
            <a:prstGeom prst="rect">
              <a:avLst/>
            </a:prstGeom>
          </p:spPr>
        </p:pic>
        <p:pic>
          <p:nvPicPr>
            <p:cNvPr id="29" name="Graphique 158" descr="Centre d’appels avec un remplissage uni">
              <a:extLst>
                <a:ext uri="{FF2B5EF4-FFF2-40B4-BE49-F238E27FC236}">
                  <a16:creationId xmlns:a16="http://schemas.microsoft.com/office/drawing/2014/main" id="{8DE184D6-0F87-7EF5-877F-3A47969339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88849" y="4525184"/>
              <a:ext cx="220272" cy="264235"/>
            </a:xfrm>
            <a:prstGeom prst="rect">
              <a:avLst/>
            </a:prstGeom>
          </p:spPr>
        </p:pic>
      </p:grpSp>
      <p:pic>
        <p:nvPicPr>
          <p:cNvPr id="37" name="Graphique 166" descr="Centre d’appels avec un remplissage uni">
            <a:extLst>
              <a:ext uri="{FF2B5EF4-FFF2-40B4-BE49-F238E27FC236}">
                <a16:creationId xmlns:a16="http://schemas.microsoft.com/office/drawing/2014/main" id="{885A29D7-0A9C-3FC1-5930-45ECD1FEFB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18387" y="2796525"/>
            <a:ext cx="210769" cy="262800"/>
          </a:xfrm>
          <a:prstGeom prst="rect">
            <a:avLst/>
          </a:prstGeom>
        </p:spPr>
      </p:pic>
      <p:cxnSp>
        <p:nvCxnSpPr>
          <p:cNvPr id="39" name="Connecteur droit avec flèche 169">
            <a:extLst>
              <a:ext uri="{FF2B5EF4-FFF2-40B4-BE49-F238E27FC236}">
                <a16:creationId xmlns:a16="http://schemas.microsoft.com/office/drawing/2014/main" id="{D84B9933-D2DB-C15E-05FC-E7CBE741F6D6}"/>
              </a:ext>
            </a:extLst>
          </p:cNvPr>
          <p:cNvCxnSpPr>
            <a:cxnSpLocks/>
            <a:stCxn id="19" idx="3"/>
            <a:endCxn id="20" idx="1"/>
          </p:cNvCxnSpPr>
          <p:nvPr/>
        </p:nvCxnSpPr>
        <p:spPr>
          <a:xfrm>
            <a:off x="9802761" y="3076170"/>
            <a:ext cx="417347" cy="0"/>
          </a:xfrm>
          <a:prstGeom prst="straightConnector1">
            <a:avLst/>
          </a:prstGeom>
          <a:noFill/>
          <a:ln w="6350" cap="flat" cmpd="sng" algn="ctr">
            <a:solidFill>
              <a:schemeClr val="tx2">
                <a:lumMod val="75000"/>
              </a:schemeClr>
            </a:solidFill>
            <a:prstDash val="solid"/>
            <a:miter lim="800000"/>
            <a:tailEnd type="triangle"/>
          </a:ln>
          <a:effectLst/>
        </p:spPr>
      </p:cxnSp>
      <p:cxnSp>
        <p:nvCxnSpPr>
          <p:cNvPr id="40" name="Connecteur : en angle 170">
            <a:extLst>
              <a:ext uri="{FF2B5EF4-FFF2-40B4-BE49-F238E27FC236}">
                <a16:creationId xmlns:a16="http://schemas.microsoft.com/office/drawing/2014/main" id="{92B16933-E526-8D38-062E-4D8875780E70}"/>
              </a:ext>
            </a:extLst>
          </p:cNvPr>
          <p:cNvCxnSpPr>
            <a:cxnSpLocks/>
            <a:stCxn id="14" idx="3"/>
            <a:endCxn id="13" idx="1"/>
          </p:cNvCxnSpPr>
          <p:nvPr/>
        </p:nvCxnSpPr>
        <p:spPr>
          <a:xfrm flipV="1">
            <a:off x="2007084" y="2657128"/>
            <a:ext cx="261963" cy="933664"/>
          </a:xfrm>
          <a:prstGeom prst="bentConnector3">
            <a:avLst>
              <a:gd name="adj1" fmla="val 50000"/>
            </a:avLst>
          </a:prstGeom>
          <a:noFill/>
          <a:ln w="6350" cap="flat" cmpd="sng" algn="ctr">
            <a:solidFill>
              <a:schemeClr val="tx2">
                <a:lumMod val="75000"/>
              </a:schemeClr>
            </a:solidFill>
            <a:prstDash val="solid"/>
            <a:miter lim="800000"/>
            <a:tailEnd type="triangle"/>
          </a:ln>
          <a:effectLst/>
        </p:spPr>
      </p:cxnSp>
      <p:cxnSp>
        <p:nvCxnSpPr>
          <p:cNvPr id="41" name="Connecteur : en angle 171">
            <a:extLst>
              <a:ext uri="{FF2B5EF4-FFF2-40B4-BE49-F238E27FC236}">
                <a16:creationId xmlns:a16="http://schemas.microsoft.com/office/drawing/2014/main" id="{6D6B2FD4-03F8-A842-AFE3-E6A5EDA3ACD2}"/>
              </a:ext>
            </a:extLst>
          </p:cNvPr>
          <p:cNvCxnSpPr>
            <a:cxnSpLocks/>
            <a:stCxn id="14" idx="3"/>
            <a:endCxn id="15" idx="1"/>
          </p:cNvCxnSpPr>
          <p:nvPr/>
        </p:nvCxnSpPr>
        <p:spPr>
          <a:xfrm>
            <a:off x="2007084" y="3590792"/>
            <a:ext cx="261962" cy="805416"/>
          </a:xfrm>
          <a:prstGeom prst="bentConnector3">
            <a:avLst>
              <a:gd name="adj1" fmla="val 50000"/>
            </a:avLst>
          </a:prstGeom>
          <a:noFill/>
          <a:ln w="6350" cap="flat" cmpd="sng" algn="ctr">
            <a:solidFill>
              <a:schemeClr val="tx2">
                <a:lumMod val="75000"/>
              </a:schemeClr>
            </a:solidFill>
            <a:prstDash val="solid"/>
            <a:miter lim="800000"/>
            <a:tailEnd type="triangle"/>
          </a:ln>
          <a:effectLst/>
        </p:spPr>
      </p:cxnSp>
      <p:cxnSp>
        <p:nvCxnSpPr>
          <p:cNvPr id="49" name="Connecteur : en angle 194">
            <a:extLst>
              <a:ext uri="{FF2B5EF4-FFF2-40B4-BE49-F238E27FC236}">
                <a16:creationId xmlns:a16="http://schemas.microsoft.com/office/drawing/2014/main" id="{75406AAD-C10B-0735-1F8B-4EFD4C4D5F82}"/>
              </a:ext>
            </a:extLst>
          </p:cNvPr>
          <p:cNvCxnSpPr>
            <a:cxnSpLocks/>
            <a:stCxn id="18" idx="3"/>
            <a:endCxn id="19" idx="1"/>
          </p:cNvCxnSpPr>
          <p:nvPr/>
        </p:nvCxnSpPr>
        <p:spPr>
          <a:xfrm>
            <a:off x="7320735" y="2662961"/>
            <a:ext cx="454418" cy="413209"/>
          </a:xfrm>
          <a:prstGeom prst="bentConnector3">
            <a:avLst>
              <a:gd name="adj1" fmla="val 50000"/>
            </a:avLst>
          </a:prstGeom>
          <a:noFill/>
          <a:ln w="6350" cap="flat" cmpd="sng" algn="ctr">
            <a:solidFill>
              <a:srgbClr val="0070AD"/>
            </a:solidFill>
            <a:prstDash val="solid"/>
            <a:miter lim="800000"/>
            <a:tailEnd type="triangle"/>
          </a:ln>
          <a:effectLst/>
        </p:spPr>
      </p:cxnSp>
      <p:sp>
        <p:nvSpPr>
          <p:cNvPr id="50" name="ZoneTexte 203">
            <a:extLst>
              <a:ext uri="{FF2B5EF4-FFF2-40B4-BE49-F238E27FC236}">
                <a16:creationId xmlns:a16="http://schemas.microsoft.com/office/drawing/2014/main" id="{B73D37E6-8037-49FC-803E-FFFE6692D36E}"/>
              </a:ext>
            </a:extLst>
          </p:cNvPr>
          <p:cNvSpPr txBox="1"/>
          <p:nvPr/>
        </p:nvSpPr>
        <p:spPr>
          <a:xfrm>
            <a:off x="7775153" y="1924834"/>
            <a:ext cx="2027608" cy="646331"/>
          </a:xfrm>
          <a:prstGeom prst="rect">
            <a:avLst/>
          </a:prstGeom>
          <a:solidFill>
            <a:srgbClr val="FFFFFF"/>
          </a:solidFill>
          <a:ln>
            <a:solidFill>
              <a:schemeClr val="tx2">
                <a:lumMod val="50000"/>
              </a:schemeClr>
            </a:solidFill>
          </a:ln>
        </p:spPr>
        <p:txBody>
          <a:bodyPr wrap="square" rtlCol="0">
            <a:spAutoFit/>
          </a:bodyPr>
          <a:lstStyle/>
          <a:p>
            <a:pPr algn="ctr">
              <a:defRPr/>
            </a:pPr>
            <a:r>
              <a:rPr lang="fr-FR" sz="1200" kern="0">
                <a:solidFill>
                  <a:srgbClr val="000000"/>
                </a:solidFill>
                <a:latin typeface="+mj-lt"/>
                <a:ea typeface="Calibri" panose="020F0502020204030204" pitchFamily="34" charset="0"/>
                <a:cs typeface="Calibri" panose="020F0502020204030204" pitchFamily="34" charset="0"/>
              </a:rPr>
              <a:t>Le référent du </a:t>
            </a:r>
            <a:r>
              <a:rPr lang="fr-FR" sz="1200" b="1" kern="0">
                <a:latin typeface="+mj-lt"/>
                <a:ea typeface="Calibri" panose="020F0502020204030204" pitchFamily="34" charset="0"/>
                <a:cs typeface="Calibri" panose="020F0502020204030204" pitchFamily="34" charset="0"/>
              </a:rPr>
              <a:t>palier 1 répond</a:t>
            </a:r>
            <a:r>
              <a:rPr lang="fr-FR" sz="1200" kern="0">
                <a:solidFill>
                  <a:srgbClr val="000000"/>
                </a:solidFill>
                <a:latin typeface="+mj-lt"/>
                <a:ea typeface="Calibri" panose="020F0502020204030204" pitchFamily="34" charset="0"/>
                <a:cs typeface="Calibri" panose="020F0502020204030204" pitchFamily="34" charset="0"/>
              </a:rPr>
              <a:t> à la demande de l’utilisateur </a:t>
            </a:r>
            <a:endParaRPr lang="fr-FR" sz="1200" b="1" kern="0">
              <a:solidFill>
                <a:srgbClr val="00B0F0"/>
              </a:solidFill>
              <a:latin typeface="+mj-lt"/>
              <a:ea typeface="Calibri" panose="020F0502020204030204" pitchFamily="34" charset="0"/>
              <a:cs typeface="Calibri" panose="020F0502020204030204" pitchFamily="34" charset="0"/>
            </a:endParaRPr>
          </a:p>
        </p:txBody>
      </p:sp>
      <p:cxnSp>
        <p:nvCxnSpPr>
          <p:cNvPr id="51" name="Connecteur : en angle 204">
            <a:extLst>
              <a:ext uri="{FF2B5EF4-FFF2-40B4-BE49-F238E27FC236}">
                <a16:creationId xmlns:a16="http://schemas.microsoft.com/office/drawing/2014/main" id="{39B9F162-1E5B-3961-4419-DEB999DAB84D}"/>
              </a:ext>
            </a:extLst>
          </p:cNvPr>
          <p:cNvCxnSpPr>
            <a:cxnSpLocks/>
            <a:stCxn id="18" idx="3"/>
            <a:endCxn id="50" idx="1"/>
          </p:cNvCxnSpPr>
          <p:nvPr/>
        </p:nvCxnSpPr>
        <p:spPr>
          <a:xfrm flipV="1">
            <a:off x="7320735" y="2248000"/>
            <a:ext cx="454418" cy="414961"/>
          </a:xfrm>
          <a:prstGeom prst="bentConnector3">
            <a:avLst>
              <a:gd name="adj1" fmla="val 50000"/>
            </a:avLst>
          </a:prstGeom>
          <a:noFill/>
          <a:ln w="6350" cap="flat" cmpd="sng" algn="ctr">
            <a:solidFill>
              <a:srgbClr val="0070AD"/>
            </a:solidFill>
            <a:prstDash val="solid"/>
            <a:miter lim="800000"/>
            <a:tailEnd type="triangle"/>
          </a:ln>
          <a:effectLst/>
        </p:spPr>
      </p:cxnSp>
      <p:sp>
        <p:nvSpPr>
          <p:cNvPr id="132" name="Rectangle 131">
            <a:extLst>
              <a:ext uri="{FF2B5EF4-FFF2-40B4-BE49-F238E27FC236}">
                <a16:creationId xmlns:a16="http://schemas.microsoft.com/office/drawing/2014/main" id="{12674A20-177B-EC75-D1D2-1ED44A83FFEF}"/>
              </a:ext>
            </a:extLst>
          </p:cNvPr>
          <p:cNvSpPr/>
          <p:nvPr/>
        </p:nvSpPr>
        <p:spPr>
          <a:xfrm>
            <a:off x="442913" y="5568536"/>
            <a:ext cx="11269662" cy="7635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Marianne" panose="02000000000000000000" pitchFamily="50" charset="0"/>
              <a:buChar char="→"/>
            </a:pPr>
            <a:r>
              <a:rPr lang="fr-FR" sz="1200">
                <a:solidFill>
                  <a:schemeClr val="tx1"/>
                </a:solidFill>
              </a:rPr>
              <a:t>La boîte mail </a:t>
            </a:r>
            <a:r>
              <a:rPr lang="fr-FR" sz="1200">
                <a:solidFill>
                  <a:schemeClr val="tx1"/>
                </a:solidFill>
                <a:hlinkClick r:id="rId7"/>
              </a:rPr>
              <a:t>sisiao@dihal.gouv.fr</a:t>
            </a:r>
            <a:r>
              <a:rPr lang="fr-FR" sz="1200">
                <a:solidFill>
                  <a:schemeClr val="tx1"/>
                </a:solidFill>
              </a:rPr>
              <a:t> est désactivée et ne peut plus être sollicitée</a:t>
            </a:r>
          </a:p>
          <a:p>
            <a:pPr marL="285750" indent="-285750">
              <a:buFont typeface="Marianne" panose="02000000000000000000" pitchFamily="50" charset="0"/>
              <a:buChar char="→"/>
            </a:pPr>
            <a:r>
              <a:rPr lang="fr-FR" sz="1200">
                <a:solidFill>
                  <a:schemeClr val="tx1"/>
                </a:solidFill>
              </a:rPr>
              <a:t>Notre ambition est de router automatiquement les demandes à l’assistance national ou local en fonction de la complexité de la demande</a:t>
            </a:r>
          </a:p>
          <a:p>
            <a:pPr marL="285750" indent="-285750">
              <a:buFont typeface="Marianne" panose="02000000000000000000" pitchFamily="50" charset="0"/>
              <a:buChar char="→"/>
            </a:pPr>
            <a:r>
              <a:rPr lang="fr-FR" sz="1200">
                <a:solidFill>
                  <a:schemeClr val="tx1"/>
                </a:solidFill>
              </a:rPr>
              <a:t>Le </a:t>
            </a:r>
            <a:r>
              <a:rPr lang="fr-FR" sz="1200" b="1">
                <a:solidFill>
                  <a:schemeClr val="tx1"/>
                </a:solidFill>
              </a:rPr>
              <a:t>suivi des tickets par département et à l’échelle nationale </a:t>
            </a:r>
            <a:r>
              <a:rPr lang="fr-FR" sz="1200">
                <a:solidFill>
                  <a:schemeClr val="tx1"/>
                </a:solidFill>
              </a:rPr>
              <a:t>est effectué directement à partir des données extraites dans le CRM</a:t>
            </a:r>
          </a:p>
        </p:txBody>
      </p:sp>
      <p:cxnSp>
        <p:nvCxnSpPr>
          <p:cNvPr id="129" name="Connecteur : en angle 128">
            <a:extLst>
              <a:ext uri="{FF2B5EF4-FFF2-40B4-BE49-F238E27FC236}">
                <a16:creationId xmlns:a16="http://schemas.microsoft.com/office/drawing/2014/main" id="{FE09D24A-B313-9AFB-3057-6566778A3E10}"/>
              </a:ext>
            </a:extLst>
          </p:cNvPr>
          <p:cNvCxnSpPr>
            <a:cxnSpLocks/>
            <a:stCxn id="20" idx="2"/>
            <a:endCxn id="15" idx="0"/>
          </p:cNvCxnSpPr>
          <p:nvPr/>
        </p:nvCxnSpPr>
        <p:spPr>
          <a:xfrm rot="5400000">
            <a:off x="6772557" y="-95310"/>
            <a:ext cx="489041" cy="7847662"/>
          </a:xfrm>
          <a:prstGeom prst="bentConnector3">
            <a:avLst>
              <a:gd name="adj1" fmla="val 17327"/>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5" name="ZoneTexte 150">
            <a:extLst>
              <a:ext uri="{FF2B5EF4-FFF2-40B4-BE49-F238E27FC236}">
                <a16:creationId xmlns:a16="http://schemas.microsoft.com/office/drawing/2014/main" id="{B7C9D55B-5E73-46CD-5659-EE4AFE6AA7AD}"/>
              </a:ext>
            </a:extLst>
          </p:cNvPr>
          <p:cNvSpPr txBox="1"/>
          <p:nvPr/>
        </p:nvSpPr>
        <p:spPr>
          <a:xfrm>
            <a:off x="7775153" y="3690143"/>
            <a:ext cx="2027608" cy="646331"/>
          </a:xfrm>
          <a:prstGeom prst="rect">
            <a:avLst/>
          </a:prstGeom>
          <a:solidFill>
            <a:srgbClr val="FFFFFF"/>
          </a:solidFill>
          <a:ln>
            <a:solidFill>
              <a:schemeClr val="tx2">
                <a:lumMod val="50000"/>
              </a:schemeClr>
            </a:solidFill>
          </a:ln>
        </p:spPr>
        <p:txBody>
          <a:bodyPr wrap="square" rtlCol="0">
            <a:spAutoFit/>
          </a:bodyPr>
          <a:lstStyle/>
          <a:p>
            <a:pPr algn="ctr">
              <a:defRPr/>
            </a:pPr>
            <a:r>
              <a:rPr lang="fr-FR" sz="1200" kern="0">
                <a:solidFill>
                  <a:srgbClr val="000000"/>
                </a:solidFill>
                <a:latin typeface="+mj-lt"/>
                <a:ea typeface="Calibri" panose="020F0502020204030204" pitchFamily="34" charset="0"/>
                <a:cs typeface="Calibri" panose="020F0502020204030204" pitchFamily="34" charset="0"/>
              </a:rPr>
              <a:t>Le référent du </a:t>
            </a:r>
            <a:r>
              <a:rPr lang="fr-FR" sz="1200" b="1" kern="0">
                <a:latin typeface="+mj-lt"/>
                <a:ea typeface="Calibri" panose="020F0502020204030204" pitchFamily="34" charset="0"/>
                <a:cs typeface="Calibri" panose="020F0502020204030204" pitchFamily="34" charset="0"/>
              </a:rPr>
              <a:t>palier 2 répond</a:t>
            </a:r>
            <a:r>
              <a:rPr lang="fr-FR" sz="1200" b="1" kern="0">
                <a:solidFill>
                  <a:srgbClr val="000000"/>
                </a:solidFill>
                <a:latin typeface="+mj-lt"/>
                <a:ea typeface="Calibri" panose="020F0502020204030204" pitchFamily="34" charset="0"/>
                <a:cs typeface="Calibri" panose="020F0502020204030204" pitchFamily="34" charset="0"/>
              </a:rPr>
              <a:t> </a:t>
            </a:r>
            <a:r>
              <a:rPr lang="fr-FR" sz="1200" kern="0">
                <a:solidFill>
                  <a:srgbClr val="000000"/>
                </a:solidFill>
                <a:latin typeface="+mj-lt"/>
                <a:ea typeface="Calibri" panose="020F0502020204030204" pitchFamily="34" charset="0"/>
                <a:cs typeface="Calibri" panose="020F0502020204030204" pitchFamily="34" charset="0"/>
              </a:rPr>
              <a:t>à la demande de l’utilisateur</a:t>
            </a:r>
            <a:endParaRPr lang="fr-FR" sz="1200" b="1" kern="0">
              <a:solidFill>
                <a:srgbClr val="00B0F0"/>
              </a:solidFill>
              <a:latin typeface="+mj-lt"/>
              <a:ea typeface="Calibri" panose="020F0502020204030204" pitchFamily="34" charset="0"/>
              <a:cs typeface="Calibri" panose="020F0502020204030204" pitchFamily="34" charset="0"/>
            </a:endParaRPr>
          </a:p>
        </p:txBody>
      </p:sp>
      <p:cxnSp>
        <p:nvCxnSpPr>
          <p:cNvPr id="136" name="Connecteur : en angle 204">
            <a:extLst>
              <a:ext uri="{FF2B5EF4-FFF2-40B4-BE49-F238E27FC236}">
                <a16:creationId xmlns:a16="http://schemas.microsoft.com/office/drawing/2014/main" id="{A823CE86-F707-4D25-A440-C0BCDBFC9D38}"/>
              </a:ext>
            </a:extLst>
          </p:cNvPr>
          <p:cNvCxnSpPr>
            <a:cxnSpLocks/>
            <a:stCxn id="17" idx="3"/>
            <a:endCxn id="21" idx="1"/>
          </p:cNvCxnSpPr>
          <p:nvPr/>
        </p:nvCxnSpPr>
        <p:spPr>
          <a:xfrm>
            <a:off x="7320735" y="4414398"/>
            <a:ext cx="454418" cy="566597"/>
          </a:xfrm>
          <a:prstGeom prst="bentConnector3">
            <a:avLst>
              <a:gd name="adj1" fmla="val 50000"/>
            </a:avLst>
          </a:prstGeom>
          <a:noFill/>
          <a:ln w="6350" cap="flat" cmpd="sng" algn="ctr">
            <a:solidFill>
              <a:srgbClr val="0070AD"/>
            </a:solidFill>
            <a:prstDash val="solid"/>
            <a:miter lim="800000"/>
            <a:tailEnd type="triangle"/>
          </a:ln>
          <a:effectLst/>
        </p:spPr>
      </p:cxnSp>
      <p:cxnSp>
        <p:nvCxnSpPr>
          <p:cNvPr id="139" name="Connecteur : en angle 204">
            <a:extLst>
              <a:ext uri="{FF2B5EF4-FFF2-40B4-BE49-F238E27FC236}">
                <a16:creationId xmlns:a16="http://schemas.microsoft.com/office/drawing/2014/main" id="{9FAD60BD-7D2F-5491-40A8-C8F011DD54CB}"/>
              </a:ext>
            </a:extLst>
          </p:cNvPr>
          <p:cNvCxnSpPr>
            <a:cxnSpLocks/>
            <a:stCxn id="17" idx="3"/>
            <a:endCxn id="135" idx="1"/>
          </p:cNvCxnSpPr>
          <p:nvPr/>
        </p:nvCxnSpPr>
        <p:spPr>
          <a:xfrm flipV="1">
            <a:off x="7320735" y="4013309"/>
            <a:ext cx="454418" cy="401089"/>
          </a:xfrm>
          <a:prstGeom prst="bentConnector3">
            <a:avLst>
              <a:gd name="adj1" fmla="val 50000"/>
            </a:avLst>
          </a:prstGeom>
          <a:noFill/>
          <a:ln w="6350" cap="flat" cmpd="sng" algn="ctr">
            <a:solidFill>
              <a:srgbClr val="0070AD"/>
            </a:solidFill>
            <a:prstDash val="solid"/>
            <a:miter lim="800000"/>
            <a:tailEnd type="triangle"/>
          </a:ln>
          <a:effectLst/>
        </p:spPr>
      </p:cxnSp>
      <p:sp>
        <p:nvSpPr>
          <p:cNvPr id="2" name="Rectangle : coins arrondis 1">
            <a:extLst>
              <a:ext uri="{FF2B5EF4-FFF2-40B4-BE49-F238E27FC236}">
                <a16:creationId xmlns:a16="http://schemas.microsoft.com/office/drawing/2014/main" id="{6F85B1E5-7948-12FA-1D08-EADCE615CBD7}"/>
              </a:ext>
            </a:extLst>
          </p:cNvPr>
          <p:cNvSpPr/>
          <p:nvPr/>
        </p:nvSpPr>
        <p:spPr>
          <a:xfrm>
            <a:off x="9784129" y="-177718"/>
            <a:ext cx="2281188" cy="967938"/>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4F290714-D818-2E28-7305-C6BE72A4C225}"/>
              </a:ext>
            </a:extLst>
          </p:cNvPr>
          <p:cNvSpPr txBox="1"/>
          <p:nvPr/>
        </p:nvSpPr>
        <p:spPr>
          <a:xfrm>
            <a:off x="10033483" y="41375"/>
            <a:ext cx="1782481" cy="646331"/>
          </a:xfrm>
          <a:prstGeom prst="rect">
            <a:avLst/>
          </a:prstGeom>
          <a:noFill/>
        </p:spPr>
        <p:txBody>
          <a:bodyPr wrap="square" rtlCol="0">
            <a:spAutoFit/>
          </a:bodyPr>
          <a:lstStyle/>
          <a:p>
            <a:pPr algn="ctr"/>
            <a:r>
              <a:rPr lang="fr-FR" b="1">
                <a:solidFill>
                  <a:schemeClr val="bg1"/>
                </a:solidFill>
              </a:rPr>
              <a:t>Canal formulaire</a:t>
            </a:r>
          </a:p>
        </p:txBody>
      </p:sp>
      <p:cxnSp>
        <p:nvCxnSpPr>
          <p:cNvPr id="131" name="Connecteur droit 130">
            <a:extLst>
              <a:ext uri="{FF2B5EF4-FFF2-40B4-BE49-F238E27FC236}">
                <a16:creationId xmlns:a16="http://schemas.microsoft.com/office/drawing/2014/main" id="{BFDF6919-EAA4-3D39-19AC-0351DD37F4E3}"/>
              </a:ext>
            </a:extLst>
          </p:cNvPr>
          <p:cNvCxnSpPr>
            <a:cxnSpLocks/>
          </p:cNvCxnSpPr>
          <p:nvPr/>
        </p:nvCxnSpPr>
        <p:spPr>
          <a:xfrm>
            <a:off x="4300151" y="1448450"/>
            <a:ext cx="0" cy="3948044"/>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47" name="Graphique 146" descr="Document avec un remplissage uni">
            <a:extLst>
              <a:ext uri="{FF2B5EF4-FFF2-40B4-BE49-F238E27FC236}">
                <a16:creationId xmlns:a16="http://schemas.microsoft.com/office/drawing/2014/main" id="{64C95A20-57E2-C382-E7B7-CD1421940B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3515" y="2499071"/>
            <a:ext cx="676222" cy="676222"/>
          </a:xfrm>
          <a:prstGeom prst="rect">
            <a:avLst/>
          </a:prstGeom>
        </p:spPr>
      </p:pic>
      <p:pic>
        <p:nvPicPr>
          <p:cNvPr id="148" name="Graphique 147" descr="Document avec un remplissage uni">
            <a:extLst>
              <a:ext uri="{FF2B5EF4-FFF2-40B4-BE49-F238E27FC236}">
                <a16:creationId xmlns:a16="http://schemas.microsoft.com/office/drawing/2014/main" id="{86BB7DC5-1BF4-AA15-F828-D4E9E45F4BF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2761" y="31727"/>
            <a:ext cx="531637" cy="531637"/>
          </a:xfrm>
          <a:prstGeom prst="rect">
            <a:avLst/>
          </a:prstGeom>
        </p:spPr>
      </p:pic>
      <p:grpSp>
        <p:nvGrpSpPr>
          <p:cNvPr id="42" name="Groupe 41">
            <a:extLst>
              <a:ext uri="{FF2B5EF4-FFF2-40B4-BE49-F238E27FC236}">
                <a16:creationId xmlns:a16="http://schemas.microsoft.com/office/drawing/2014/main" id="{281325AF-FCFD-18B1-8529-8C473CA1A34E}"/>
              </a:ext>
            </a:extLst>
          </p:cNvPr>
          <p:cNvGrpSpPr/>
          <p:nvPr/>
        </p:nvGrpSpPr>
        <p:grpSpPr>
          <a:xfrm>
            <a:off x="4559547" y="2294316"/>
            <a:ext cx="1149420" cy="755386"/>
            <a:chOff x="4559547" y="2599116"/>
            <a:chExt cx="1149420" cy="755386"/>
          </a:xfrm>
          <a:solidFill>
            <a:schemeClr val="accent1">
              <a:lumMod val="25000"/>
              <a:lumOff val="75000"/>
            </a:schemeClr>
          </a:solidFill>
        </p:grpSpPr>
        <p:grpSp>
          <p:nvGrpSpPr>
            <p:cNvPr id="33" name="Groupe 32">
              <a:extLst>
                <a:ext uri="{FF2B5EF4-FFF2-40B4-BE49-F238E27FC236}">
                  <a16:creationId xmlns:a16="http://schemas.microsoft.com/office/drawing/2014/main" id="{9D2B71D9-6C1F-B4B8-F5B0-E5580B18FBB4}"/>
                </a:ext>
              </a:extLst>
            </p:cNvPr>
            <p:cNvGrpSpPr/>
            <p:nvPr/>
          </p:nvGrpSpPr>
          <p:grpSpPr>
            <a:xfrm>
              <a:off x="4559547" y="2599116"/>
              <a:ext cx="1149420" cy="755386"/>
              <a:chOff x="4559547" y="2599116"/>
              <a:chExt cx="1149420" cy="755386"/>
            </a:xfrm>
            <a:grpFill/>
          </p:grpSpPr>
          <p:sp>
            <p:nvSpPr>
              <p:cNvPr id="38" name="Rectangle 37">
                <a:extLst>
                  <a:ext uri="{FF2B5EF4-FFF2-40B4-BE49-F238E27FC236}">
                    <a16:creationId xmlns:a16="http://schemas.microsoft.com/office/drawing/2014/main" id="{74A0B5FD-1CA7-64CF-CB40-ACB874C0C74D}"/>
                  </a:ext>
                </a:extLst>
              </p:cNvPr>
              <p:cNvSpPr/>
              <p:nvPr/>
            </p:nvSpPr>
            <p:spPr>
              <a:xfrm>
                <a:off x="4559547" y="2599116"/>
                <a:ext cx="1149420" cy="755386"/>
              </a:xfrm>
              <a:prstGeom prst="rect">
                <a:avLst/>
              </a:prstGeom>
              <a:grpFill/>
              <a:ln w="9525" cap="flat" cmpd="sng" algn="ctr">
                <a:solidFill>
                  <a:schemeClr val="tx2">
                    <a:lumMod val="75000"/>
                  </a:schemeClr>
                </a:solidFill>
                <a:prstDash val="solid"/>
                <a:miter lim="800000"/>
              </a:ln>
              <a:effectLst/>
            </p:spPr>
            <p:txBody>
              <a:bodyPr rtlCol="0" anchor="b"/>
              <a:lstStyle/>
              <a:p>
                <a:pPr marL="0" marR="0" lvl="0" indent="0" algn="ctr" defTabSz="914400" eaLnBrk="1" fontAlgn="auto" latinLnBrk="0" hangingPunct="1">
                  <a:lnSpc>
                    <a:spcPts val="700"/>
                  </a:lnSpc>
                  <a:spcBef>
                    <a:spcPts val="0"/>
                  </a:spcBef>
                  <a:spcAft>
                    <a:spcPts val="0"/>
                  </a:spcAft>
                  <a:buClrTx/>
                  <a:buSzTx/>
                  <a:buFontTx/>
                  <a:buNone/>
                  <a:tabLst/>
                  <a:defRPr/>
                </a:pPr>
                <a:endParaRPr kumimoji="0" lang="fr-FR" sz="1050" b="1" i="0" u="none" strike="noStrike" kern="0" cap="none" spc="0" normalizeH="0" baseline="0" noProof="0">
                  <a:ln>
                    <a:noFill/>
                  </a:ln>
                  <a:solidFill>
                    <a:srgbClr val="ED771A"/>
                  </a:solidFill>
                  <a:effectLst/>
                  <a:uLnTx/>
                  <a:uFillTx/>
                  <a:latin typeface="+mj-lt"/>
                  <a:ea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BA095BF6-D604-7770-08D1-AECFFA4D73FF}"/>
                  </a:ext>
                </a:extLst>
              </p:cNvPr>
              <p:cNvSpPr/>
              <p:nvPr/>
            </p:nvSpPr>
            <p:spPr>
              <a:xfrm>
                <a:off x="4576780" y="2608869"/>
                <a:ext cx="648000" cy="171129"/>
              </a:xfrm>
              <a:prstGeom prst="rect">
                <a:avLst/>
              </a:prstGeom>
              <a:grp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1" u="none" strike="noStrike" kern="0" cap="none" spc="0" normalizeH="0" baseline="0" noProof="0">
                    <a:ln>
                      <a:noFill/>
                    </a:ln>
                    <a:solidFill>
                      <a:schemeClr val="accent2"/>
                    </a:solidFill>
                    <a:effectLst/>
                    <a:uLnTx/>
                    <a:uFillTx/>
                    <a:latin typeface="+mj-lt"/>
                    <a:ea typeface="Calibri" panose="020F0502020204030204" pitchFamily="34" charset="0"/>
                    <a:cs typeface="Calibri" panose="020F0502020204030204" pitchFamily="34" charset="0"/>
                  </a:rPr>
                  <a:t>Palier 1</a:t>
                </a:r>
              </a:p>
            </p:txBody>
          </p:sp>
          <p:sp>
            <p:nvSpPr>
              <p:cNvPr id="35" name="ZoneTexte 164">
                <a:extLst>
                  <a:ext uri="{FF2B5EF4-FFF2-40B4-BE49-F238E27FC236}">
                    <a16:creationId xmlns:a16="http://schemas.microsoft.com/office/drawing/2014/main" id="{727A9682-4F69-0CB4-430E-573284C033C3}"/>
                  </a:ext>
                </a:extLst>
              </p:cNvPr>
              <p:cNvSpPr txBox="1"/>
              <p:nvPr/>
            </p:nvSpPr>
            <p:spPr>
              <a:xfrm>
                <a:off x="4576780" y="3126190"/>
                <a:ext cx="1112468" cy="200311"/>
              </a:xfrm>
              <a:prstGeom prst="rect">
                <a:avLst/>
              </a:prstGeom>
              <a:grpFill/>
            </p:spPr>
            <p:txBody>
              <a:bodyPr wrap="square" rtlCol="0" anchor="ctr">
                <a:spAutoFit/>
              </a:bodyPr>
              <a:lstStyle/>
              <a:p>
                <a:pPr marL="0" marR="0" lvl="0" indent="0" algn="ctr" defTabSz="914400" eaLnBrk="1" fontAlgn="auto" latinLnBrk="0" hangingPunct="1">
                  <a:lnSpc>
                    <a:spcPts val="700"/>
                  </a:lnSpc>
                  <a:spcBef>
                    <a:spcPts val="0"/>
                  </a:spcBef>
                  <a:spcAft>
                    <a:spcPts val="300"/>
                  </a:spcAft>
                  <a:buClrTx/>
                  <a:buSzTx/>
                  <a:buFontTx/>
                  <a:buNone/>
                  <a:tabLst/>
                  <a:defRPr/>
                </a:pPr>
                <a:r>
                  <a:rPr kumimoji="0" lang="fr-FR" sz="1100" b="1" i="0" u="none" strike="noStrike" kern="0" cap="none" spc="0" normalizeH="0" baseline="0" noProof="0">
                    <a:ln>
                      <a:noFill/>
                    </a:ln>
                    <a:solidFill>
                      <a:schemeClr val="tx2">
                        <a:lumMod val="75000"/>
                      </a:schemeClr>
                    </a:solidFill>
                    <a:effectLst/>
                    <a:uLnTx/>
                    <a:uFillTx/>
                    <a:latin typeface="+mj-lt"/>
                    <a:ea typeface="Calibri" panose="020F0502020204030204" pitchFamily="34" charset="0"/>
                    <a:cs typeface="Calibri" panose="020F0502020204030204" pitchFamily="34" charset="0"/>
                  </a:rPr>
                  <a:t> </a:t>
                </a:r>
                <a:r>
                  <a:rPr kumimoji="0" lang="fr-FR" sz="1100" b="1" i="0" u="none" strike="noStrike" kern="0" cap="none" spc="0" normalizeH="0" baseline="0" noProof="0">
                    <a:ln>
                      <a:noFill/>
                    </a:ln>
                    <a:solidFill>
                      <a:schemeClr val="accent2"/>
                    </a:solidFill>
                    <a:effectLst/>
                    <a:uLnTx/>
                    <a:uFillTx/>
                    <a:latin typeface="+mj-lt"/>
                    <a:ea typeface="Calibri" panose="020F0502020204030204" pitchFamily="34" charset="0"/>
                    <a:cs typeface="Calibri" panose="020F0502020204030204" pitchFamily="34" charset="0"/>
                  </a:rPr>
                  <a:t>SIAO local</a:t>
                </a:r>
              </a:p>
            </p:txBody>
          </p:sp>
          <p:pic>
            <p:nvPicPr>
              <p:cNvPr id="36" name="Graphique 165" descr="Centre d’appels avec un remplissage uni">
                <a:extLst>
                  <a:ext uri="{FF2B5EF4-FFF2-40B4-BE49-F238E27FC236}">
                    <a16:creationId xmlns:a16="http://schemas.microsoft.com/office/drawing/2014/main" id="{04150237-8985-72D5-EBC7-F85CCD5E1D1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33417" y="2796525"/>
                <a:ext cx="210769" cy="262800"/>
              </a:xfrm>
              <a:prstGeom prst="rect">
                <a:avLst/>
              </a:prstGeom>
            </p:spPr>
          </p:pic>
        </p:grpSp>
        <p:pic>
          <p:nvPicPr>
            <p:cNvPr id="25" name="Graphique 165" descr="Centre d’appels avec un remplissage uni">
              <a:extLst>
                <a:ext uri="{FF2B5EF4-FFF2-40B4-BE49-F238E27FC236}">
                  <a16:creationId xmlns:a16="http://schemas.microsoft.com/office/drawing/2014/main" id="{B2ED861A-A7C9-082B-74C5-4C2C019504E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52417" y="2796525"/>
              <a:ext cx="210769" cy="262800"/>
            </a:xfrm>
            <a:prstGeom prst="rect">
              <a:avLst/>
            </a:prstGeom>
          </p:spPr>
        </p:pic>
      </p:grpSp>
    </p:spTree>
    <p:extLst>
      <p:ext uri="{BB962C8B-B14F-4D97-AF65-F5344CB8AC3E}">
        <p14:creationId xmlns:p14="http://schemas.microsoft.com/office/powerpoint/2010/main" val="1075234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363BF-DE3D-715B-79BB-46E5EF3DB87C}"/>
            </a:ext>
          </a:extLst>
        </p:cNvPr>
        <p:cNvGrpSpPr/>
        <p:nvPr/>
      </p:nvGrpSpPr>
      <p:grpSpPr>
        <a:xfrm>
          <a:off x="0" y="0"/>
          <a:ext cx="0" cy="0"/>
          <a:chOff x="0" y="0"/>
          <a:chExt cx="0" cy="0"/>
        </a:xfrm>
      </p:grpSpPr>
      <p:sp>
        <p:nvSpPr>
          <p:cNvPr id="112" name="Rectangle 111">
            <a:extLst>
              <a:ext uri="{FF2B5EF4-FFF2-40B4-BE49-F238E27FC236}">
                <a16:creationId xmlns:a16="http://schemas.microsoft.com/office/drawing/2014/main" id="{587F4340-7C66-4B08-1FCC-A442115FE7F8}"/>
              </a:ext>
            </a:extLst>
          </p:cNvPr>
          <p:cNvSpPr/>
          <p:nvPr/>
        </p:nvSpPr>
        <p:spPr>
          <a:xfrm>
            <a:off x="7859080" y="1462968"/>
            <a:ext cx="3853496" cy="396000"/>
          </a:xfrm>
          <a:prstGeom prst="rect">
            <a:avLst/>
          </a:prstGeom>
          <a:solidFill>
            <a:schemeClr val="bg1">
              <a:lumMod val="95000"/>
            </a:schemeClr>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effectLst/>
                <a:uLnTx/>
                <a:uFillTx/>
                <a:latin typeface="+mj-lt"/>
                <a:ea typeface="Calibri" panose="020F0502020204030204" pitchFamily="34" charset="0"/>
                <a:cs typeface="Calibri" panose="020F0502020204030204" pitchFamily="34" charset="0"/>
              </a:rPr>
              <a:t>4. Requalification d’un appel</a:t>
            </a:r>
          </a:p>
        </p:txBody>
      </p:sp>
      <p:sp>
        <p:nvSpPr>
          <p:cNvPr id="114" name="Rectangle 113">
            <a:extLst>
              <a:ext uri="{FF2B5EF4-FFF2-40B4-BE49-F238E27FC236}">
                <a16:creationId xmlns:a16="http://schemas.microsoft.com/office/drawing/2014/main" id="{BB9B123A-8048-C3DC-B678-BE992BA28B87}"/>
              </a:ext>
            </a:extLst>
          </p:cNvPr>
          <p:cNvSpPr/>
          <p:nvPr/>
        </p:nvSpPr>
        <p:spPr>
          <a:xfrm>
            <a:off x="4225741" y="1462967"/>
            <a:ext cx="2184816" cy="396000"/>
          </a:xfrm>
          <a:prstGeom prst="rect">
            <a:avLst/>
          </a:prstGeom>
          <a:solidFill>
            <a:schemeClr val="bg1">
              <a:lumMod val="95000"/>
            </a:schemeClr>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effectLst/>
                <a:uLnTx/>
                <a:uFillTx/>
                <a:latin typeface="+mj-lt"/>
                <a:ea typeface="Calibri" panose="020F0502020204030204" pitchFamily="34" charset="0"/>
                <a:cs typeface="Calibri" panose="020F0502020204030204" pitchFamily="34" charset="0"/>
              </a:rPr>
              <a:t>2. Réception de l’appel</a:t>
            </a:r>
          </a:p>
        </p:txBody>
      </p:sp>
      <p:sp>
        <p:nvSpPr>
          <p:cNvPr id="91" name="Rectangle 90">
            <a:extLst>
              <a:ext uri="{FF2B5EF4-FFF2-40B4-BE49-F238E27FC236}">
                <a16:creationId xmlns:a16="http://schemas.microsoft.com/office/drawing/2014/main" id="{768BF423-48DF-3472-BEAD-EBE07DC25E33}"/>
              </a:ext>
            </a:extLst>
          </p:cNvPr>
          <p:cNvSpPr/>
          <p:nvPr/>
        </p:nvSpPr>
        <p:spPr>
          <a:xfrm>
            <a:off x="4596747" y="2549981"/>
            <a:ext cx="1442536" cy="972476"/>
          </a:xfrm>
          <a:prstGeom prst="rect">
            <a:avLst/>
          </a:prstGeom>
          <a:solidFill>
            <a:schemeClr val="accent1">
              <a:lumMod val="25000"/>
              <a:lumOff val="75000"/>
            </a:schemeClr>
          </a:solidFill>
          <a:ln w="9525" cap="flat" cmpd="sng" algn="ctr">
            <a:noFill/>
            <a:prstDash val="solid"/>
            <a:miter lim="800000"/>
          </a:ln>
          <a:effectLst/>
        </p:spPr>
        <p:txBody>
          <a:bodyPr rtlCol="0" anchor="b"/>
          <a:lstStyle/>
          <a:p>
            <a:pPr marL="0" marR="0" lvl="0" indent="0" algn="ctr" defTabSz="914400" eaLnBrk="1" fontAlgn="auto" latinLnBrk="0" hangingPunct="1">
              <a:lnSpc>
                <a:spcPts val="700"/>
              </a:lnSpc>
              <a:spcBef>
                <a:spcPts val="0"/>
              </a:spcBef>
              <a:spcAft>
                <a:spcPts val="0"/>
              </a:spcAft>
              <a:buClrTx/>
              <a:buSzTx/>
              <a:buFontTx/>
              <a:buNone/>
              <a:tabLst/>
              <a:defRPr/>
            </a:pPr>
            <a:endParaRPr kumimoji="0" lang="fr-FR" sz="1050" b="1" i="0" u="none" strike="noStrike" kern="0" cap="none" spc="0" normalizeH="0" baseline="0" noProof="0">
              <a:ln>
                <a:noFill/>
              </a:ln>
              <a:solidFill>
                <a:srgbClr val="35B8FF"/>
              </a:solidFill>
              <a:effectLst/>
              <a:uLnTx/>
              <a:uFillTx/>
              <a:latin typeface="+mj-lt"/>
              <a:ea typeface="Calibri" panose="020F0502020204030204" pitchFamily="34" charset="0"/>
              <a:cs typeface="Calibri" panose="020F0502020204030204" pitchFamily="34" charset="0"/>
            </a:endParaRPr>
          </a:p>
        </p:txBody>
      </p:sp>
      <p:pic>
        <p:nvPicPr>
          <p:cNvPr id="90" name="Graphique 89" descr="Centre d’appels avec un remplissage uni">
            <a:extLst>
              <a:ext uri="{FF2B5EF4-FFF2-40B4-BE49-F238E27FC236}">
                <a16:creationId xmlns:a16="http://schemas.microsoft.com/office/drawing/2014/main" id="{22AE9B08-F06B-910E-229B-66DA319074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60869" y="2789779"/>
            <a:ext cx="296427" cy="296427"/>
          </a:xfrm>
          <a:prstGeom prst="rect">
            <a:avLst/>
          </a:prstGeom>
        </p:spPr>
      </p:pic>
      <p:pic>
        <p:nvPicPr>
          <p:cNvPr id="92" name="Graphique 91" descr="Centre d’appels avec un remplissage uni">
            <a:extLst>
              <a:ext uri="{FF2B5EF4-FFF2-40B4-BE49-F238E27FC236}">
                <a16:creationId xmlns:a16="http://schemas.microsoft.com/office/drawing/2014/main" id="{C7407C3E-B543-DC44-ABAE-D2F6536F20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6485" y="2789779"/>
            <a:ext cx="296427" cy="296427"/>
          </a:xfrm>
          <a:prstGeom prst="rect">
            <a:avLst/>
          </a:prstGeom>
        </p:spPr>
      </p:pic>
      <p:sp>
        <p:nvSpPr>
          <p:cNvPr id="89" name="Rectangle 88">
            <a:extLst>
              <a:ext uri="{FF2B5EF4-FFF2-40B4-BE49-F238E27FC236}">
                <a16:creationId xmlns:a16="http://schemas.microsoft.com/office/drawing/2014/main" id="{D5DCE3F1-8681-C1AA-691E-1B240486C29E}"/>
              </a:ext>
            </a:extLst>
          </p:cNvPr>
          <p:cNvSpPr/>
          <p:nvPr/>
        </p:nvSpPr>
        <p:spPr>
          <a:xfrm>
            <a:off x="4601881" y="2550791"/>
            <a:ext cx="756000" cy="138649"/>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1" u="none" strike="noStrike" kern="0" cap="none" spc="0" normalizeH="0" baseline="0" noProof="0">
                <a:ln>
                  <a:noFill/>
                </a:ln>
                <a:solidFill>
                  <a:schemeClr val="bg1"/>
                </a:solidFill>
                <a:effectLst/>
                <a:uLnTx/>
                <a:uFillTx/>
                <a:latin typeface="+mj-lt"/>
                <a:ea typeface="Calibri" panose="020F0502020204030204" pitchFamily="34" charset="0"/>
                <a:cs typeface="Calibri" panose="020F0502020204030204" pitchFamily="34" charset="0"/>
              </a:rPr>
              <a:t>Palier 1</a:t>
            </a:r>
          </a:p>
        </p:txBody>
      </p:sp>
      <p:sp>
        <p:nvSpPr>
          <p:cNvPr id="113" name="Rectangle 112">
            <a:extLst>
              <a:ext uri="{FF2B5EF4-FFF2-40B4-BE49-F238E27FC236}">
                <a16:creationId xmlns:a16="http://schemas.microsoft.com/office/drawing/2014/main" id="{20692BC6-496B-7714-1233-0F5D7A1AECAE}"/>
              </a:ext>
            </a:extLst>
          </p:cNvPr>
          <p:cNvSpPr/>
          <p:nvPr/>
        </p:nvSpPr>
        <p:spPr>
          <a:xfrm>
            <a:off x="442913" y="1462968"/>
            <a:ext cx="3831375" cy="396000"/>
          </a:xfrm>
          <a:prstGeom prst="rect">
            <a:avLst/>
          </a:prstGeom>
          <a:solidFill>
            <a:schemeClr val="bg1">
              <a:lumMod val="95000"/>
            </a:scheme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400" b="1">
                <a:latin typeface="+mj-lt"/>
                <a:ea typeface="Calibri" panose="020F0502020204030204" pitchFamily="34" charset="0"/>
                <a:cs typeface="Calibri" panose="020F0502020204030204" pitchFamily="34" charset="0"/>
              </a:rPr>
              <a:t>1. Qualification de l’appel</a:t>
            </a:r>
            <a:endParaRPr lang="en-GB" sz="1400" b="1">
              <a:latin typeface="+mj-lt"/>
              <a:ea typeface="Calibri" panose="020F0502020204030204" pitchFamily="34" charset="0"/>
              <a:cs typeface="Calibri" panose="020F0502020204030204" pitchFamily="34" charset="0"/>
            </a:endParaRPr>
          </a:p>
        </p:txBody>
      </p:sp>
      <p:sp>
        <p:nvSpPr>
          <p:cNvPr id="3" name="Titre 2">
            <a:extLst>
              <a:ext uri="{FF2B5EF4-FFF2-40B4-BE49-F238E27FC236}">
                <a16:creationId xmlns:a16="http://schemas.microsoft.com/office/drawing/2014/main" id="{967A1F43-3322-9EF6-ECD7-B00EC2B258BA}"/>
              </a:ext>
            </a:extLst>
          </p:cNvPr>
          <p:cNvSpPr>
            <a:spLocks noGrp="1"/>
          </p:cNvSpPr>
          <p:nvPr>
            <p:ph type="title"/>
          </p:nvPr>
        </p:nvSpPr>
        <p:spPr>
          <a:xfrm>
            <a:off x="1480125" y="276075"/>
            <a:ext cx="8235376" cy="960000"/>
          </a:xfrm>
        </p:spPr>
        <p:txBody>
          <a:bodyPr/>
          <a:lstStyle/>
          <a:p>
            <a:r>
              <a:rPr kumimoji="0" lang="fr-FR" sz="2000" b="1" i="0" u="none" strike="noStrike" kern="1200" cap="none" spc="0" normalizeH="0" baseline="0" noProof="0">
                <a:ln>
                  <a:noFill/>
                </a:ln>
                <a:solidFill>
                  <a:srgbClr val="000000"/>
                </a:solidFill>
                <a:effectLst/>
                <a:uLnTx/>
                <a:uFillTx/>
                <a:latin typeface="Marianne" panose="02000000000000000000" pitchFamily="50" charset="0"/>
                <a:ea typeface="+mj-ea"/>
                <a:cs typeface="Arial" panose="020B0604020202020204" pitchFamily="34" charset="0"/>
              </a:rPr>
              <a:t>Un nouveau routage automatisé vers le niveau local dans le but d’améliorer le traitement des sollicitations</a:t>
            </a:r>
            <a:endParaRPr lang="fr-FR" sz="2400"/>
          </a:p>
        </p:txBody>
      </p:sp>
      <p:sp>
        <p:nvSpPr>
          <p:cNvPr id="79" name="Rectangle 78">
            <a:extLst>
              <a:ext uri="{FF2B5EF4-FFF2-40B4-BE49-F238E27FC236}">
                <a16:creationId xmlns:a16="http://schemas.microsoft.com/office/drawing/2014/main" id="{CAEB8136-08FE-7145-748B-D2BEF8E0732C}"/>
              </a:ext>
            </a:extLst>
          </p:cNvPr>
          <p:cNvSpPr/>
          <p:nvPr/>
        </p:nvSpPr>
        <p:spPr>
          <a:xfrm>
            <a:off x="6629562" y="2822825"/>
            <a:ext cx="1008000" cy="430887"/>
          </a:xfrm>
          <a:prstGeom prst="rect">
            <a:avLst/>
          </a:prstGeom>
          <a:solidFill>
            <a:schemeClr val="bg1"/>
          </a:solidFill>
          <a:ln w="19050" cap="flat" cmpd="sng" algn="ctr">
            <a:solidFill>
              <a:schemeClr val="tx2">
                <a:lumMod val="75000"/>
              </a:schemeClr>
            </a:solidFill>
            <a:prstDash val="sysDash"/>
            <a:miter lim="800000"/>
          </a:ln>
          <a:effectLst/>
        </p:spPr>
        <p:txBody>
          <a:bodyPr rtlCol="0" anchor="ctr"/>
          <a:lstStyle/>
          <a:p>
            <a:pPr algn="ctr">
              <a:defRPr/>
            </a:pPr>
            <a:r>
              <a:rPr lang="fr-FR" sz="1100" b="1" kern="0">
                <a:solidFill>
                  <a:schemeClr val="tx2">
                    <a:lumMod val="75000"/>
                  </a:schemeClr>
                </a:solidFill>
                <a:latin typeface="+mj-lt"/>
                <a:ea typeface="Calibri" panose="020F0502020204030204" pitchFamily="34" charset="0"/>
                <a:cs typeface="Calibri" panose="020F0502020204030204" pitchFamily="34" charset="0"/>
              </a:rPr>
              <a:t>Sollicitation Niveau 1</a:t>
            </a:r>
            <a:endParaRPr lang="fr-FR" sz="1100" kern="0">
              <a:solidFill>
                <a:schemeClr val="tx2">
                  <a:lumMod val="75000"/>
                </a:schemeClr>
              </a:solidFill>
              <a:latin typeface="+mj-lt"/>
              <a:ea typeface="Calibri" panose="020F0502020204030204" pitchFamily="34" charset="0"/>
              <a:cs typeface="Calibri" panose="020F0502020204030204" pitchFamily="34" charset="0"/>
            </a:endParaRPr>
          </a:p>
        </p:txBody>
      </p:sp>
      <p:sp>
        <p:nvSpPr>
          <p:cNvPr id="80" name="ZoneTexte 79">
            <a:extLst>
              <a:ext uri="{FF2B5EF4-FFF2-40B4-BE49-F238E27FC236}">
                <a16:creationId xmlns:a16="http://schemas.microsoft.com/office/drawing/2014/main" id="{194E2682-4110-B371-28A5-A8776BE816A4}"/>
              </a:ext>
            </a:extLst>
          </p:cNvPr>
          <p:cNvSpPr txBox="1"/>
          <p:nvPr/>
        </p:nvSpPr>
        <p:spPr>
          <a:xfrm>
            <a:off x="498076" y="3516432"/>
            <a:ext cx="1152000" cy="1260000"/>
          </a:xfrm>
          <a:prstGeom prst="rect">
            <a:avLst/>
          </a:prstGeom>
          <a:solidFill>
            <a:srgbClr val="FFFFFF"/>
          </a:solidFill>
          <a:ln>
            <a:solidFill>
              <a:schemeClr val="tx2">
                <a:lumMod val="50000"/>
              </a:schemeClr>
            </a:solidFill>
          </a:ln>
        </p:spPr>
        <p:txBody>
          <a:bodyPr wrap="square" rtlCol="0" anchor="ctr">
            <a:noAutofit/>
          </a:bodyPr>
          <a:lstStyle/>
          <a:p>
            <a:pPr algn="ctr">
              <a:defRPr/>
            </a:pPr>
            <a:r>
              <a:rPr lang="fr-FR" sz="1100" kern="0">
                <a:solidFill>
                  <a:prstClr val="black"/>
                </a:solidFill>
                <a:latin typeface="+mj-lt"/>
                <a:ea typeface="Calibri" panose="020F0502020204030204" pitchFamily="34" charset="0"/>
                <a:cs typeface="Calibri" panose="020F0502020204030204" pitchFamily="34" charset="0"/>
              </a:rPr>
              <a:t>Les utilisateurs contactent le numéro existant </a:t>
            </a:r>
          </a:p>
          <a:p>
            <a:pPr algn="ctr">
              <a:defRPr/>
            </a:pPr>
            <a:r>
              <a:rPr lang="fr-FR" sz="1100" b="1" kern="0">
                <a:solidFill>
                  <a:schemeClr val="tx2">
                    <a:lumMod val="60000"/>
                    <a:lumOff val="40000"/>
                  </a:schemeClr>
                </a:solidFill>
                <a:latin typeface="+mj-lt"/>
                <a:ea typeface="Calibri" panose="020F0502020204030204" pitchFamily="34" charset="0"/>
                <a:cs typeface="Calibri" panose="020F0502020204030204" pitchFamily="34" charset="0"/>
              </a:rPr>
              <a:t>0 806 000 156</a:t>
            </a:r>
          </a:p>
        </p:txBody>
      </p:sp>
      <p:sp>
        <p:nvSpPr>
          <p:cNvPr id="81" name="ZoneTexte 80">
            <a:extLst>
              <a:ext uri="{FF2B5EF4-FFF2-40B4-BE49-F238E27FC236}">
                <a16:creationId xmlns:a16="http://schemas.microsoft.com/office/drawing/2014/main" id="{96D0B926-1F09-61DA-0D10-34BEFA43D5B2}"/>
              </a:ext>
            </a:extLst>
          </p:cNvPr>
          <p:cNvSpPr txBox="1"/>
          <p:nvPr/>
        </p:nvSpPr>
        <p:spPr>
          <a:xfrm>
            <a:off x="3034042" y="3768432"/>
            <a:ext cx="1152000" cy="769441"/>
          </a:xfrm>
          <a:prstGeom prst="rect">
            <a:avLst/>
          </a:prstGeom>
          <a:solidFill>
            <a:srgbClr val="FFFFFF"/>
          </a:solidFill>
          <a:ln>
            <a:solidFill>
              <a:schemeClr val="tx2">
                <a:lumMod val="50000"/>
              </a:schemeClr>
            </a:solidFill>
          </a:ln>
        </p:spPr>
        <p:txBody>
          <a:bodyPr wrap="square" rtlCol="0">
            <a:spAutoFit/>
          </a:bodyPr>
          <a:lstStyle/>
          <a:p>
            <a:pPr algn="ctr">
              <a:defRPr/>
            </a:pPr>
            <a:r>
              <a:rPr lang="fr-FR" sz="1100" kern="0">
                <a:solidFill>
                  <a:srgbClr val="000000"/>
                </a:solidFill>
                <a:latin typeface="+mj-lt"/>
                <a:ea typeface="Calibri" panose="020F0502020204030204" pitchFamily="34" charset="0"/>
                <a:cs typeface="Calibri" panose="020F0502020204030204" pitchFamily="34" charset="0"/>
              </a:rPr>
              <a:t>L’appel est redirigé vers le n° du </a:t>
            </a:r>
            <a:r>
              <a:rPr lang="fr-FR" sz="1100" b="1" kern="0">
                <a:solidFill>
                  <a:schemeClr val="tx2">
                    <a:lumMod val="50000"/>
                  </a:schemeClr>
                </a:solidFill>
                <a:latin typeface="+mj-lt"/>
                <a:ea typeface="Calibri" panose="020F0502020204030204" pitchFamily="34" charset="0"/>
                <a:cs typeface="Calibri" panose="020F0502020204030204" pitchFamily="34" charset="0"/>
              </a:rPr>
              <a:t>SIAO local</a:t>
            </a:r>
          </a:p>
        </p:txBody>
      </p:sp>
      <p:sp>
        <p:nvSpPr>
          <p:cNvPr id="84" name="ZoneTexte 83">
            <a:extLst>
              <a:ext uri="{FF2B5EF4-FFF2-40B4-BE49-F238E27FC236}">
                <a16:creationId xmlns:a16="http://schemas.microsoft.com/office/drawing/2014/main" id="{2A5CEA22-7F44-D0AC-B281-8E68FDE83B36}"/>
              </a:ext>
            </a:extLst>
          </p:cNvPr>
          <p:cNvSpPr txBox="1"/>
          <p:nvPr/>
        </p:nvSpPr>
        <p:spPr>
          <a:xfrm>
            <a:off x="1766059" y="3777100"/>
            <a:ext cx="1152000" cy="738664"/>
          </a:xfrm>
          <a:prstGeom prst="rect">
            <a:avLst/>
          </a:prstGeom>
          <a:solidFill>
            <a:srgbClr val="FFFFFF"/>
          </a:solidFill>
          <a:ln>
            <a:solidFill>
              <a:schemeClr val="tx2">
                <a:lumMod val="50000"/>
              </a:schemeClr>
            </a:solidFill>
          </a:ln>
        </p:spPr>
        <p:txBody>
          <a:bodyPr wrap="square" rtlCol="0">
            <a:spAutoFit/>
          </a:bodyPr>
          <a:lstStyle/>
          <a:p>
            <a:pPr algn="ctr">
              <a:defRPr/>
            </a:pPr>
            <a:r>
              <a:rPr lang="fr-FR" sz="1100" kern="0">
                <a:solidFill>
                  <a:prstClr val="black"/>
                </a:solidFill>
                <a:latin typeface="+mj-lt"/>
                <a:ea typeface="Calibri" panose="020F0502020204030204" pitchFamily="34" charset="0"/>
                <a:cs typeface="Calibri" panose="020F0502020204030204" pitchFamily="34" charset="0"/>
              </a:rPr>
              <a:t>La demande est qualifiée au sein du </a:t>
            </a:r>
            <a:r>
              <a:rPr lang="fr-FR" sz="1100" b="1" kern="0">
                <a:solidFill>
                  <a:prstClr val="black"/>
                </a:solidFill>
                <a:latin typeface="+mj-lt"/>
                <a:ea typeface="Calibri" panose="020F0502020204030204" pitchFamily="34" charset="0"/>
                <a:cs typeface="Calibri" panose="020F0502020204030204" pitchFamily="34" charset="0"/>
              </a:rPr>
              <a:t>SVI</a:t>
            </a:r>
          </a:p>
          <a:p>
            <a:pPr algn="ctr">
              <a:defRPr/>
            </a:pPr>
            <a:r>
              <a:rPr lang="fr-FR" sz="900" i="1" kern="0">
                <a:solidFill>
                  <a:prstClr val="black"/>
                </a:solidFill>
                <a:latin typeface="+mj-lt"/>
                <a:ea typeface="Calibri" panose="020F0502020204030204" pitchFamily="34" charset="0"/>
                <a:cs typeface="Calibri" panose="020F0502020204030204" pitchFamily="34" charset="0"/>
              </a:rPr>
              <a:t>(n° département)</a:t>
            </a:r>
          </a:p>
        </p:txBody>
      </p:sp>
      <p:sp>
        <p:nvSpPr>
          <p:cNvPr id="87" name="ZoneTexte 86">
            <a:extLst>
              <a:ext uri="{FF2B5EF4-FFF2-40B4-BE49-F238E27FC236}">
                <a16:creationId xmlns:a16="http://schemas.microsoft.com/office/drawing/2014/main" id="{9BE118D2-9494-2B4B-5A22-EDE9C6407E50}"/>
              </a:ext>
            </a:extLst>
          </p:cNvPr>
          <p:cNvSpPr txBox="1"/>
          <p:nvPr/>
        </p:nvSpPr>
        <p:spPr>
          <a:xfrm>
            <a:off x="4509661" y="3226841"/>
            <a:ext cx="1557430" cy="194669"/>
          </a:xfrm>
          <a:prstGeom prst="rect">
            <a:avLst/>
          </a:prstGeom>
          <a:noFill/>
        </p:spPr>
        <p:txBody>
          <a:bodyPr wrap="square" rtlCol="0" anchor="ctr">
            <a:spAutoFit/>
          </a:bodyPr>
          <a:lstStyle/>
          <a:p>
            <a:pPr marL="0" marR="0" lvl="0" indent="0" algn="ctr" defTabSz="914400" eaLnBrk="1" fontAlgn="auto" latinLnBrk="0" hangingPunct="1">
              <a:lnSpc>
                <a:spcPts val="700"/>
              </a:lnSpc>
              <a:spcBef>
                <a:spcPts val="0"/>
              </a:spcBef>
              <a:spcAft>
                <a:spcPts val="300"/>
              </a:spcAft>
              <a:buClrTx/>
              <a:buSzTx/>
              <a:buFontTx/>
              <a:buNone/>
              <a:tabLst/>
              <a:defRPr/>
            </a:pPr>
            <a:r>
              <a:rPr kumimoji="0" lang="fr-FR" sz="1100" b="1" i="0" u="none" strike="noStrike" kern="0" cap="none" spc="0" normalizeH="0" baseline="0" noProof="0">
                <a:ln>
                  <a:noFill/>
                </a:ln>
                <a:solidFill>
                  <a:schemeClr val="tx2">
                    <a:lumMod val="50000"/>
                  </a:schemeClr>
                </a:solidFill>
                <a:effectLst/>
                <a:uLnTx/>
                <a:uFillTx/>
                <a:latin typeface="+mj-lt"/>
                <a:ea typeface="Calibri" panose="020F0502020204030204" pitchFamily="34" charset="0"/>
                <a:cs typeface="Calibri" panose="020F0502020204030204" pitchFamily="34" charset="0"/>
              </a:rPr>
              <a:t>SIAO local</a:t>
            </a:r>
          </a:p>
        </p:txBody>
      </p:sp>
      <p:sp>
        <p:nvSpPr>
          <p:cNvPr id="94" name="Rectangle 93">
            <a:extLst>
              <a:ext uri="{FF2B5EF4-FFF2-40B4-BE49-F238E27FC236}">
                <a16:creationId xmlns:a16="http://schemas.microsoft.com/office/drawing/2014/main" id="{1FCA7540-CC5E-7086-DEAD-B98D9C3D5378}"/>
              </a:ext>
            </a:extLst>
          </p:cNvPr>
          <p:cNvSpPr/>
          <p:nvPr/>
        </p:nvSpPr>
        <p:spPr>
          <a:xfrm>
            <a:off x="4596747" y="5552042"/>
            <a:ext cx="1442536" cy="430134"/>
          </a:xfrm>
          <a:prstGeom prst="rect">
            <a:avLst/>
          </a:prstGeom>
          <a:solidFill>
            <a:schemeClr val="bg1"/>
          </a:solidFill>
          <a:ln w="952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spcBef>
                <a:spcPts val="0"/>
              </a:spcBef>
              <a:spcAft>
                <a:spcPts val="300"/>
              </a:spcAft>
              <a:buClrTx/>
              <a:buSzTx/>
              <a:buFontTx/>
              <a:buNone/>
              <a:tabLst/>
              <a:defRPr/>
            </a:pPr>
            <a:r>
              <a:rPr kumimoji="0" lang="fr-FR" sz="900" b="1" i="0" u="none" strike="noStrike" kern="0" cap="none" spc="0" normalizeH="0" baseline="0" noProof="0">
                <a:ln>
                  <a:noFill/>
                </a:ln>
                <a:solidFill>
                  <a:srgbClr val="ED771A"/>
                </a:solidFill>
                <a:effectLst/>
                <a:uLnTx/>
                <a:uFillTx/>
                <a:latin typeface="+mj-lt"/>
                <a:ea typeface="Calibri" panose="020F0502020204030204" pitchFamily="34" charset="0"/>
                <a:cs typeface="Calibri" panose="020F0502020204030204" pitchFamily="34" charset="0"/>
              </a:rPr>
              <a:t> </a:t>
            </a:r>
            <a:r>
              <a:rPr kumimoji="0" lang="fr-FR" sz="1050" b="1" i="0" u="none" strike="noStrike" kern="0" cap="none" spc="0" normalizeH="0" baseline="0" noProof="0">
                <a:ln>
                  <a:noFill/>
                </a:ln>
                <a:solidFill>
                  <a:prstClr val="white">
                    <a:lumMod val="65000"/>
                  </a:prstClr>
                </a:solidFill>
                <a:effectLst/>
                <a:uLnTx/>
                <a:uFillTx/>
                <a:latin typeface="+mj-lt"/>
                <a:ea typeface="Calibri" panose="020F0502020204030204" pitchFamily="34" charset="0"/>
                <a:cs typeface="Calibri" panose="020F0502020204030204" pitchFamily="34" charset="0"/>
              </a:rPr>
              <a:t>Aucun référent disponible</a:t>
            </a:r>
            <a:endParaRPr kumimoji="0" lang="fr-FR" sz="1050" b="1" i="0" u="sng" strike="noStrike" kern="0" cap="none" spc="0" normalizeH="0" baseline="0" noProof="0">
              <a:ln>
                <a:noFill/>
              </a:ln>
              <a:solidFill>
                <a:prstClr val="white">
                  <a:lumMod val="65000"/>
                </a:prstClr>
              </a:solidFill>
              <a:effectLst/>
              <a:uLnTx/>
              <a:uFillTx/>
              <a:latin typeface="+mj-lt"/>
              <a:ea typeface="Calibri" panose="020F0502020204030204" pitchFamily="34" charset="0"/>
              <a:cs typeface="Calibri" panose="020F0502020204030204" pitchFamily="34" charset="0"/>
            </a:endParaRPr>
          </a:p>
        </p:txBody>
      </p:sp>
      <p:pic>
        <p:nvPicPr>
          <p:cNvPr id="96" name="Image 95" descr="Une image contenant cercle, symbole, Graphique, Police&#10;&#10;Description générée automatiquement">
            <a:extLst>
              <a:ext uri="{FF2B5EF4-FFF2-40B4-BE49-F238E27FC236}">
                <a16:creationId xmlns:a16="http://schemas.microsoft.com/office/drawing/2014/main" id="{DBC9E387-1CB5-234C-18B4-AD8C8353B7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1390" y="5525456"/>
            <a:ext cx="188672" cy="188672"/>
          </a:xfrm>
          <a:prstGeom prst="rect">
            <a:avLst/>
          </a:prstGeom>
        </p:spPr>
      </p:pic>
      <p:sp>
        <p:nvSpPr>
          <p:cNvPr id="97" name="ZoneTexte 96">
            <a:extLst>
              <a:ext uri="{FF2B5EF4-FFF2-40B4-BE49-F238E27FC236}">
                <a16:creationId xmlns:a16="http://schemas.microsoft.com/office/drawing/2014/main" id="{2DB3170A-EC2F-74C0-4170-64EF683662B1}"/>
              </a:ext>
            </a:extLst>
          </p:cNvPr>
          <p:cNvSpPr txBox="1"/>
          <p:nvPr/>
        </p:nvSpPr>
        <p:spPr>
          <a:xfrm>
            <a:off x="6556326" y="5619792"/>
            <a:ext cx="1154472" cy="415498"/>
          </a:xfrm>
          <a:prstGeom prst="rect">
            <a:avLst/>
          </a:prstGeom>
          <a:noFill/>
        </p:spPr>
        <p:txBody>
          <a:bodyPr wrap="square" rtlCol="0">
            <a:spAutoFit/>
          </a:bodyPr>
          <a:lstStyle/>
          <a:p>
            <a:pPr algn="ctr">
              <a:defRPr/>
            </a:pPr>
            <a:r>
              <a:rPr lang="fr-FR" sz="1050">
                <a:solidFill>
                  <a:srgbClr val="E94444"/>
                </a:solidFill>
                <a:latin typeface="+mj-lt"/>
                <a:ea typeface="Calibri" panose="020F0502020204030204" pitchFamily="34" charset="0"/>
                <a:cs typeface="Calibri" panose="020F0502020204030204" pitchFamily="34" charset="0"/>
              </a:rPr>
              <a:t>L’appel n’aboutit pas</a:t>
            </a:r>
          </a:p>
        </p:txBody>
      </p:sp>
      <p:cxnSp>
        <p:nvCxnSpPr>
          <p:cNvPr id="99" name="Connecteur droit avec flèche 98">
            <a:extLst>
              <a:ext uri="{FF2B5EF4-FFF2-40B4-BE49-F238E27FC236}">
                <a16:creationId xmlns:a16="http://schemas.microsoft.com/office/drawing/2014/main" id="{9B116006-7B8B-5630-3B5B-395EE8312478}"/>
              </a:ext>
            </a:extLst>
          </p:cNvPr>
          <p:cNvCxnSpPr>
            <a:cxnSpLocks/>
            <a:stCxn id="91" idx="3"/>
            <a:endCxn id="79" idx="1"/>
          </p:cNvCxnSpPr>
          <p:nvPr/>
        </p:nvCxnSpPr>
        <p:spPr>
          <a:xfrm>
            <a:off x="6039283" y="3036219"/>
            <a:ext cx="590279" cy="2050"/>
          </a:xfrm>
          <a:prstGeom prst="straightConnector1">
            <a:avLst/>
          </a:prstGeom>
          <a:noFill/>
          <a:ln w="6350" cap="flat" cmpd="sng" algn="ctr">
            <a:solidFill>
              <a:schemeClr val="tx2"/>
            </a:solidFill>
            <a:prstDash val="solid"/>
            <a:miter lim="800000"/>
            <a:tailEnd type="triangle"/>
          </a:ln>
          <a:effectLst/>
        </p:spPr>
      </p:cxnSp>
      <p:sp>
        <p:nvSpPr>
          <p:cNvPr id="101" name="ZoneTexte 100">
            <a:extLst>
              <a:ext uri="{FF2B5EF4-FFF2-40B4-BE49-F238E27FC236}">
                <a16:creationId xmlns:a16="http://schemas.microsoft.com/office/drawing/2014/main" id="{65438F75-EE3A-794E-AF09-62F271E1223A}"/>
              </a:ext>
            </a:extLst>
          </p:cNvPr>
          <p:cNvSpPr txBox="1"/>
          <p:nvPr/>
        </p:nvSpPr>
        <p:spPr>
          <a:xfrm>
            <a:off x="7996003" y="2112994"/>
            <a:ext cx="1788125" cy="769441"/>
          </a:xfrm>
          <a:prstGeom prst="rect">
            <a:avLst/>
          </a:prstGeom>
          <a:solidFill>
            <a:srgbClr val="FFFFFF"/>
          </a:solidFill>
          <a:ln>
            <a:solidFill>
              <a:schemeClr val="tx2">
                <a:lumMod val="50000"/>
              </a:schemeClr>
            </a:solidFill>
          </a:ln>
        </p:spPr>
        <p:txBody>
          <a:bodyPr wrap="square" rtlCol="0">
            <a:spAutoFit/>
          </a:bodyPr>
          <a:lstStyle/>
          <a:p>
            <a:pPr algn="ctr">
              <a:defRPr/>
            </a:pPr>
            <a:r>
              <a:rPr lang="fr-FR" sz="1100" kern="0">
                <a:solidFill>
                  <a:srgbClr val="000000"/>
                </a:solidFill>
                <a:latin typeface="+mj-lt"/>
                <a:ea typeface="Calibri" panose="020F0502020204030204" pitchFamily="34" charset="0"/>
                <a:cs typeface="Calibri" panose="020F0502020204030204" pitchFamily="34" charset="0"/>
              </a:rPr>
              <a:t>L’utilisateur a une demande de </a:t>
            </a:r>
            <a:r>
              <a:rPr lang="fr-FR" sz="1100" b="1" kern="0">
                <a:solidFill>
                  <a:schemeClr val="tx2">
                    <a:lumMod val="75000"/>
                  </a:schemeClr>
                </a:solidFill>
                <a:latin typeface="+mj-lt"/>
                <a:ea typeface="Calibri" panose="020F0502020204030204" pitchFamily="34" charset="0"/>
                <a:cs typeface="Calibri" panose="020F0502020204030204" pitchFamily="34" charset="0"/>
              </a:rPr>
              <a:t>niveau 2</a:t>
            </a:r>
            <a:r>
              <a:rPr lang="fr-FR" sz="1100" kern="0">
                <a:solidFill>
                  <a:srgbClr val="000000"/>
                </a:solidFill>
                <a:latin typeface="+mj-lt"/>
                <a:ea typeface="Calibri" panose="020F0502020204030204" pitchFamily="34" charset="0"/>
                <a:cs typeface="Calibri" panose="020F0502020204030204" pitchFamily="34" charset="0"/>
              </a:rPr>
              <a:t>. Le référent du palier 1 ne peut pas répondre</a:t>
            </a:r>
            <a:endParaRPr lang="fr-FR" sz="1100" b="1" kern="0">
              <a:solidFill>
                <a:srgbClr val="00B0F0"/>
              </a:solidFill>
              <a:latin typeface="+mj-lt"/>
              <a:ea typeface="Calibri" panose="020F0502020204030204" pitchFamily="34" charset="0"/>
              <a:cs typeface="Calibri" panose="020F0502020204030204" pitchFamily="34" charset="0"/>
            </a:endParaRPr>
          </a:p>
        </p:txBody>
      </p:sp>
      <p:sp>
        <p:nvSpPr>
          <p:cNvPr id="102" name="ZoneTexte 101">
            <a:extLst>
              <a:ext uri="{FF2B5EF4-FFF2-40B4-BE49-F238E27FC236}">
                <a16:creationId xmlns:a16="http://schemas.microsoft.com/office/drawing/2014/main" id="{076DAFE2-C8F0-8AC5-5268-31F0475F0962}"/>
              </a:ext>
            </a:extLst>
          </p:cNvPr>
          <p:cNvSpPr txBox="1"/>
          <p:nvPr/>
        </p:nvSpPr>
        <p:spPr>
          <a:xfrm>
            <a:off x="9889818" y="2112994"/>
            <a:ext cx="1663267" cy="755117"/>
          </a:xfrm>
          <a:prstGeom prst="rect">
            <a:avLst/>
          </a:prstGeom>
          <a:solidFill>
            <a:srgbClr val="FFFFFF"/>
          </a:solidFill>
          <a:ln>
            <a:solidFill>
              <a:schemeClr val="tx2">
                <a:lumMod val="50000"/>
              </a:schemeClr>
            </a:solidFill>
          </a:ln>
        </p:spPr>
        <p:txBody>
          <a:bodyPr wrap="square" rtlCol="0">
            <a:noAutofit/>
          </a:bodyPr>
          <a:lstStyle/>
          <a:p>
            <a:pPr algn="ctr">
              <a:defRPr/>
            </a:pPr>
            <a:r>
              <a:rPr lang="fr-FR" sz="1100" kern="0">
                <a:solidFill>
                  <a:prstClr val="black"/>
                </a:solidFill>
                <a:latin typeface="+mj-lt"/>
                <a:ea typeface="Calibri" panose="020F0502020204030204" pitchFamily="34" charset="0"/>
                <a:cs typeface="Calibri" panose="020F0502020204030204" pitchFamily="34" charset="0"/>
              </a:rPr>
              <a:t>Le référent du palier 1 contacte l’assistance nationale </a:t>
            </a:r>
            <a:r>
              <a:rPr lang="fr-FR" sz="1100" b="1" kern="0">
                <a:solidFill>
                  <a:schemeClr val="bg1"/>
                </a:solidFill>
                <a:highlight>
                  <a:srgbClr val="002060"/>
                </a:highlight>
                <a:latin typeface="+mj-lt"/>
                <a:ea typeface="Calibri" panose="020F0502020204030204" pitchFamily="34" charset="0"/>
                <a:cs typeface="Calibri" panose="020F0502020204030204" pitchFamily="34" charset="0"/>
              </a:rPr>
              <a:t>via le formulaire</a:t>
            </a:r>
            <a:endParaRPr lang="fr-FR" sz="1100" kern="0">
              <a:solidFill>
                <a:schemeClr val="bg1"/>
              </a:solidFill>
              <a:highlight>
                <a:srgbClr val="002060"/>
              </a:highlight>
              <a:latin typeface="+mj-lt"/>
              <a:ea typeface="Calibri" panose="020F0502020204030204" pitchFamily="34" charset="0"/>
              <a:cs typeface="Calibri" panose="020F0502020204030204" pitchFamily="34" charset="0"/>
            </a:endParaRPr>
          </a:p>
        </p:txBody>
      </p:sp>
      <p:sp>
        <p:nvSpPr>
          <p:cNvPr id="104" name="ZoneTexte 103">
            <a:extLst>
              <a:ext uri="{FF2B5EF4-FFF2-40B4-BE49-F238E27FC236}">
                <a16:creationId xmlns:a16="http://schemas.microsoft.com/office/drawing/2014/main" id="{BD85063F-68B7-8110-BDE7-CCB05C817095}"/>
              </a:ext>
            </a:extLst>
          </p:cNvPr>
          <p:cNvSpPr txBox="1"/>
          <p:nvPr/>
        </p:nvSpPr>
        <p:spPr>
          <a:xfrm>
            <a:off x="7996004" y="4381448"/>
            <a:ext cx="1666994" cy="600164"/>
          </a:xfrm>
          <a:prstGeom prst="rect">
            <a:avLst/>
          </a:prstGeom>
          <a:solidFill>
            <a:schemeClr val="bg1"/>
          </a:solidFill>
          <a:ln>
            <a:solidFill>
              <a:srgbClr val="CC3030"/>
            </a:solidFill>
          </a:ln>
        </p:spPr>
        <p:txBody>
          <a:bodyPr wrap="square" rtlCol="0" anchor="ctr">
            <a:spAutoFit/>
          </a:bodyPr>
          <a:lstStyle/>
          <a:p>
            <a:pPr algn="ctr">
              <a:defRPr/>
            </a:pPr>
            <a:r>
              <a:rPr lang="fr-FR" sz="1100">
                <a:solidFill>
                  <a:srgbClr val="E94444"/>
                </a:solidFill>
                <a:latin typeface="+mj-lt"/>
                <a:ea typeface="Calibri" panose="020F0502020204030204" pitchFamily="34" charset="0"/>
                <a:cs typeface="Calibri" panose="020F0502020204030204" pitchFamily="34" charset="0"/>
              </a:rPr>
              <a:t>La demande ne peut être résolue dans l’immédiat</a:t>
            </a:r>
          </a:p>
        </p:txBody>
      </p:sp>
      <p:cxnSp>
        <p:nvCxnSpPr>
          <p:cNvPr id="105" name="Connecteur : en angle 104">
            <a:extLst>
              <a:ext uri="{FF2B5EF4-FFF2-40B4-BE49-F238E27FC236}">
                <a16:creationId xmlns:a16="http://schemas.microsoft.com/office/drawing/2014/main" id="{1617DB78-C0A0-22EF-16CE-E335D8C2F458}"/>
              </a:ext>
            </a:extLst>
          </p:cNvPr>
          <p:cNvCxnSpPr>
            <a:cxnSpLocks/>
            <a:stCxn id="79" idx="3"/>
            <a:endCxn id="104" idx="1"/>
          </p:cNvCxnSpPr>
          <p:nvPr/>
        </p:nvCxnSpPr>
        <p:spPr>
          <a:xfrm>
            <a:off x="7637562" y="3038269"/>
            <a:ext cx="358442" cy="1643261"/>
          </a:xfrm>
          <a:prstGeom prst="bentConnector3">
            <a:avLst>
              <a:gd name="adj1" fmla="val 50000"/>
            </a:avLst>
          </a:prstGeom>
          <a:noFill/>
          <a:ln w="12700" cap="flat" cmpd="sng" algn="ctr">
            <a:solidFill>
              <a:srgbClr val="C00000"/>
            </a:solidFill>
            <a:prstDash val="dash"/>
            <a:miter lim="800000"/>
            <a:tailEnd type="triangle"/>
          </a:ln>
          <a:effectLst/>
        </p:spPr>
      </p:cxnSp>
      <p:cxnSp>
        <p:nvCxnSpPr>
          <p:cNvPr id="106" name="Connecteur : en angle 105">
            <a:extLst>
              <a:ext uri="{FF2B5EF4-FFF2-40B4-BE49-F238E27FC236}">
                <a16:creationId xmlns:a16="http://schemas.microsoft.com/office/drawing/2014/main" id="{D510447C-576B-F424-2974-31C121AE9516}"/>
              </a:ext>
            </a:extLst>
          </p:cNvPr>
          <p:cNvCxnSpPr>
            <a:cxnSpLocks/>
            <a:stCxn id="81" idx="3"/>
            <a:endCxn id="91" idx="1"/>
          </p:cNvCxnSpPr>
          <p:nvPr/>
        </p:nvCxnSpPr>
        <p:spPr>
          <a:xfrm flipV="1">
            <a:off x="4186042" y="3036219"/>
            <a:ext cx="410705" cy="1116934"/>
          </a:xfrm>
          <a:prstGeom prst="bentConnector3">
            <a:avLst>
              <a:gd name="adj1" fmla="val 50000"/>
            </a:avLst>
          </a:prstGeom>
          <a:noFill/>
          <a:ln w="6350" cap="flat" cmpd="sng" algn="ctr">
            <a:solidFill>
              <a:schemeClr val="tx2">
                <a:lumMod val="50000"/>
              </a:schemeClr>
            </a:solidFill>
            <a:prstDash val="solid"/>
            <a:miter lim="800000"/>
            <a:tailEnd type="triangle"/>
          </a:ln>
          <a:effectLst/>
        </p:spPr>
      </p:cxnSp>
      <p:sp>
        <p:nvSpPr>
          <p:cNvPr id="107" name="ZoneTexte 106">
            <a:extLst>
              <a:ext uri="{FF2B5EF4-FFF2-40B4-BE49-F238E27FC236}">
                <a16:creationId xmlns:a16="http://schemas.microsoft.com/office/drawing/2014/main" id="{2D18CAB3-42F2-001E-2D87-1EAFECFF8CEA}"/>
              </a:ext>
            </a:extLst>
          </p:cNvPr>
          <p:cNvSpPr txBox="1"/>
          <p:nvPr/>
        </p:nvSpPr>
        <p:spPr>
          <a:xfrm>
            <a:off x="9889818" y="3058572"/>
            <a:ext cx="1663267" cy="1107996"/>
          </a:xfrm>
          <a:prstGeom prst="rect">
            <a:avLst/>
          </a:prstGeom>
          <a:solidFill>
            <a:srgbClr val="FFFFFF"/>
          </a:solidFill>
          <a:ln>
            <a:solidFill>
              <a:schemeClr val="tx2">
                <a:lumMod val="50000"/>
              </a:schemeClr>
            </a:solidFill>
          </a:ln>
        </p:spPr>
        <p:txBody>
          <a:bodyPr wrap="square" lIns="36000" rIns="36000" rtlCol="0">
            <a:spAutoFit/>
          </a:bodyPr>
          <a:lstStyle/>
          <a:p>
            <a:pPr algn="ctr">
              <a:defRPr/>
            </a:pPr>
            <a:r>
              <a:rPr lang="fr-FR" sz="1100" kern="0">
                <a:solidFill>
                  <a:prstClr val="black"/>
                </a:solidFill>
                <a:latin typeface="+mj-lt"/>
                <a:ea typeface="Calibri" panose="020F0502020204030204" pitchFamily="34" charset="0"/>
                <a:cs typeface="Calibri" panose="020F0502020204030204" pitchFamily="34" charset="0"/>
              </a:rPr>
              <a:t>Le référent du palier 2 planifie un échange téléphonique avec le référent du palier 1 si le problème nécessite un contact direct</a:t>
            </a:r>
          </a:p>
        </p:txBody>
      </p:sp>
      <p:sp>
        <p:nvSpPr>
          <p:cNvPr id="108" name="ZoneTexte 107">
            <a:extLst>
              <a:ext uri="{FF2B5EF4-FFF2-40B4-BE49-F238E27FC236}">
                <a16:creationId xmlns:a16="http://schemas.microsoft.com/office/drawing/2014/main" id="{8CF4C465-83AC-B049-96AA-55CA330E6105}"/>
              </a:ext>
            </a:extLst>
          </p:cNvPr>
          <p:cNvSpPr txBox="1"/>
          <p:nvPr/>
        </p:nvSpPr>
        <p:spPr>
          <a:xfrm>
            <a:off x="7996003" y="3397127"/>
            <a:ext cx="1788125" cy="430887"/>
          </a:xfrm>
          <a:prstGeom prst="rect">
            <a:avLst/>
          </a:prstGeom>
          <a:solidFill>
            <a:srgbClr val="FFFFFF"/>
          </a:solidFill>
          <a:ln>
            <a:solidFill>
              <a:schemeClr val="tx2">
                <a:lumMod val="50000"/>
              </a:schemeClr>
            </a:solidFill>
          </a:ln>
        </p:spPr>
        <p:txBody>
          <a:bodyPr wrap="square" rtlCol="0">
            <a:spAutoFit/>
          </a:bodyPr>
          <a:lstStyle/>
          <a:p>
            <a:pPr algn="ctr">
              <a:defRPr/>
            </a:pPr>
            <a:r>
              <a:rPr lang="fr-FR" sz="1100" kern="0">
                <a:solidFill>
                  <a:prstClr val="black"/>
                </a:solidFill>
                <a:latin typeface="+mj-lt"/>
                <a:ea typeface="Calibri" panose="020F0502020204030204" pitchFamily="34" charset="0"/>
                <a:cs typeface="Calibri" panose="020F0502020204030204" pitchFamily="34" charset="0"/>
              </a:rPr>
              <a:t>Le référent du palier 2 reçoit et traite le ticket</a:t>
            </a:r>
            <a:endParaRPr lang="fr-FR" sz="1100" i="1" kern="0">
              <a:solidFill>
                <a:prstClr val="black"/>
              </a:solidFill>
              <a:latin typeface="+mj-lt"/>
              <a:ea typeface="Calibri" panose="020F0502020204030204" pitchFamily="34" charset="0"/>
              <a:cs typeface="Calibri" panose="020F0502020204030204" pitchFamily="34" charset="0"/>
            </a:endParaRPr>
          </a:p>
        </p:txBody>
      </p:sp>
      <p:cxnSp>
        <p:nvCxnSpPr>
          <p:cNvPr id="110" name="Connecteur : en angle 109">
            <a:extLst>
              <a:ext uri="{FF2B5EF4-FFF2-40B4-BE49-F238E27FC236}">
                <a16:creationId xmlns:a16="http://schemas.microsoft.com/office/drawing/2014/main" id="{7A386E07-C20D-E590-85E1-2342E49BFA33}"/>
              </a:ext>
            </a:extLst>
          </p:cNvPr>
          <p:cNvCxnSpPr>
            <a:cxnSpLocks/>
            <a:stCxn id="102" idx="3"/>
            <a:endCxn id="108" idx="1"/>
          </p:cNvCxnSpPr>
          <p:nvPr/>
        </p:nvCxnSpPr>
        <p:spPr>
          <a:xfrm flipH="1">
            <a:off x="7996003" y="2490553"/>
            <a:ext cx="3557082" cy="1122018"/>
          </a:xfrm>
          <a:prstGeom prst="bentConnector5">
            <a:avLst>
              <a:gd name="adj1" fmla="val -1956"/>
              <a:gd name="adj2" fmla="val 45177"/>
              <a:gd name="adj3" fmla="val 103074"/>
            </a:avLst>
          </a:prstGeom>
          <a:noFill/>
          <a:ln w="6350" cap="flat" cmpd="sng" algn="ctr">
            <a:solidFill>
              <a:schemeClr val="tx2">
                <a:lumMod val="50000"/>
              </a:schemeClr>
            </a:solidFill>
            <a:prstDash val="solid"/>
            <a:miter lim="800000"/>
            <a:tailEnd type="triangle"/>
          </a:ln>
          <a:effectLst/>
        </p:spPr>
      </p:cxnSp>
      <p:sp>
        <p:nvSpPr>
          <p:cNvPr id="111" name="Rectangle 110">
            <a:extLst>
              <a:ext uri="{FF2B5EF4-FFF2-40B4-BE49-F238E27FC236}">
                <a16:creationId xmlns:a16="http://schemas.microsoft.com/office/drawing/2014/main" id="{5738BFF7-6E30-3A57-0110-951C0C105E9A}"/>
              </a:ext>
            </a:extLst>
          </p:cNvPr>
          <p:cNvSpPr/>
          <p:nvPr/>
        </p:nvSpPr>
        <p:spPr>
          <a:xfrm>
            <a:off x="6408570" y="1462968"/>
            <a:ext cx="1449984" cy="396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effectLst/>
                <a:uLnTx/>
                <a:uFillTx/>
                <a:latin typeface="+mj-lt"/>
                <a:ea typeface="Calibri" panose="020F0502020204030204" pitchFamily="34" charset="0"/>
                <a:cs typeface="Calibri" panose="020F0502020204030204" pitchFamily="34" charset="0"/>
              </a:rPr>
              <a:t>3. Traitement des appels</a:t>
            </a:r>
          </a:p>
        </p:txBody>
      </p:sp>
      <p:cxnSp>
        <p:nvCxnSpPr>
          <p:cNvPr id="115" name="Connecteur : en angle 114">
            <a:extLst>
              <a:ext uri="{FF2B5EF4-FFF2-40B4-BE49-F238E27FC236}">
                <a16:creationId xmlns:a16="http://schemas.microsoft.com/office/drawing/2014/main" id="{2DACAF37-E210-D0E2-F371-2A00D8C5B04D}"/>
              </a:ext>
            </a:extLst>
          </p:cNvPr>
          <p:cNvCxnSpPr>
            <a:cxnSpLocks/>
            <a:stCxn id="79" idx="3"/>
            <a:endCxn id="101" idx="1"/>
          </p:cNvCxnSpPr>
          <p:nvPr/>
        </p:nvCxnSpPr>
        <p:spPr>
          <a:xfrm flipV="1">
            <a:off x="7637562" y="2497715"/>
            <a:ext cx="358441" cy="540554"/>
          </a:xfrm>
          <a:prstGeom prst="bentConnector3">
            <a:avLst>
              <a:gd name="adj1" fmla="val 50000"/>
            </a:avLst>
          </a:prstGeom>
          <a:noFill/>
          <a:ln w="6350" cap="flat" cmpd="sng" algn="ctr">
            <a:solidFill>
              <a:schemeClr val="tx2">
                <a:lumMod val="50000"/>
              </a:schemeClr>
            </a:solidFill>
            <a:prstDash val="solid"/>
            <a:miter lim="800000"/>
            <a:tailEnd type="triangle"/>
          </a:ln>
          <a:effectLst/>
        </p:spPr>
      </p:cxnSp>
      <p:sp>
        <p:nvSpPr>
          <p:cNvPr id="116" name="ZoneTexte 115">
            <a:extLst>
              <a:ext uri="{FF2B5EF4-FFF2-40B4-BE49-F238E27FC236}">
                <a16:creationId xmlns:a16="http://schemas.microsoft.com/office/drawing/2014/main" id="{AFCE0311-AFB8-E5F8-ACE8-68349BB36417}"/>
              </a:ext>
            </a:extLst>
          </p:cNvPr>
          <p:cNvSpPr txBox="1"/>
          <p:nvPr/>
        </p:nvSpPr>
        <p:spPr>
          <a:xfrm>
            <a:off x="7996004" y="5297750"/>
            <a:ext cx="2541532" cy="938719"/>
          </a:xfrm>
          <a:prstGeom prst="rect">
            <a:avLst/>
          </a:prstGeom>
          <a:solidFill>
            <a:schemeClr val="bg1"/>
          </a:solidFill>
          <a:ln>
            <a:solidFill>
              <a:srgbClr val="CC3030"/>
            </a:solidFill>
          </a:ln>
        </p:spPr>
        <p:txBody>
          <a:bodyPr wrap="square" rtlCol="0" anchor="ctr">
            <a:spAutoFit/>
          </a:bodyPr>
          <a:lstStyle/>
          <a:p>
            <a:pPr>
              <a:defRPr/>
            </a:pPr>
            <a:r>
              <a:rPr lang="fr-FR" sz="1100">
                <a:solidFill>
                  <a:srgbClr val="E94444"/>
                </a:solidFill>
                <a:latin typeface="+mj-lt"/>
                <a:ea typeface="Calibri" panose="020F0502020204030204" pitchFamily="34" charset="0"/>
                <a:cs typeface="Calibri" panose="020F0502020204030204" pitchFamily="34" charset="0"/>
              </a:rPr>
              <a:t>Mettre en place un message vocal automatique en cas d’absence prolongée, indiquant une adresse mail générique d’urgence pour les demandes prioritaires</a:t>
            </a:r>
          </a:p>
        </p:txBody>
      </p:sp>
      <p:cxnSp>
        <p:nvCxnSpPr>
          <p:cNvPr id="118" name="Connecteur : en angle 117">
            <a:extLst>
              <a:ext uri="{FF2B5EF4-FFF2-40B4-BE49-F238E27FC236}">
                <a16:creationId xmlns:a16="http://schemas.microsoft.com/office/drawing/2014/main" id="{C7CC8E9E-D703-F093-8565-B700FDF995F4}"/>
              </a:ext>
            </a:extLst>
          </p:cNvPr>
          <p:cNvCxnSpPr>
            <a:cxnSpLocks/>
            <a:stCxn id="81" idx="3"/>
            <a:endCxn id="94" idx="1"/>
          </p:cNvCxnSpPr>
          <p:nvPr/>
        </p:nvCxnSpPr>
        <p:spPr>
          <a:xfrm>
            <a:off x="4186042" y="4153153"/>
            <a:ext cx="410705" cy="1613956"/>
          </a:xfrm>
          <a:prstGeom prst="bentConnector3">
            <a:avLst>
              <a:gd name="adj1" fmla="val 50000"/>
            </a:avLst>
          </a:prstGeom>
          <a:noFill/>
          <a:ln w="6350" cap="flat" cmpd="sng" algn="ctr">
            <a:solidFill>
              <a:schemeClr val="tx2">
                <a:lumMod val="50000"/>
              </a:schemeClr>
            </a:solidFill>
            <a:prstDash val="solid"/>
            <a:miter lim="800000"/>
            <a:tailEnd type="triangle"/>
          </a:ln>
          <a:effectLst/>
        </p:spPr>
      </p:cxnSp>
      <p:pic>
        <p:nvPicPr>
          <p:cNvPr id="120" name="Picture 4">
            <a:extLst>
              <a:ext uri="{FF2B5EF4-FFF2-40B4-BE49-F238E27FC236}">
                <a16:creationId xmlns:a16="http://schemas.microsoft.com/office/drawing/2014/main" id="{BB847C93-0796-0D20-557A-3628A7DF03E4}"/>
              </a:ext>
            </a:extLst>
          </p:cNvPr>
          <p:cNvPicPr>
            <a:picLocks noChangeAspect="1"/>
          </p:cNvPicPr>
          <p:nvPr/>
        </p:nvPicPr>
        <p:blipFill>
          <a:blip r:embed="rId6"/>
          <a:stretch>
            <a:fillRect/>
          </a:stretch>
        </p:blipFill>
        <p:spPr>
          <a:xfrm>
            <a:off x="711433" y="2837606"/>
            <a:ext cx="591394" cy="591394"/>
          </a:xfrm>
          <a:prstGeom prst="rect">
            <a:avLst/>
          </a:prstGeom>
        </p:spPr>
      </p:pic>
      <p:sp>
        <p:nvSpPr>
          <p:cNvPr id="2" name="Rectangle : coins arrondis 1">
            <a:extLst>
              <a:ext uri="{FF2B5EF4-FFF2-40B4-BE49-F238E27FC236}">
                <a16:creationId xmlns:a16="http://schemas.microsoft.com/office/drawing/2014/main" id="{1CDEAF87-3AFE-0E6F-6F7A-89091C62A940}"/>
              </a:ext>
            </a:extLst>
          </p:cNvPr>
          <p:cNvSpPr/>
          <p:nvPr/>
        </p:nvSpPr>
        <p:spPr>
          <a:xfrm>
            <a:off x="9784129" y="-177718"/>
            <a:ext cx="2281188" cy="967938"/>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A7A478E-D2BA-E564-2B08-6A830870BF81}"/>
              </a:ext>
            </a:extLst>
          </p:cNvPr>
          <p:cNvSpPr txBox="1"/>
          <p:nvPr/>
        </p:nvSpPr>
        <p:spPr>
          <a:xfrm>
            <a:off x="10033483" y="41375"/>
            <a:ext cx="1782481" cy="646331"/>
          </a:xfrm>
          <a:prstGeom prst="rect">
            <a:avLst/>
          </a:prstGeom>
          <a:noFill/>
        </p:spPr>
        <p:txBody>
          <a:bodyPr wrap="square" rtlCol="0">
            <a:spAutoFit/>
          </a:bodyPr>
          <a:lstStyle/>
          <a:p>
            <a:pPr algn="ctr"/>
            <a:r>
              <a:rPr lang="fr-FR" b="1">
                <a:solidFill>
                  <a:schemeClr val="bg1"/>
                </a:solidFill>
              </a:rPr>
              <a:t>Canal téléphone</a:t>
            </a:r>
          </a:p>
        </p:txBody>
      </p:sp>
      <p:pic>
        <p:nvPicPr>
          <p:cNvPr id="5" name="Picture 4">
            <a:extLst>
              <a:ext uri="{FF2B5EF4-FFF2-40B4-BE49-F238E27FC236}">
                <a16:creationId xmlns:a16="http://schemas.microsoft.com/office/drawing/2014/main" id="{335AFBF7-937E-200F-5D62-55E1C530598B}"/>
              </a:ext>
            </a:extLst>
          </p:cNvPr>
          <p:cNvPicPr>
            <a:picLocks noChangeAspect="1"/>
          </p:cNvPicPr>
          <p:nvPr/>
        </p:nvPicPr>
        <p:blipFill>
          <a:blip r:embed="rId6">
            <a:biLevel thresh="25000"/>
          </a:blip>
          <a:stretch>
            <a:fillRect/>
          </a:stretch>
        </p:blipFill>
        <p:spPr>
          <a:xfrm>
            <a:off x="9955689" y="112828"/>
            <a:ext cx="326494" cy="326494"/>
          </a:xfrm>
          <a:prstGeom prst="rect">
            <a:avLst/>
          </a:prstGeom>
        </p:spPr>
      </p:pic>
      <p:sp>
        <p:nvSpPr>
          <p:cNvPr id="119" name="Rectangle 118">
            <a:extLst>
              <a:ext uri="{FF2B5EF4-FFF2-40B4-BE49-F238E27FC236}">
                <a16:creationId xmlns:a16="http://schemas.microsoft.com/office/drawing/2014/main" id="{D73F8CDE-65AD-338E-52BA-18A4D11BF69A}"/>
              </a:ext>
            </a:extLst>
          </p:cNvPr>
          <p:cNvSpPr/>
          <p:nvPr/>
        </p:nvSpPr>
        <p:spPr>
          <a:xfrm>
            <a:off x="464355" y="1462966"/>
            <a:ext cx="11229569" cy="4858137"/>
          </a:xfrm>
          <a:prstGeom prst="rect">
            <a:avLst/>
          </a:prstGeom>
          <a:solidFill>
            <a:srgbClr val="EDEDED">
              <a:alpha val="9020"/>
            </a:srgbClr>
          </a:solidFill>
          <a:ln w="28575" cap="flat" cmpd="sng" algn="ctr">
            <a:solidFill>
              <a:schemeClr val="bg1">
                <a:lumMod val="9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Marianne"/>
              <a:ea typeface="+mn-ea"/>
              <a:cs typeface="+mn-cs"/>
            </a:endParaRPr>
          </a:p>
        </p:txBody>
      </p:sp>
      <p:cxnSp>
        <p:nvCxnSpPr>
          <p:cNvPr id="44" name="Connecteur droit avec flèche 43">
            <a:extLst>
              <a:ext uri="{FF2B5EF4-FFF2-40B4-BE49-F238E27FC236}">
                <a16:creationId xmlns:a16="http://schemas.microsoft.com/office/drawing/2014/main" id="{B81B4973-DBE9-436F-9860-9B3D6470998A}"/>
              </a:ext>
            </a:extLst>
          </p:cNvPr>
          <p:cNvCxnSpPr>
            <a:stCxn id="97" idx="3"/>
            <a:endCxn id="116" idx="1"/>
          </p:cNvCxnSpPr>
          <p:nvPr/>
        </p:nvCxnSpPr>
        <p:spPr>
          <a:xfrm flipV="1">
            <a:off x="7710798" y="5767110"/>
            <a:ext cx="285206" cy="60431"/>
          </a:xfrm>
          <a:prstGeom prst="straightConnector1">
            <a:avLst/>
          </a:prstGeom>
          <a:ln w="127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E9CD2E68-87DF-17F5-D14B-3B3BBC2B5226}"/>
              </a:ext>
            </a:extLst>
          </p:cNvPr>
          <p:cNvCxnSpPr>
            <a:stCxn id="80" idx="3"/>
            <a:endCxn id="84" idx="1"/>
          </p:cNvCxnSpPr>
          <p:nvPr/>
        </p:nvCxnSpPr>
        <p:spPr>
          <a:xfrm>
            <a:off x="1650076" y="4146432"/>
            <a:ext cx="115983" cy="0"/>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76B028E2-0F6C-1A44-AC2A-BE110EBE0700}"/>
              </a:ext>
            </a:extLst>
          </p:cNvPr>
          <p:cNvCxnSpPr>
            <a:cxnSpLocks/>
            <a:stCxn id="84" idx="3"/>
            <a:endCxn id="81" idx="1"/>
          </p:cNvCxnSpPr>
          <p:nvPr/>
        </p:nvCxnSpPr>
        <p:spPr>
          <a:xfrm>
            <a:off x="2918059" y="4146432"/>
            <a:ext cx="115983" cy="6721"/>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02CE456B-27AD-0000-BF5E-B111A3FC0671}"/>
              </a:ext>
            </a:extLst>
          </p:cNvPr>
          <p:cNvCxnSpPr>
            <a:cxnSpLocks/>
            <a:stCxn id="101" idx="3"/>
            <a:endCxn id="102" idx="1"/>
          </p:cNvCxnSpPr>
          <p:nvPr/>
        </p:nvCxnSpPr>
        <p:spPr>
          <a:xfrm flipV="1">
            <a:off x="9784128" y="2490553"/>
            <a:ext cx="105690" cy="7162"/>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a:extLst>
              <a:ext uri="{FF2B5EF4-FFF2-40B4-BE49-F238E27FC236}">
                <a16:creationId xmlns:a16="http://schemas.microsoft.com/office/drawing/2014/main" id="{55FF0033-9A38-9EE5-1AF8-E9C31C7BB68A}"/>
              </a:ext>
            </a:extLst>
          </p:cNvPr>
          <p:cNvCxnSpPr>
            <a:cxnSpLocks/>
            <a:stCxn id="108" idx="3"/>
            <a:endCxn id="107" idx="1"/>
          </p:cNvCxnSpPr>
          <p:nvPr/>
        </p:nvCxnSpPr>
        <p:spPr>
          <a:xfrm flipV="1">
            <a:off x="9784128" y="3612570"/>
            <a:ext cx="105690" cy="1"/>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49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42344-D85A-309D-81A4-D2C8E966CCDC}"/>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5B6A305-A6F5-B75B-39B3-D095F58C0CCD}"/>
              </a:ext>
            </a:extLst>
          </p:cNvPr>
          <p:cNvGraphicFramePr>
            <a:graphicFrameLocks noChangeAspect="1"/>
          </p:cNvGraphicFramePr>
          <p:nvPr>
            <p:custDataLst>
              <p:tags r:id="rId1"/>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think-cell data - do not delete" hidden="1">
                        <a:extLst>
                          <a:ext uri="{FF2B5EF4-FFF2-40B4-BE49-F238E27FC236}">
                            <a16:creationId xmlns:a16="http://schemas.microsoft.com/office/drawing/2014/main" id="{A5B6A305-A6F5-B75B-39B3-D095F58C0CCD}"/>
                          </a:ext>
                        </a:extLst>
                      </p:cNvPr>
                      <p:cNvPicPr/>
                      <p:nvPr/>
                    </p:nvPicPr>
                    <p:blipFill>
                      <a:blip r:embed="rId5"/>
                      <a:stretch>
                        <a:fillRect/>
                      </a:stretch>
                    </p:blipFill>
                    <p:spPr>
                      <a:xfrm>
                        <a:off x="1591" y="1591"/>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AB37EB04-C52B-476E-4A96-EA5EE4D60251}"/>
              </a:ext>
            </a:extLst>
          </p:cNvPr>
          <p:cNvSpPr>
            <a:spLocks noGrp="1"/>
          </p:cNvSpPr>
          <p:nvPr>
            <p:ph type="title"/>
          </p:nvPr>
        </p:nvSpPr>
        <p:spPr/>
        <p:txBody>
          <a:bodyPr vert="horz"/>
          <a:lstStyle/>
          <a:p>
            <a:r>
              <a:rPr lang="fr-FR" sz="2000"/>
              <a:t>La DIHAL pilote la politique d’hébergement et de lutte contre le sans-abrisme via le programme budgétaire 177</a:t>
            </a:r>
          </a:p>
        </p:txBody>
      </p:sp>
      <p:grpSp>
        <p:nvGrpSpPr>
          <p:cNvPr id="14" name="Groupe 13">
            <a:extLst>
              <a:ext uri="{FF2B5EF4-FFF2-40B4-BE49-F238E27FC236}">
                <a16:creationId xmlns:a16="http://schemas.microsoft.com/office/drawing/2014/main" id="{F3C592AB-3501-D76B-3A90-89043070FADA}"/>
              </a:ext>
            </a:extLst>
          </p:cNvPr>
          <p:cNvGrpSpPr/>
          <p:nvPr/>
        </p:nvGrpSpPr>
        <p:grpSpPr>
          <a:xfrm>
            <a:off x="1357145" y="2103956"/>
            <a:ext cx="3480284" cy="3836096"/>
            <a:chOff x="2259812" y="2039896"/>
            <a:chExt cx="3480284" cy="3836096"/>
          </a:xfrm>
        </p:grpSpPr>
        <p:grpSp>
          <p:nvGrpSpPr>
            <p:cNvPr id="123" name="Group 13">
              <a:extLst>
                <a:ext uri="{FF2B5EF4-FFF2-40B4-BE49-F238E27FC236}">
                  <a16:creationId xmlns:a16="http://schemas.microsoft.com/office/drawing/2014/main" id="{C781A6F5-F06A-A75A-0305-6ECD95824384}"/>
                </a:ext>
              </a:extLst>
            </p:cNvPr>
            <p:cNvGrpSpPr/>
            <p:nvPr/>
          </p:nvGrpSpPr>
          <p:grpSpPr>
            <a:xfrm>
              <a:off x="2259812" y="3062655"/>
              <a:ext cx="1600075" cy="2779490"/>
              <a:chOff x="2391908" y="3227219"/>
              <a:chExt cx="1600075" cy="2760907"/>
            </a:xfrm>
          </p:grpSpPr>
          <p:pic>
            <p:nvPicPr>
              <p:cNvPr id="124" name="Graphique 57" descr="Bâtiment avec un remplissage uni">
                <a:extLst>
                  <a:ext uri="{FF2B5EF4-FFF2-40B4-BE49-F238E27FC236}">
                    <a16:creationId xmlns:a16="http://schemas.microsoft.com/office/drawing/2014/main" id="{8EDFFAC1-F66C-C09B-513B-521C634E5D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91908" y="4484176"/>
                <a:ext cx="1600075" cy="1503950"/>
              </a:xfrm>
              <a:prstGeom prst="rect">
                <a:avLst/>
              </a:prstGeom>
            </p:spPr>
          </p:pic>
          <p:sp>
            <p:nvSpPr>
              <p:cNvPr id="125" name="ZoneTexte 7">
                <a:extLst>
                  <a:ext uri="{FF2B5EF4-FFF2-40B4-BE49-F238E27FC236}">
                    <a16:creationId xmlns:a16="http://schemas.microsoft.com/office/drawing/2014/main" id="{67FCE3CE-DE82-3D7E-EAB4-780A9DEA01DF}"/>
                  </a:ext>
                </a:extLst>
              </p:cNvPr>
              <p:cNvSpPr txBox="1"/>
              <p:nvPr/>
            </p:nvSpPr>
            <p:spPr>
              <a:xfrm>
                <a:off x="2491545" y="4162811"/>
                <a:ext cx="1400800" cy="707886"/>
              </a:xfrm>
              <a:prstGeom prst="rect">
                <a:avLst/>
              </a:prstGeom>
              <a:noFill/>
            </p:spPr>
            <p:txBody>
              <a:bodyPr wrap="square" rtlCol="0">
                <a:spAutoFit/>
              </a:bodyPr>
              <a:lstStyle>
                <a:defPPr>
                  <a:defRPr lang="en-US"/>
                </a:defPPr>
                <a:lvl1pPr algn="ctr">
                  <a:defRPr sz="2800" b="1">
                    <a:solidFill>
                      <a:srgbClr val="7388D3"/>
                    </a:solidFill>
                    <a:latin typeface="Marianne" panose="020000000000000000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C4C4E6"/>
                    </a:solidFill>
                    <a:effectLst/>
                    <a:uLnTx/>
                    <a:uFillTx/>
                    <a:latin typeface="+mj-lt"/>
                    <a:ea typeface="+mn-ea"/>
                    <a:cs typeface="+mn-cs"/>
                  </a:rPr>
                  <a:t>2,7 Md€</a:t>
                </a:r>
                <a:endParaRPr kumimoji="0" lang="fr-FR" sz="2000" b="1" i="0" u="none" strike="noStrike" kern="1200" cap="none" spc="0" normalizeH="0" baseline="0" noProof="0">
                  <a:ln>
                    <a:noFill/>
                  </a:ln>
                  <a:solidFill>
                    <a:srgbClr val="C4C4E6"/>
                  </a:solidFill>
                  <a:effectLst/>
                  <a:highlight>
                    <a:srgbClr val="FFFF00"/>
                  </a:highligh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a:ln>
                    <a:noFill/>
                  </a:ln>
                  <a:solidFill>
                    <a:srgbClr val="F5A14D"/>
                  </a:solidFill>
                  <a:effectLst/>
                  <a:uLnTx/>
                  <a:uFillTx/>
                  <a:latin typeface="+mj-lt"/>
                  <a:ea typeface="+mn-ea"/>
                  <a:cs typeface="+mn-cs"/>
                </a:endParaRPr>
              </a:p>
            </p:txBody>
          </p:sp>
          <p:sp>
            <p:nvSpPr>
              <p:cNvPr id="126" name="Flèche : pentagone 38">
                <a:extLst>
                  <a:ext uri="{FF2B5EF4-FFF2-40B4-BE49-F238E27FC236}">
                    <a16:creationId xmlns:a16="http://schemas.microsoft.com/office/drawing/2014/main" id="{8B4B336C-3A86-BA3D-6A25-CB3CF5C26E55}"/>
                  </a:ext>
                </a:extLst>
              </p:cNvPr>
              <p:cNvSpPr/>
              <p:nvPr/>
            </p:nvSpPr>
            <p:spPr>
              <a:xfrm rot="16200000">
                <a:off x="2742910" y="3140879"/>
                <a:ext cx="898071" cy="1070752"/>
              </a:xfrm>
              <a:prstGeom prst="homePlate">
                <a:avLst/>
              </a:prstGeom>
              <a:solidFill>
                <a:srgbClr val="C4C4E6"/>
              </a:solidFill>
              <a:ln w="12700" cap="flat" cmpd="sng" algn="ctr">
                <a:noFill/>
                <a:prstDash val="solid"/>
                <a:miter lim="800000"/>
              </a:ln>
              <a:effectLst>
                <a:outerShdw blurRad="50800" dist="38100" dir="2700000" algn="tl" rotWithShape="0">
                  <a:prstClr val="black">
                    <a:alpha val="40000"/>
                  </a:prstClr>
                </a:outerShdw>
              </a:effectLst>
            </p:spPr>
            <p:txBody>
              <a:bodyPr vert="vert"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a:solidFill>
                      <a:prstClr val="white"/>
                    </a:solidFill>
                    <a:latin typeface="+mj-lt"/>
                  </a:rPr>
                  <a:t>200 000</a:t>
                </a:r>
                <a:endParaRPr kumimoji="0" lang="fr-FR" sz="1400" b="1" i="0" u="none" strike="noStrike" kern="1200" cap="none" spc="0" normalizeH="0" baseline="0" noProof="0">
                  <a:ln>
                    <a:noFill/>
                  </a:ln>
                  <a:solidFill>
                    <a:prstClr val="white"/>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white"/>
                    </a:solidFill>
                    <a:effectLst/>
                    <a:uLnTx/>
                    <a:uFillTx/>
                    <a:latin typeface="+mj-lt"/>
                    <a:ea typeface="+mn-ea"/>
                    <a:cs typeface="+mn-cs"/>
                  </a:rPr>
                  <a:t>places</a:t>
                </a:r>
              </a:p>
            </p:txBody>
          </p:sp>
        </p:grpSp>
        <p:sp>
          <p:nvSpPr>
            <p:cNvPr id="128" name="ZoneTexte 68">
              <a:extLst>
                <a:ext uri="{FF2B5EF4-FFF2-40B4-BE49-F238E27FC236}">
                  <a16:creationId xmlns:a16="http://schemas.microsoft.com/office/drawing/2014/main" id="{29FE3762-FE28-8CAD-73B5-1839FFD265B9}"/>
                </a:ext>
              </a:extLst>
            </p:cNvPr>
            <p:cNvSpPr txBox="1"/>
            <p:nvPr/>
          </p:nvSpPr>
          <p:spPr>
            <a:xfrm>
              <a:off x="2359449" y="2357491"/>
              <a:ext cx="1400800"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C4C4E6"/>
                  </a:solidFill>
                  <a:effectLst/>
                  <a:uLnTx/>
                  <a:uFillTx/>
                  <a:latin typeface="+mj-lt"/>
                  <a:ea typeface="+mn-ea"/>
                  <a:cs typeface="+mn-cs"/>
                </a:rPr>
                <a:t>2022</a:t>
              </a:r>
            </a:p>
          </p:txBody>
        </p:sp>
        <p:sp>
          <p:nvSpPr>
            <p:cNvPr id="129" name="ZoneTexte 69">
              <a:extLst>
                <a:ext uri="{FF2B5EF4-FFF2-40B4-BE49-F238E27FC236}">
                  <a16:creationId xmlns:a16="http://schemas.microsoft.com/office/drawing/2014/main" id="{B61DD122-6B6B-809D-F6C8-002B94482CD9}"/>
                </a:ext>
              </a:extLst>
            </p:cNvPr>
            <p:cNvSpPr txBox="1"/>
            <p:nvPr/>
          </p:nvSpPr>
          <p:spPr>
            <a:xfrm>
              <a:off x="4079576" y="2039896"/>
              <a:ext cx="1400800"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A0A0EE"/>
                  </a:solidFill>
                  <a:effectLst/>
                  <a:uLnTx/>
                  <a:uFillTx/>
                  <a:latin typeface="+mj-lt"/>
                  <a:ea typeface="+mn-ea"/>
                  <a:cs typeface="+mn-cs"/>
                </a:rPr>
                <a:t>2024</a:t>
              </a:r>
            </a:p>
          </p:txBody>
        </p:sp>
        <p:grpSp>
          <p:nvGrpSpPr>
            <p:cNvPr id="138" name="Group 12">
              <a:extLst>
                <a:ext uri="{FF2B5EF4-FFF2-40B4-BE49-F238E27FC236}">
                  <a16:creationId xmlns:a16="http://schemas.microsoft.com/office/drawing/2014/main" id="{BB3F0F93-CC70-8759-17AA-4D5DDC8888C2}"/>
                </a:ext>
              </a:extLst>
            </p:cNvPr>
            <p:cNvGrpSpPr/>
            <p:nvPr/>
          </p:nvGrpSpPr>
          <p:grpSpPr>
            <a:xfrm>
              <a:off x="3819856" y="2747611"/>
              <a:ext cx="1920240" cy="3128381"/>
              <a:chOff x="4169160" y="2747611"/>
              <a:chExt cx="1920240" cy="3128381"/>
            </a:xfrm>
          </p:grpSpPr>
          <p:pic>
            <p:nvPicPr>
              <p:cNvPr id="139" name="Graphique 61" descr="Bâtiment avec un remplissage uni">
                <a:extLst>
                  <a:ext uri="{FF2B5EF4-FFF2-40B4-BE49-F238E27FC236}">
                    <a16:creationId xmlns:a16="http://schemas.microsoft.com/office/drawing/2014/main" id="{F4D88899-395B-5EE2-700B-EE332D5D02AA}"/>
                  </a:ext>
                </a:extLst>
              </p:cNvPr>
              <p:cNvPicPr>
                <a:picLocks/>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69160" y="3985806"/>
                <a:ext cx="1920240" cy="1890186"/>
              </a:xfrm>
              <a:prstGeom prst="rect">
                <a:avLst/>
              </a:prstGeom>
            </p:spPr>
          </p:pic>
          <p:sp>
            <p:nvSpPr>
              <p:cNvPr id="140" name="ZoneTexte 7">
                <a:extLst>
                  <a:ext uri="{FF2B5EF4-FFF2-40B4-BE49-F238E27FC236}">
                    <a16:creationId xmlns:a16="http://schemas.microsoft.com/office/drawing/2014/main" id="{17F210F3-5477-1781-7857-2AEC0E3D1268}"/>
                  </a:ext>
                </a:extLst>
              </p:cNvPr>
              <p:cNvSpPr txBox="1"/>
              <p:nvPr/>
            </p:nvSpPr>
            <p:spPr>
              <a:xfrm>
                <a:off x="4428880" y="3685445"/>
                <a:ext cx="1400800" cy="400110"/>
              </a:xfrm>
              <a:prstGeom prst="rect">
                <a:avLst/>
              </a:prstGeom>
              <a:noFill/>
            </p:spPr>
            <p:txBody>
              <a:bodyPr wrap="square" rtlCol="0">
                <a:spAutoFit/>
              </a:bodyPr>
              <a:lstStyle>
                <a:defPPr>
                  <a:defRPr lang="en-US"/>
                </a:defPPr>
                <a:lvl1pPr algn="ctr">
                  <a:defRPr sz="2800" b="1">
                    <a:solidFill>
                      <a:srgbClr val="7388D3"/>
                    </a:solidFill>
                    <a:latin typeface="Marianne" panose="020000000000000000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A0A0EE"/>
                    </a:solidFill>
                    <a:effectLst/>
                    <a:uLnTx/>
                    <a:uFillTx/>
                    <a:latin typeface="+mj-lt"/>
                    <a:ea typeface="+mn-ea"/>
                    <a:cs typeface="+mn-cs"/>
                  </a:rPr>
                  <a:t>2,9 Md€</a:t>
                </a:r>
              </a:p>
            </p:txBody>
          </p:sp>
          <p:sp>
            <p:nvSpPr>
              <p:cNvPr id="141" name="Flèche : pentagone 40">
                <a:extLst>
                  <a:ext uri="{FF2B5EF4-FFF2-40B4-BE49-F238E27FC236}">
                    <a16:creationId xmlns:a16="http://schemas.microsoft.com/office/drawing/2014/main" id="{9B009F07-ABE1-A0F4-9642-A14F7B5DAC3A}"/>
                  </a:ext>
                </a:extLst>
              </p:cNvPr>
              <p:cNvSpPr/>
              <p:nvPr/>
            </p:nvSpPr>
            <p:spPr>
              <a:xfrm rot="16200000">
                <a:off x="4680245" y="2661271"/>
                <a:ext cx="898071" cy="1070752"/>
              </a:xfrm>
              <a:prstGeom prst="homePlate">
                <a:avLst/>
              </a:prstGeom>
              <a:solidFill>
                <a:srgbClr val="A0A0EE"/>
              </a:solidFill>
              <a:ln w="12700" cap="flat" cmpd="sng" algn="ctr">
                <a:noFill/>
                <a:prstDash val="solid"/>
                <a:miter lim="800000"/>
              </a:ln>
              <a:effectLst>
                <a:outerShdw blurRad="50800" dist="38100" dir="2700000" algn="tl" rotWithShape="0">
                  <a:prstClr val="black">
                    <a:alpha val="40000"/>
                  </a:prstClr>
                </a:outerShdw>
              </a:effectLst>
            </p:spPr>
            <p:txBody>
              <a:bodyPr vert="vert"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a:solidFill>
                      <a:prstClr val="white"/>
                    </a:solidFill>
                    <a:latin typeface="+mj-lt"/>
                  </a:rPr>
                  <a:t>203 000</a:t>
                </a:r>
                <a:endParaRPr kumimoji="0" lang="fr-FR" sz="1400" b="1" i="0" u="none" strike="noStrike" kern="1200" cap="none" spc="0" normalizeH="0" baseline="0" noProof="0">
                  <a:ln>
                    <a:noFill/>
                  </a:ln>
                  <a:solidFill>
                    <a:prstClr val="white"/>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white"/>
                    </a:solidFill>
                    <a:effectLst/>
                    <a:uLnTx/>
                    <a:uFillTx/>
                    <a:latin typeface="+mj-lt"/>
                    <a:ea typeface="+mn-ea"/>
                    <a:cs typeface="+mn-cs"/>
                  </a:rPr>
                  <a:t>places</a:t>
                </a:r>
              </a:p>
            </p:txBody>
          </p:sp>
        </p:grpSp>
        <p:sp>
          <p:nvSpPr>
            <p:cNvPr id="13" name="Forme libre : forme 12">
              <a:extLst>
                <a:ext uri="{FF2B5EF4-FFF2-40B4-BE49-F238E27FC236}">
                  <a16:creationId xmlns:a16="http://schemas.microsoft.com/office/drawing/2014/main" id="{5BA7AF70-70B1-1D1D-13ED-0C49947EA455}"/>
                </a:ext>
              </a:extLst>
            </p:cNvPr>
            <p:cNvSpPr/>
            <p:nvPr/>
          </p:nvSpPr>
          <p:spPr>
            <a:xfrm>
              <a:off x="3059849" y="2690532"/>
              <a:ext cx="1714500" cy="362781"/>
            </a:xfrm>
            <a:custGeom>
              <a:avLst/>
              <a:gdLst>
                <a:gd name="connsiteX0" fmla="*/ 0 w 1714500"/>
                <a:gd name="connsiteY0" fmla="*/ 362781 h 362781"/>
                <a:gd name="connsiteX1" fmla="*/ 838200 w 1714500"/>
                <a:gd name="connsiteY1" fmla="*/ 19881 h 362781"/>
                <a:gd name="connsiteX2" fmla="*/ 1714500 w 1714500"/>
                <a:gd name="connsiteY2" fmla="*/ 38931 h 362781"/>
                <a:gd name="connsiteX3" fmla="*/ 1714500 w 1714500"/>
                <a:gd name="connsiteY3" fmla="*/ 38931 h 362781"/>
              </a:gdLst>
              <a:ahLst/>
              <a:cxnLst>
                <a:cxn ang="0">
                  <a:pos x="connsiteX0" y="connsiteY0"/>
                </a:cxn>
                <a:cxn ang="0">
                  <a:pos x="connsiteX1" y="connsiteY1"/>
                </a:cxn>
                <a:cxn ang="0">
                  <a:pos x="connsiteX2" y="connsiteY2"/>
                </a:cxn>
                <a:cxn ang="0">
                  <a:pos x="connsiteX3" y="connsiteY3"/>
                </a:cxn>
              </a:cxnLst>
              <a:rect l="l" t="t" r="r" b="b"/>
              <a:pathLst>
                <a:path w="1714500" h="362781">
                  <a:moveTo>
                    <a:pt x="0" y="362781"/>
                  </a:moveTo>
                  <a:cubicBezTo>
                    <a:pt x="276225" y="218318"/>
                    <a:pt x="552450" y="73856"/>
                    <a:pt x="838200" y="19881"/>
                  </a:cubicBezTo>
                  <a:cubicBezTo>
                    <a:pt x="1123950" y="-34094"/>
                    <a:pt x="1714500" y="38931"/>
                    <a:pt x="1714500" y="38931"/>
                  </a:cubicBezTo>
                  <a:lnTo>
                    <a:pt x="1714500" y="38931"/>
                  </a:lnTo>
                </a:path>
              </a:pathLst>
            </a:custGeom>
            <a:noFill/>
            <a:ln>
              <a:solidFill>
                <a:srgbClr val="C6C6E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ZoneTexte 14">
            <a:extLst>
              <a:ext uri="{FF2B5EF4-FFF2-40B4-BE49-F238E27FC236}">
                <a16:creationId xmlns:a16="http://schemas.microsoft.com/office/drawing/2014/main" id="{46450669-0DF4-AB8A-6ACA-560E7354B6D9}"/>
              </a:ext>
            </a:extLst>
          </p:cNvPr>
          <p:cNvSpPr txBox="1"/>
          <p:nvPr/>
        </p:nvSpPr>
        <p:spPr>
          <a:xfrm>
            <a:off x="471319" y="1437477"/>
            <a:ext cx="4782664" cy="492443"/>
          </a:xfrm>
          <a:prstGeom prst="rect">
            <a:avLst/>
          </a:prstGeom>
          <a:noFill/>
        </p:spPr>
        <p:txBody>
          <a:bodyPr wrap="square" lIns="0" tIns="0" rIns="0" bIns="0" rtlCol="0">
            <a:spAutoFit/>
          </a:bodyPr>
          <a:lstStyle/>
          <a:p>
            <a:r>
              <a:rPr lang="fr-FR" sz="1600" b="1">
                <a:solidFill>
                  <a:schemeClr val="tx2"/>
                </a:solidFill>
                <a:latin typeface="Marianne" panose="02000000000000000000"/>
              </a:rPr>
              <a:t>Une augmentation du budget de 200.000 euros en 2024…</a:t>
            </a:r>
          </a:p>
        </p:txBody>
      </p:sp>
      <p:sp>
        <p:nvSpPr>
          <p:cNvPr id="5" name="ZoneTexte 4">
            <a:extLst>
              <a:ext uri="{FF2B5EF4-FFF2-40B4-BE49-F238E27FC236}">
                <a16:creationId xmlns:a16="http://schemas.microsoft.com/office/drawing/2014/main" id="{7B84D259-95B2-7108-3E83-DB3798D64A61}"/>
              </a:ext>
            </a:extLst>
          </p:cNvPr>
          <p:cNvSpPr txBox="1"/>
          <p:nvPr/>
        </p:nvSpPr>
        <p:spPr>
          <a:xfrm>
            <a:off x="5969183" y="1437477"/>
            <a:ext cx="5751498" cy="492443"/>
          </a:xfrm>
          <a:prstGeom prst="rect">
            <a:avLst/>
          </a:prstGeom>
          <a:noFill/>
        </p:spPr>
        <p:txBody>
          <a:bodyPr wrap="square" lIns="0" tIns="0" rIns="0" bIns="0" rtlCol="0">
            <a:spAutoFit/>
          </a:bodyPr>
          <a:lstStyle/>
          <a:p>
            <a:pPr indent="-182563" algn="r"/>
            <a:r>
              <a:rPr lang="fr-FR" sz="1600" b="1">
                <a:solidFill>
                  <a:schemeClr val="tx2"/>
                </a:solidFill>
                <a:latin typeface="Marianne" panose="02000000000000000000"/>
              </a:rPr>
              <a:t>… nécessaire pour consolider les politiques publiques de luttes contre l’exclusion autour de 2 axes stratégiques</a:t>
            </a:r>
          </a:p>
        </p:txBody>
      </p:sp>
      <p:sp>
        <p:nvSpPr>
          <p:cNvPr id="7" name="Rectangle 6">
            <a:extLst>
              <a:ext uri="{FF2B5EF4-FFF2-40B4-BE49-F238E27FC236}">
                <a16:creationId xmlns:a16="http://schemas.microsoft.com/office/drawing/2014/main" id="{BADC08DA-C57E-FDD6-72F5-8CA2EE5CEDD9}"/>
              </a:ext>
            </a:extLst>
          </p:cNvPr>
          <p:cNvSpPr/>
          <p:nvPr/>
        </p:nvSpPr>
        <p:spPr>
          <a:xfrm>
            <a:off x="6151880" y="2365700"/>
            <a:ext cx="5568801" cy="14435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18" rtl="0" eaLnBrk="1" fontAlgn="auto" latinLnBrk="0" hangingPunct="1">
              <a:lnSpc>
                <a:spcPct val="100000"/>
              </a:lnSpc>
              <a:spcBef>
                <a:spcPts val="600"/>
              </a:spcBef>
              <a:spcAft>
                <a:spcPts val="0"/>
              </a:spcAft>
              <a:buClrTx/>
              <a:buSzTx/>
              <a:buFontTx/>
              <a:buNone/>
              <a:tabLst/>
              <a:defRPr/>
            </a:pPr>
            <a:r>
              <a:rPr kumimoji="0" lang="fr-FR" sz="1333" b="0" i="0" u="none" strike="noStrike" kern="0" cap="none" spc="0" normalizeH="0" baseline="0" noProof="0">
                <a:ln>
                  <a:noFill/>
                </a:ln>
                <a:solidFill>
                  <a:schemeClr val="tx1"/>
                </a:solidFill>
                <a:effectLst/>
                <a:uLnTx/>
                <a:uFillTx/>
                <a:latin typeface="Marianne"/>
                <a:ea typeface="Calibri"/>
                <a:cs typeface="Times New Roman"/>
              </a:rPr>
              <a:t>Lancer le deuxième plan quinquennal Logement d’abord (2023-2027) pour </a:t>
            </a:r>
            <a:r>
              <a:rPr kumimoji="0" lang="fr-FR" sz="1333" b="1" i="0" u="none" strike="noStrike" kern="0" cap="none" spc="0" normalizeH="0" baseline="0" noProof="0">
                <a:ln>
                  <a:noFill/>
                </a:ln>
                <a:solidFill>
                  <a:schemeClr val="tx1"/>
                </a:solidFill>
                <a:effectLst/>
                <a:uLnTx/>
                <a:uFillTx/>
                <a:latin typeface="Marianne"/>
                <a:ea typeface="Calibri"/>
                <a:cs typeface="Times New Roman"/>
              </a:rPr>
              <a:t>construire sur les réussites de premier plan </a:t>
            </a:r>
            <a:r>
              <a:rPr kumimoji="0" lang="fr-FR" sz="1333" b="0" i="0" u="none" strike="noStrike" kern="0" cap="none" spc="0" normalizeH="0" baseline="0" noProof="0">
                <a:ln>
                  <a:noFill/>
                </a:ln>
                <a:solidFill>
                  <a:schemeClr val="tx1"/>
                </a:solidFill>
                <a:effectLst/>
                <a:uLnTx/>
                <a:uFillTx/>
                <a:latin typeface="Marianne"/>
                <a:ea typeface="Calibri"/>
                <a:cs typeface="Times New Roman"/>
              </a:rPr>
              <a:t>et </a:t>
            </a:r>
            <a:r>
              <a:rPr kumimoji="0" lang="fr-FR" sz="1333" b="1" i="0" u="none" strike="noStrike" kern="0" cap="none" spc="0" normalizeH="0" baseline="0" noProof="0">
                <a:ln>
                  <a:noFill/>
                </a:ln>
                <a:solidFill>
                  <a:schemeClr val="tx1"/>
                </a:solidFill>
                <a:effectLst/>
                <a:uLnTx/>
                <a:uFillTx/>
                <a:latin typeface="Marianne"/>
                <a:ea typeface="Calibri"/>
                <a:cs typeface="Times New Roman"/>
              </a:rPr>
              <a:t>amplifier les réformes structurelles engagées </a:t>
            </a:r>
            <a:endParaRPr kumimoji="0" lang="fr-FR" sz="1333" b="1" i="0" u="none" strike="noStrike" kern="0" cap="none" spc="0" normalizeH="0" baseline="0" noProof="0">
              <a:ln>
                <a:noFill/>
              </a:ln>
              <a:solidFill>
                <a:schemeClr val="tx1"/>
              </a:solidFill>
              <a:effectLst/>
              <a:uLnTx/>
              <a:uFillTx/>
              <a:latin typeface="Marianne"/>
              <a:ea typeface="+mn-ea"/>
              <a:cs typeface="+mn-cs"/>
            </a:endParaRPr>
          </a:p>
        </p:txBody>
      </p:sp>
      <p:sp>
        <p:nvSpPr>
          <p:cNvPr id="8" name="Rectangle 7">
            <a:extLst>
              <a:ext uri="{FF2B5EF4-FFF2-40B4-BE49-F238E27FC236}">
                <a16:creationId xmlns:a16="http://schemas.microsoft.com/office/drawing/2014/main" id="{E7D7E921-F65B-C64E-3715-F1BDC3473E8E}"/>
              </a:ext>
            </a:extLst>
          </p:cNvPr>
          <p:cNvSpPr/>
          <p:nvPr/>
        </p:nvSpPr>
        <p:spPr>
          <a:xfrm>
            <a:off x="6151880" y="4275015"/>
            <a:ext cx="5568801" cy="14435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218" rtl="0" eaLnBrk="1" fontAlgn="auto" latinLnBrk="0" hangingPunct="1">
              <a:lnSpc>
                <a:spcPct val="100000"/>
              </a:lnSpc>
              <a:spcBef>
                <a:spcPts val="600"/>
              </a:spcBef>
              <a:spcAft>
                <a:spcPts val="0"/>
              </a:spcAft>
              <a:buClrTx/>
              <a:buSzTx/>
              <a:tabLst/>
              <a:defRPr/>
            </a:pPr>
            <a:r>
              <a:rPr kumimoji="0" lang="fr-FR" sz="1333" b="0" i="0" u="none" strike="noStrike" kern="0" cap="none" spc="0" normalizeH="0" baseline="0" noProof="0" dirty="0">
                <a:ln>
                  <a:noFill/>
                </a:ln>
                <a:solidFill>
                  <a:schemeClr val="tx1"/>
                </a:solidFill>
                <a:effectLst/>
                <a:uLnTx/>
                <a:uFillTx/>
                <a:latin typeface="Marianne"/>
                <a:ea typeface="Calibri"/>
                <a:cs typeface="Times New Roman"/>
              </a:rPr>
              <a:t>Améliorer la réponse aux situations de détresse en assurant une </a:t>
            </a:r>
            <a:r>
              <a:rPr kumimoji="0" lang="fr-FR" sz="1333" b="1" i="0" u="none" strike="noStrike" kern="0" cap="none" spc="0" normalizeH="0" baseline="0" noProof="0" dirty="0">
                <a:ln>
                  <a:noFill/>
                </a:ln>
                <a:solidFill>
                  <a:schemeClr val="tx1"/>
                </a:solidFill>
                <a:effectLst/>
                <a:uLnTx/>
                <a:uFillTx/>
                <a:latin typeface="Marianne"/>
                <a:ea typeface="Calibri"/>
                <a:cs typeface="Times New Roman"/>
              </a:rPr>
              <a:t>stabilité du volume du parc d’hébergement </a:t>
            </a:r>
            <a:r>
              <a:rPr kumimoji="0" lang="fr-FR" sz="1333" b="0" i="0" u="none" strike="noStrike" kern="0" cap="none" spc="0" normalizeH="0" baseline="0" noProof="0" dirty="0">
                <a:ln>
                  <a:noFill/>
                </a:ln>
                <a:solidFill>
                  <a:schemeClr val="tx1"/>
                </a:solidFill>
                <a:effectLst/>
                <a:uLnTx/>
                <a:uFillTx/>
                <a:latin typeface="Marianne"/>
                <a:ea typeface="Calibri"/>
                <a:cs typeface="Times New Roman"/>
              </a:rPr>
              <a:t>généraliste financé par l’État et en déployant des </a:t>
            </a:r>
            <a:r>
              <a:rPr kumimoji="0" lang="fr-FR" sz="1333" b="1" i="0" u="none" strike="noStrike" kern="0" cap="none" spc="0" normalizeH="0" baseline="0" noProof="0" dirty="0">
                <a:ln>
                  <a:noFill/>
                </a:ln>
                <a:solidFill>
                  <a:schemeClr val="tx1"/>
                </a:solidFill>
                <a:effectLst/>
                <a:uLnTx/>
                <a:uFillTx/>
                <a:latin typeface="Marianne"/>
                <a:ea typeface="Calibri"/>
                <a:cs typeface="Times New Roman"/>
              </a:rPr>
              <a:t>actions ciblées sur la protection et l’insertion </a:t>
            </a:r>
            <a:r>
              <a:rPr kumimoji="0" lang="fr-FR" sz="1333" b="0" i="0" u="none" strike="noStrike" kern="0" cap="none" spc="0" normalizeH="0" baseline="0" noProof="0" dirty="0">
                <a:ln>
                  <a:noFill/>
                </a:ln>
                <a:solidFill>
                  <a:schemeClr val="tx1"/>
                </a:solidFill>
                <a:effectLst/>
                <a:uLnTx/>
                <a:uFillTx/>
                <a:latin typeface="Marianne"/>
                <a:ea typeface="Calibri"/>
                <a:cs typeface="Times New Roman"/>
              </a:rPr>
              <a:t>des personnes hébergées ou sans abri</a:t>
            </a:r>
            <a:endParaRPr kumimoji="0" lang="fr-FR" sz="1333" b="0" i="0" u="none" strike="noStrike" kern="0" cap="none" spc="0" normalizeH="0" baseline="0" noProof="0" dirty="0">
              <a:ln>
                <a:noFill/>
              </a:ln>
              <a:solidFill>
                <a:schemeClr val="tx1"/>
              </a:solidFill>
              <a:effectLst/>
              <a:uLnTx/>
              <a:uFillTx/>
              <a:latin typeface="Marianne"/>
              <a:ea typeface="+mn-ea"/>
              <a:cs typeface="+mn-cs"/>
            </a:endParaRPr>
          </a:p>
        </p:txBody>
      </p:sp>
      <p:cxnSp>
        <p:nvCxnSpPr>
          <p:cNvPr id="12" name="Connecteur droit 11">
            <a:extLst>
              <a:ext uri="{FF2B5EF4-FFF2-40B4-BE49-F238E27FC236}">
                <a16:creationId xmlns:a16="http://schemas.microsoft.com/office/drawing/2014/main" id="{1CC25FE3-BACD-A64F-17DA-EE633738CD78}"/>
              </a:ext>
            </a:extLst>
          </p:cNvPr>
          <p:cNvCxnSpPr>
            <a:cxnSpLocks/>
          </p:cNvCxnSpPr>
          <p:nvPr/>
        </p:nvCxnSpPr>
        <p:spPr>
          <a:xfrm>
            <a:off x="5598382" y="1437477"/>
            <a:ext cx="0" cy="442430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 name="TextBox 45">
            <a:extLst>
              <a:ext uri="{FF2B5EF4-FFF2-40B4-BE49-F238E27FC236}">
                <a16:creationId xmlns:a16="http://schemas.microsoft.com/office/drawing/2014/main" id="{FBD6F7A5-4EE2-8CBD-FE41-59939E1E41F4}"/>
              </a:ext>
            </a:extLst>
          </p:cNvPr>
          <p:cNvSpPr txBox="1"/>
          <p:nvPr/>
        </p:nvSpPr>
        <p:spPr>
          <a:xfrm>
            <a:off x="402690" y="6172751"/>
            <a:ext cx="3656127"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Marianne" panose="02000000000000000000" pitchFamily="50" charset="0"/>
              </a:rPr>
              <a:t>Source : PLF 2024</a:t>
            </a:r>
          </a:p>
        </p:txBody>
      </p:sp>
      <p:sp>
        <p:nvSpPr>
          <p:cNvPr id="3" name="Ellipse 2">
            <a:extLst>
              <a:ext uri="{FF2B5EF4-FFF2-40B4-BE49-F238E27FC236}">
                <a16:creationId xmlns:a16="http://schemas.microsoft.com/office/drawing/2014/main" id="{4223055B-2FBB-14FF-F1CA-7669D943B250}"/>
              </a:ext>
            </a:extLst>
          </p:cNvPr>
          <p:cNvSpPr/>
          <p:nvPr/>
        </p:nvSpPr>
        <p:spPr>
          <a:xfrm>
            <a:off x="5969183" y="2095700"/>
            <a:ext cx="540000" cy="540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1</a:t>
            </a:r>
          </a:p>
        </p:txBody>
      </p:sp>
      <p:sp>
        <p:nvSpPr>
          <p:cNvPr id="11" name="Ellipse 10">
            <a:extLst>
              <a:ext uri="{FF2B5EF4-FFF2-40B4-BE49-F238E27FC236}">
                <a16:creationId xmlns:a16="http://schemas.microsoft.com/office/drawing/2014/main" id="{8876B0BF-40F2-8D69-103D-7C19968C8023}"/>
              </a:ext>
            </a:extLst>
          </p:cNvPr>
          <p:cNvSpPr/>
          <p:nvPr/>
        </p:nvSpPr>
        <p:spPr>
          <a:xfrm>
            <a:off x="5969183" y="4006385"/>
            <a:ext cx="540000" cy="540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2</a:t>
            </a:r>
          </a:p>
        </p:txBody>
      </p:sp>
    </p:spTree>
    <p:extLst>
      <p:ext uri="{BB962C8B-B14F-4D97-AF65-F5344CB8AC3E}">
        <p14:creationId xmlns:p14="http://schemas.microsoft.com/office/powerpoint/2010/main" val="271054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8A6D6-BEFB-1F13-063E-988C3D5750BF}"/>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D07D2D64-C95B-F2E1-5E5B-EF65AA017C24}"/>
              </a:ext>
            </a:extLst>
          </p:cNvPr>
          <p:cNvSpPr/>
          <p:nvPr/>
        </p:nvSpPr>
        <p:spPr>
          <a:xfrm>
            <a:off x="6467607" y="2250098"/>
            <a:ext cx="546968" cy="973898"/>
          </a:xfrm>
          <a:prstGeom prst="rect">
            <a:avLst/>
          </a:prstGeom>
          <a:solidFill>
            <a:srgbClr val="A0A0EE"/>
          </a:solidFill>
          <a:ln w="28575">
            <a:solidFill>
              <a:srgbClr val="A0A0E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600" b="1">
                <a:latin typeface="Marianne" panose="02000000000000000000"/>
              </a:rPr>
              <a:t>2024</a:t>
            </a:r>
            <a:endParaRPr lang="en-GB" sz="1600" b="1">
              <a:latin typeface="Marianne" panose="02000000000000000000"/>
            </a:endParaRPr>
          </a:p>
        </p:txBody>
      </p:sp>
      <p:sp>
        <p:nvSpPr>
          <p:cNvPr id="15" name="ZoneTexte 14">
            <a:extLst>
              <a:ext uri="{FF2B5EF4-FFF2-40B4-BE49-F238E27FC236}">
                <a16:creationId xmlns:a16="http://schemas.microsoft.com/office/drawing/2014/main" id="{10F377CF-D9C5-D669-3CF9-D7E146A5BDBA}"/>
              </a:ext>
            </a:extLst>
          </p:cNvPr>
          <p:cNvSpPr txBox="1"/>
          <p:nvPr/>
        </p:nvSpPr>
        <p:spPr>
          <a:xfrm>
            <a:off x="7014575" y="2250098"/>
            <a:ext cx="4411248" cy="973898"/>
          </a:xfrm>
          <a:prstGeom prst="rect">
            <a:avLst/>
          </a:prstGeom>
          <a:solidFill>
            <a:schemeClr val="bg1"/>
          </a:solidFill>
          <a:ln w="28575">
            <a:solidFill>
              <a:srgbClr val="A0A0EE"/>
            </a:solidFill>
          </a:ln>
          <a:effectLst>
            <a:outerShdw blurRad="50800" dist="38100" dir="2700000" algn="tl" rotWithShape="0">
              <a:prstClr val="black">
                <a:alpha val="40000"/>
              </a:prstClr>
            </a:outerShdw>
          </a:effectLst>
        </p:spPr>
        <p:txBody>
          <a:bodyPr wrap="square" rtlCol="0" anchor="ctr">
            <a:normAutofit/>
          </a:bodyPr>
          <a:lstStyle/>
          <a:p>
            <a:pPr algn="ctr"/>
            <a:endParaRPr lang="fr-FR" sz="1400">
              <a:latin typeface="Marianne" panose="02000000000000000000"/>
            </a:endParaRPr>
          </a:p>
        </p:txBody>
      </p:sp>
      <p:sp>
        <p:nvSpPr>
          <p:cNvPr id="18" name="Rectangle 17">
            <a:extLst>
              <a:ext uri="{FF2B5EF4-FFF2-40B4-BE49-F238E27FC236}">
                <a16:creationId xmlns:a16="http://schemas.microsoft.com/office/drawing/2014/main" id="{0B0F868F-86C3-87EF-9A77-EF859A38A1B0}"/>
              </a:ext>
            </a:extLst>
          </p:cNvPr>
          <p:cNvSpPr/>
          <p:nvPr/>
        </p:nvSpPr>
        <p:spPr>
          <a:xfrm>
            <a:off x="6467607" y="3933173"/>
            <a:ext cx="546968" cy="2165444"/>
          </a:xfrm>
          <a:prstGeom prst="rect">
            <a:avLst/>
          </a:prstGeom>
          <a:solidFill>
            <a:schemeClr val="accent2">
              <a:lumMod val="60000"/>
              <a:lumOff val="40000"/>
            </a:schemeClr>
          </a:solidFill>
          <a:ln w="28575">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600" b="1">
                <a:latin typeface="Marianne" panose="02000000000000000000"/>
              </a:rPr>
              <a:t>2023 - 2027</a:t>
            </a:r>
            <a:endParaRPr lang="en-GB" sz="1600" b="1">
              <a:latin typeface="Marianne" panose="02000000000000000000"/>
            </a:endParaRPr>
          </a:p>
        </p:txBody>
      </p:sp>
      <p:sp>
        <p:nvSpPr>
          <p:cNvPr id="9" name="ZoneTexte 14">
            <a:extLst>
              <a:ext uri="{FF2B5EF4-FFF2-40B4-BE49-F238E27FC236}">
                <a16:creationId xmlns:a16="http://schemas.microsoft.com/office/drawing/2014/main" id="{CE5CB0D2-730D-AC30-7D9B-590BEB76A156}"/>
              </a:ext>
            </a:extLst>
          </p:cNvPr>
          <p:cNvSpPr txBox="1"/>
          <p:nvPr/>
        </p:nvSpPr>
        <p:spPr>
          <a:xfrm>
            <a:off x="7014575" y="3933173"/>
            <a:ext cx="4411248" cy="2165444"/>
          </a:xfrm>
          <a:prstGeom prst="rect">
            <a:avLst/>
          </a:prstGeom>
          <a:solidFill>
            <a:schemeClr val="bg1"/>
          </a:solidFill>
          <a:ln w="28575">
            <a:solidFill>
              <a:schemeClr val="accent2">
                <a:lumMod val="60000"/>
                <a:lumOff val="40000"/>
              </a:schemeClr>
            </a:solidFill>
          </a:ln>
          <a:effectLst>
            <a:outerShdw blurRad="50800" dist="38100" dir="2700000" algn="tl" rotWithShape="0">
              <a:prstClr val="black">
                <a:alpha val="40000"/>
              </a:prstClr>
            </a:outerShdw>
          </a:effectLst>
        </p:spPr>
        <p:txBody>
          <a:bodyPr wrap="square" rtlCol="0" anchor="ctr">
            <a:normAutofit/>
          </a:bodyPr>
          <a:lstStyle/>
          <a:p>
            <a:pPr algn="ctr"/>
            <a:endParaRPr lang="fr-FR" sz="1400">
              <a:latin typeface="Marianne" panose="02000000000000000000"/>
            </a:endParaRPr>
          </a:p>
        </p:txBody>
      </p:sp>
      <p:graphicFrame>
        <p:nvGraphicFramePr>
          <p:cNvPr id="4" name="think-cell data - do not delete" hidden="1">
            <a:extLst>
              <a:ext uri="{FF2B5EF4-FFF2-40B4-BE49-F238E27FC236}">
                <a16:creationId xmlns:a16="http://schemas.microsoft.com/office/drawing/2014/main" id="{0BFB7F3C-FC89-BD4F-AA26-49A6F8E82C04}"/>
              </a:ext>
            </a:extLst>
          </p:cNvPr>
          <p:cNvGraphicFramePr>
            <a:graphicFrameLocks noChangeAspect="1"/>
          </p:cNvGraphicFramePr>
          <p:nvPr>
            <p:custDataLst>
              <p:tags r:id="rId1"/>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think-cell data - do not delete" hidden="1">
                        <a:extLst>
                          <a:ext uri="{FF2B5EF4-FFF2-40B4-BE49-F238E27FC236}">
                            <a16:creationId xmlns:a16="http://schemas.microsoft.com/office/drawing/2014/main" id="{0BFB7F3C-FC89-BD4F-AA26-49A6F8E82C04}"/>
                          </a:ext>
                        </a:extLst>
                      </p:cNvPr>
                      <p:cNvPicPr/>
                      <p:nvPr/>
                    </p:nvPicPr>
                    <p:blipFill>
                      <a:blip r:embed="rId5"/>
                      <a:stretch>
                        <a:fillRect/>
                      </a:stretch>
                    </p:blipFill>
                    <p:spPr>
                      <a:xfrm>
                        <a:off x="1591" y="1591"/>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C0A4166C-89DA-C1B9-E682-687BFBFE352A}"/>
              </a:ext>
            </a:extLst>
          </p:cNvPr>
          <p:cNvSpPr>
            <a:spLocks noGrp="1"/>
          </p:cNvSpPr>
          <p:nvPr>
            <p:ph type="title"/>
          </p:nvPr>
        </p:nvSpPr>
        <p:spPr/>
        <p:txBody>
          <a:bodyPr vert="horz"/>
          <a:lstStyle/>
          <a:p>
            <a:r>
              <a:rPr lang="fr-FR" sz="2000"/>
              <a:t>Les réussites du plan Logement d'Abord ouvrent la voie à des objectifs encore plus ambitieux pour 2027 afin d'accélérer l'accès au logement</a:t>
            </a:r>
          </a:p>
        </p:txBody>
      </p:sp>
      <p:sp>
        <p:nvSpPr>
          <p:cNvPr id="117" name="TextBox 45">
            <a:extLst>
              <a:ext uri="{FF2B5EF4-FFF2-40B4-BE49-F238E27FC236}">
                <a16:creationId xmlns:a16="http://schemas.microsoft.com/office/drawing/2014/main" id="{97E9CEC5-1495-E70D-24F7-E0ED0E23FC69}"/>
              </a:ext>
            </a:extLst>
          </p:cNvPr>
          <p:cNvSpPr txBox="1"/>
          <p:nvPr/>
        </p:nvSpPr>
        <p:spPr>
          <a:xfrm>
            <a:off x="402690" y="6172751"/>
            <a:ext cx="3656127"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Marianne" panose="02000000000000000000" pitchFamily="50" charset="0"/>
              </a:rPr>
              <a:t>Source : PLF 2024</a:t>
            </a:r>
          </a:p>
        </p:txBody>
      </p:sp>
      <p:sp>
        <p:nvSpPr>
          <p:cNvPr id="10" name="Rectangle 9">
            <a:extLst>
              <a:ext uri="{FF2B5EF4-FFF2-40B4-BE49-F238E27FC236}">
                <a16:creationId xmlns:a16="http://schemas.microsoft.com/office/drawing/2014/main" id="{F4DFA944-286A-4D63-5C19-AA3686F465F7}"/>
              </a:ext>
            </a:extLst>
          </p:cNvPr>
          <p:cNvSpPr/>
          <p:nvPr/>
        </p:nvSpPr>
        <p:spPr>
          <a:xfrm>
            <a:off x="9143999" y="4030468"/>
            <a:ext cx="2106458" cy="1069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3200" b="1">
                <a:solidFill>
                  <a:schemeClr val="tx1"/>
                </a:solidFill>
                <a:latin typeface="Marianne" panose="02000000000000000000"/>
              </a:rPr>
              <a:t>145 000</a:t>
            </a:r>
            <a:br>
              <a:rPr lang="fr-FR" sz="2000">
                <a:solidFill>
                  <a:schemeClr val="tx1"/>
                </a:solidFill>
                <a:latin typeface="Marianne" panose="02000000000000000000"/>
              </a:rPr>
            </a:br>
            <a:r>
              <a:rPr lang="fr-FR" sz="1000">
                <a:solidFill>
                  <a:schemeClr val="tx1"/>
                </a:solidFill>
                <a:latin typeface="Marianne" panose="02000000000000000000"/>
              </a:rPr>
              <a:t>attributions de logements sociaux à des ménages sans domicile</a:t>
            </a:r>
            <a:endParaRPr lang="en-GB" sz="2000">
              <a:solidFill>
                <a:schemeClr val="tx1"/>
              </a:solidFill>
              <a:latin typeface="Marianne" panose="02000000000000000000"/>
            </a:endParaRPr>
          </a:p>
        </p:txBody>
      </p:sp>
      <p:sp>
        <p:nvSpPr>
          <p:cNvPr id="11" name="Rectangle 10">
            <a:extLst>
              <a:ext uri="{FF2B5EF4-FFF2-40B4-BE49-F238E27FC236}">
                <a16:creationId xmlns:a16="http://schemas.microsoft.com/office/drawing/2014/main" id="{28FC87EE-C447-F8EB-C642-F3CB2BACC9E5}"/>
              </a:ext>
            </a:extLst>
          </p:cNvPr>
          <p:cNvSpPr/>
          <p:nvPr/>
        </p:nvSpPr>
        <p:spPr>
          <a:xfrm>
            <a:off x="7113742" y="5099992"/>
            <a:ext cx="2106457" cy="987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a:solidFill>
                  <a:schemeClr val="tx1"/>
                </a:solidFill>
                <a:latin typeface="Marianne" panose="02000000000000000000"/>
              </a:rPr>
              <a:t>10 000</a:t>
            </a:r>
            <a:br>
              <a:rPr lang="fr-FR" sz="1600">
                <a:solidFill>
                  <a:schemeClr val="tx1"/>
                </a:solidFill>
                <a:latin typeface="Marianne" panose="02000000000000000000"/>
              </a:rPr>
            </a:br>
            <a:r>
              <a:rPr lang="fr-FR" sz="1000">
                <a:solidFill>
                  <a:schemeClr val="tx1"/>
                </a:solidFill>
                <a:latin typeface="Marianne" panose="02000000000000000000"/>
              </a:rPr>
              <a:t>nouvelles places créées en pension de famille</a:t>
            </a:r>
            <a:endParaRPr lang="en-GB" sz="1600">
              <a:solidFill>
                <a:schemeClr val="tx1"/>
              </a:solidFill>
              <a:latin typeface="Marianne" panose="02000000000000000000"/>
            </a:endParaRPr>
          </a:p>
        </p:txBody>
      </p:sp>
      <p:sp>
        <p:nvSpPr>
          <p:cNvPr id="12" name="Rectangle 11">
            <a:extLst>
              <a:ext uri="{FF2B5EF4-FFF2-40B4-BE49-F238E27FC236}">
                <a16:creationId xmlns:a16="http://schemas.microsoft.com/office/drawing/2014/main" id="{85D155E6-7341-D26E-88A6-ECCF33F3C73C}"/>
              </a:ext>
            </a:extLst>
          </p:cNvPr>
          <p:cNvSpPr/>
          <p:nvPr/>
        </p:nvSpPr>
        <p:spPr>
          <a:xfrm>
            <a:off x="7113742" y="4030468"/>
            <a:ext cx="2106459" cy="1069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rmAutofit/>
          </a:bodyPr>
          <a:lstStyle/>
          <a:p>
            <a:pPr algn="ctr"/>
            <a:r>
              <a:rPr lang="fr-FR" sz="3200" b="1">
                <a:solidFill>
                  <a:schemeClr val="tx1"/>
                </a:solidFill>
                <a:latin typeface="Marianne" panose="02000000000000000000"/>
              </a:rPr>
              <a:t>30 000</a:t>
            </a:r>
            <a:br>
              <a:rPr lang="fr-FR" sz="3200" b="1">
                <a:solidFill>
                  <a:schemeClr val="tx1"/>
                </a:solidFill>
                <a:latin typeface="Marianne" panose="02000000000000000000"/>
              </a:rPr>
            </a:br>
            <a:r>
              <a:rPr lang="fr-FR" sz="1000">
                <a:solidFill>
                  <a:schemeClr val="tx1"/>
                </a:solidFill>
                <a:latin typeface="Marianne" panose="02000000000000000000"/>
              </a:rPr>
              <a:t>nouvelles places créées en intermédiation locative</a:t>
            </a:r>
            <a:endParaRPr lang="en-GB" sz="3200">
              <a:solidFill>
                <a:schemeClr val="tx1"/>
              </a:solidFill>
              <a:latin typeface="Marianne" panose="02000000000000000000"/>
            </a:endParaRPr>
          </a:p>
        </p:txBody>
      </p:sp>
      <p:sp>
        <p:nvSpPr>
          <p:cNvPr id="16" name="Rectangle 15">
            <a:extLst>
              <a:ext uri="{FF2B5EF4-FFF2-40B4-BE49-F238E27FC236}">
                <a16:creationId xmlns:a16="http://schemas.microsoft.com/office/drawing/2014/main" id="{46CB05F5-A5BD-A564-184B-F6753612367B}"/>
              </a:ext>
            </a:extLst>
          </p:cNvPr>
          <p:cNvSpPr/>
          <p:nvPr/>
        </p:nvSpPr>
        <p:spPr>
          <a:xfrm>
            <a:off x="9144000" y="5099992"/>
            <a:ext cx="2106459" cy="987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a:solidFill>
                  <a:schemeClr val="tx1"/>
                </a:solidFill>
                <a:latin typeface="Marianne" panose="02000000000000000000"/>
              </a:rPr>
              <a:t>25 000</a:t>
            </a:r>
            <a:br>
              <a:rPr lang="fr-FR" sz="1600">
                <a:latin typeface="Marianne" panose="02000000000000000000"/>
              </a:rPr>
            </a:br>
            <a:r>
              <a:rPr lang="fr-FR" sz="1000">
                <a:solidFill>
                  <a:schemeClr val="tx1"/>
                </a:solidFill>
                <a:latin typeface="Marianne" panose="02000000000000000000"/>
              </a:rPr>
              <a:t>nouveaux logements agréés en résidences sociales et FJT</a:t>
            </a:r>
            <a:endParaRPr lang="en-GB" sz="1600">
              <a:solidFill>
                <a:schemeClr val="tx1"/>
              </a:solidFill>
              <a:latin typeface="Marianne" panose="02000000000000000000"/>
            </a:endParaRPr>
          </a:p>
        </p:txBody>
      </p:sp>
      <p:sp>
        <p:nvSpPr>
          <p:cNvPr id="14" name="Rectangle: Rounded Corners 13">
            <a:extLst>
              <a:ext uri="{FF2B5EF4-FFF2-40B4-BE49-F238E27FC236}">
                <a16:creationId xmlns:a16="http://schemas.microsoft.com/office/drawing/2014/main" id="{40F98262-6059-9ED9-3733-F38960A03155}"/>
              </a:ext>
            </a:extLst>
          </p:cNvPr>
          <p:cNvSpPr/>
          <p:nvPr/>
        </p:nvSpPr>
        <p:spPr>
          <a:xfrm>
            <a:off x="766175" y="2250098"/>
            <a:ext cx="4218140" cy="38485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pPr>
            <a:r>
              <a:rPr lang="fr-FR" sz="1600" b="1" i="1">
                <a:solidFill>
                  <a:schemeClr val="tx2"/>
                </a:solidFill>
                <a:latin typeface="Marianne" panose="02000000000000000000"/>
              </a:rPr>
              <a:t>Les priorités du plan Logement d’abord</a:t>
            </a:r>
          </a:p>
          <a:p>
            <a:pPr marL="342900" indent="-342900">
              <a:spcBef>
                <a:spcPts val="1800"/>
              </a:spcBef>
              <a:buFont typeface="+mj-lt"/>
              <a:buAutoNum type="arabicPeriod"/>
            </a:pPr>
            <a:r>
              <a:rPr lang="fr-FR" sz="1400">
                <a:solidFill>
                  <a:schemeClr val="tx1"/>
                </a:solidFill>
                <a:latin typeface="Marianne" panose="02000000000000000000"/>
              </a:rPr>
              <a:t>Produire et mobiliser des </a:t>
            </a:r>
            <a:r>
              <a:rPr lang="fr-FR" sz="1400" b="1">
                <a:solidFill>
                  <a:schemeClr val="tx1"/>
                </a:solidFill>
                <a:latin typeface="Marianne" panose="02000000000000000000"/>
              </a:rPr>
              <a:t>solutions de logements adaptées et abordables </a:t>
            </a:r>
            <a:r>
              <a:rPr lang="fr-FR" sz="1400">
                <a:solidFill>
                  <a:schemeClr val="tx1"/>
                </a:solidFill>
                <a:latin typeface="Marianne" panose="02000000000000000000"/>
              </a:rPr>
              <a:t>pour les personnes en grande précarité</a:t>
            </a:r>
          </a:p>
          <a:p>
            <a:pPr marL="342900" indent="-342900">
              <a:spcBef>
                <a:spcPts val="1800"/>
              </a:spcBef>
              <a:buFont typeface="+mj-lt"/>
              <a:buAutoNum type="arabicPeriod"/>
            </a:pPr>
            <a:r>
              <a:rPr lang="fr-FR" sz="1400">
                <a:solidFill>
                  <a:schemeClr val="tx1"/>
                </a:solidFill>
                <a:latin typeface="Marianne" panose="02000000000000000000"/>
              </a:rPr>
              <a:t>Conforter le </a:t>
            </a:r>
            <a:r>
              <a:rPr lang="fr-FR" sz="1400" b="1">
                <a:solidFill>
                  <a:schemeClr val="tx1"/>
                </a:solidFill>
                <a:latin typeface="Marianne" panose="02000000000000000000"/>
              </a:rPr>
              <a:t>maintien dans le logement</a:t>
            </a:r>
            <a:endParaRPr lang="fr-FR" sz="1400">
              <a:solidFill>
                <a:schemeClr val="tx1"/>
              </a:solidFill>
              <a:latin typeface="Marianne" panose="02000000000000000000"/>
            </a:endParaRPr>
          </a:p>
          <a:p>
            <a:pPr marL="342900" indent="-342900">
              <a:spcBef>
                <a:spcPts val="1800"/>
              </a:spcBef>
              <a:buFont typeface="+mj-lt"/>
              <a:buAutoNum type="arabicPeriod"/>
            </a:pPr>
            <a:r>
              <a:rPr lang="fr-FR" sz="1400">
                <a:solidFill>
                  <a:schemeClr val="tx1"/>
                </a:solidFill>
                <a:latin typeface="Marianne" panose="02000000000000000000"/>
              </a:rPr>
              <a:t>Accélérer l’accès au logement par une bonne </a:t>
            </a:r>
            <a:r>
              <a:rPr lang="fr-FR" sz="1400" b="1">
                <a:solidFill>
                  <a:schemeClr val="tx1"/>
                </a:solidFill>
                <a:latin typeface="Marianne" panose="02000000000000000000"/>
              </a:rPr>
              <a:t>coordination des parcours d’accompagnement </a:t>
            </a:r>
            <a:r>
              <a:rPr lang="fr-FR" sz="1400">
                <a:solidFill>
                  <a:schemeClr val="tx1"/>
                </a:solidFill>
                <a:latin typeface="Marianne" panose="02000000000000000000"/>
              </a:rPr>
              <a:t>en croisant logement, emploi et santé</a:t>
            </a:r>
          </a:p>
          <a:p>
            <a:pPr marL="342900" indent="-342900">
              <a:spcBef>
                <a:spcPts val="1800"/>
              </a:spcBef>
              <a:buFont typeface="+mj-lt"/>
              <a:buAutoNum type="arabicPeriod"/>
            </a:pPr>
            <a:r>
              <a:rPr lang="fr-FR" sz="1400">
                <a:solidFill>
                  <a:schemeClr val="tx1"/>
                </a:solidFill>
                <a:latin typeface="Marianne" panose="02000000000000000000"/>
              </a:rPr>
              <a:t>Augmenter les </a:t>
            </a:r>
            <a:r>
              <a:rPr lang="fr-FR" sz="1400" b="1">
                <a:solidFill>
                  <a:schemeClr val="tx1"/>
                </a:solidFill>
                <a:latin typeface="Marianne" panose="02000000000000000000"/>
              </a:rPr>
              <a:t>ressources d’accompagnement</a:t>
            </a:r>
          </a:p>
        </p:txBody>
      </p:sp>
      <p:sp>
        <p:nvSpPr>
          <p:cNvPr id="22" name="Rectangle 21">
            <a:extLst>
              <a:ext uri="{FF2B5EF4-FFF2-40B4-BE49-F238E27FC236}">
                <a16:creationId xmlns:a16="http://schemas.microsoft.com/office/drawing/2014/main" id="{09C4FF39-9C73-C75D-FB8D-69AE96111305}"/>
              </a:ext>
            </a:extLst>
          </p:cNvPr>
          <p:cNvSpPr/>
          <p:nvPr/>
        </p:nvSpPr>
        <p:spPr>
          <a:xfrm>
            <a:off x="8166970" y="2279915"/>
            <a:ext cx="2106458" cy="907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3200" b="1">
                <a:solidFill>
                  <a:schemeClr val="tx1"/>
                </a:solidFill>
                <a:latin typeface="Marianne" panose="02000000000000000000"/>
              </a:rPr>
              <a:t>440 000</a:t>
            </a:r>
            <a:br>
              <a:rPr lang="fr-FR" sz="2000">
                <a:solidFill>
                  <a:schemeClr val="tx1"/>
                </a:solidFill>
                <a:latin typeface="Marianne" panose="02000000000000000000"/>
              </a:rPr>
            </a:br>
            <a:r>
              <a:rPr lang="fr-FR" sz="1000">
                <a:solidFill>
                  <a:schemeClr val="tx1"/>
                </a:solidFill>
                <a:latin typeface="Marianne" panose="02000000000000000000"/>
              </a:rPr>
              <a:t>personnes sans domiciles relogées</a:t>
            </a:r>
            <a:endParaRPr lang="en-GB" sz="2000">
              <a:solidFill>
                <a:schemeClr val="tx1"/>
              </a:solidFill>
              <a:latin typeface="Marianne" panose="02000000000000000000"/>
            </a:endParaRPr>
          </a:p>
        </p:txBody>
      </p:sp>
      <p:sp>
        <p:nvSpPr>
          <p:cNvPr id="23" name="ZoneTexte 14">
            <a:extLst>
              <a:ext uri="{FF2B5EF4-FFF2-40B4-BE49-F238E27FC236}">
                <a16:creationId xmlns:a16="http://schemas.microsoft.com/office/drawing/2014/main" id="{2E338843-6B30-0879-00AA-6108D6F9255C}"/>
              </a:ext>
            </a:extLst>
          </p:cNvPr>
          <p:cNvSpPr txBox="1"/>
          <p:nvPr/>
        </p:nvSpPr>
        <p:spPr>
          <a:xfrm>
            <a:off x="7289104" y="3614607"/>
            <a:ext cx="3709790" cy="338554"/>
          </a:xfrm>
          <a:prstGeom prst="rect">
            <a:avLst/>
          </a:prstGeom>
          <a:noFill/>
          <a:ln w="28575">
            <a:noFill/>
          </a:ln>
        </p:spPr>
        <p:txBody>
          <a:bodyPr wrap="square" rtlCol="0" anchor="ctr">
            <a:spAutoFit/>
          </a:bodyPr>
          <a:lstStyle/>
          <a:p>
            <a:pPr algn="ctr"/>
            <a:r>
              <a:rPr lang="fr-FR" sz="1600" b="1" i="1">
                <a:solidFill>
                  <a:schemeClr val="tx2"/>
                </a:solidFill>
                <a:latin typeface="Marianne" panose="02000000000000000000"/>
              </a:rPr>
              <a:t>Ambitions</a:t>
            </a:r>
          </a:p>
        </p:txBody>
      </p:sp>
      <p:sp>
        <p:nvSpPr>
          <p:cNvPr id="3" name="Rectangle 2">
            <a:extLst>
              <a:ext uri="{FF2B5EF4-FFF2-40B4-BE49-F238E27FC236}">
                <a16:creationId xmlns:a16="http://schemas.microsoft.com/office/drawing/2014/main" id="{8FE84626-94FF-2406-31EC-09F01B5A2C02}"/>
              </a:ext>
            </a:extLst>
          </p:cNvPr>
          <p:cNvSpPr/>
          <p:nvPr/>
        </p:nvSpPr>
        <p:spPr>
          <a:xfrm>
            <a:off x="0" y="1089078"/>
            <a:ext cx="12192000" cy="845617"/>
          </a:xfrm>
          <a:prstGeom prst="rect">
            <a:avLst/>
          </a:prstGeom>
          <a:solidFill>
            <a:schemeClr val="tx2"/>
          </a:solidFill>
          <a:ln w="12700" cap="flat" cmpd="sng" algn="ctr">
            <a:noFill/>
            <a:prstDash val="solid"/>
            <a:miter lim="800000"/>
          </a:ln>
          <a:effectLst/>
        </p:spPr>
        <p:txBody>
          <a:bodyPr lIns="288000" rIns="28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i="0" strike="noStrike" kern="0" cap="none" spc="0" normalizeH="0" baseline="0" noProof="0">
                <a:ln>
                  <a:noFill/>
                </a:ln>
                <a:solidFill>
                  <a:schemeClr val="bg1"/>
                </a:solidFill>
                <a:effectLst/>
                <a:uLnTx/>
                <a:uFillTx/>
                <a:latin typeface="Marianne"/>
                <a:ea typeface="+mn-ea"/>
                <a:cs typeface="+mn-cs"/>
              </a:rPr>
              <a:t>Piloté par la DIHAL, le </a:t>
            </a:r>
            <a:r>
              <a:rPr kumimoji="0" lang="fr-FR" sz="1600" b="1" i="0" strike="noStrike" kern="0" cap="none" spc="0" normalizeH="0" baseline="0" noProof="0">
                <a:ln>
                  <a:noFill/>
                </a:ln>
                <a:solidFill>
                  <a:schemeClr val="bg1"/>
                </a:solidFill>
                <a:effectLst/>
                <a:uLnTx/>
                <a:uFillTx/>
                <a:latin typeface="Marianne"/>
                <a:ea typeface="+mn-ea"/>
                <a:cs typeface="+mn-cs"/>
              </a:rPr>
              <a:t>plan Logement d’abord </a:t>
            </a:r>
            <a:r>
              <a:rPr lang="fr-FR" sz="1600" kern="0">
                <a:solidFill>
                  <a:schemeClr val="bg1"/>
                </a:solidFill>
                <a:latin typeface="Marianne"/>
              </a:rPr>
              <a:t>consiste à </a:t>
            </a:r>
            <a:r>
              <a:rPr kumimoji="0" lang="fr-FR" sz="1600" b="1" i="0" strike="noStrike" kern="0" cap="none" spc="0" normalizeH="0" baseline="0" noProof="0">
                <a:ln>
                  <a:noFill/>
                </a:ln>
                <a:solidFill>
                  <a:schemeClr val="bg1"/>
                </a:solidFill>
                <a:effectLst/>
                <a:uLnTx/>
                <a:uFillTx/>
                <a:latin typeface="Marianne"/>
                <a:ea typeface="+mn-ea"/>
                <a:cs typeface="+mn-cs"/>
              </a:rPr>
              <a:t>orienter les personnes sans abri ou mal logés le plus rapidement possible vers le logement</a:t>
            </a:r>
            <a:r>
              <a:rPr kumimoji="0" lang="fr-FR" sz="1600" i="0" strike="noStrike" kern="0" cap="none" spc="0" normalizeH="0" baseline="0" noProof="0">
                <a:ln>
                  <a:noFill/>
                </a:ln>
                <a:solidFill>
                  <a:schemeClr val="bg1"/>
                </a:solidFill>
                <a:effectLst/>
                <a:uLnTx/>
                <a:uFillTx/>
                <a:latin typeface="Marianne"/>
                <a:ea typeface="+mn-ea"/>
                <a:cs typeface="+mn-cs"/>
              </a:rPr>
              <a:t> </a:t>
            </a:r>
            <a:r>
              <a:rPr lang="fr-FR" sz="1600" kern="0">
                <a:solidFill>
                  <a:schemeClr val="bg1"/>
                </a:solidFill>
                <a:latin typeface="Marianne"/>
              </a:rPr>
              <a:t>tout en assurant un </a:t>
            </a:r>
            <a:r>
              <a:rPr kumimoji="0" lang="fr-FR" sz="1600" b="1" i="0" strike="noStrike" kern="0" cap="none" spc="0" normalizeH="0" baseline="0" noProof="0">
                <a:ln>
                  <a:noFill/>
                </a:ln>
                <a:solidFill>
                  <a:schemeClr val="bg1"/>
                </a:solidFill>
                <a:effectLst/>
                <a:uLnTx/>
                <a:uFillTx/>
                <a:latin typeface="Marianne"/>
                <a:ea typeface="+mn-ea"/>
                <a:cs typeface="+mn-cs"/>
              </a:rPr>
              <a:t>accompagnement social </a:t>
            </a:r>
            <a:r>
              <a:rPr lang="fr-FR" sz="1600" kern="0">
                <a:solidFill>
                  <a:schemeClr val="bg1"/>
                </a:solidFill>
                <a:latin typeface="Marianne"/>
              </a:rPr>
              <a:t>adapté à leurs besoins</a:t>
            </a:r>
          </a:p>
        </p:txBody>
      </p:sp>
      <p:pic>
        <p:nvPicPr>
          <p:cNvPr id="6" name="Picture 23" descr="A house with a key&#10;&#10;AI-generated content may be incorrect.">
            <a:extLst>
              <a:ext uri="{FF2B5EF4-FFF2-40B4-BE49-F238E27FC236}">
                <a16:creationId xmlns:a16="http://schemas.microsoft.com/office/drawing/2014/main" id="{F76F3645-70A8-EE9F-A609-8C001830A3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3152" y="3725097"/>
            <a:ext cx="845617" cy="845617"/>
          </a:xfrm>
          <a:prstGeom prst="rect">
            <a:avLst/>
          </a:prstGeom>
        </p:spPr>
      </p:pic>
    </p:spTree>
    <p:extLst>
      <p:ext uri="{BB962C8B-B14F-4D97-AF65-F5344CB8AC3E}">
        <p14:creationId xmlns:p14="http://schemas.microsoft.com/office/powerpoint/2010/main" val="2118831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E2167-E6AA-224E-EFDB-BFA3583E101E}"/>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C2D207A9-C16D-5991-1357-83F57C6424CA}"/>
              </a:ext>
            </a:extLst>
          </p:cNvPr>
          <p:cNvSpPr/>
          <p:nvPr/>
        </p:nvSpPr>
        <p:spPr>
          <a:xfrm>
            <a:off x="457200" y="1519051"/>
            <a:ext cx="7248832" cy="21348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1200"/>
              </a:spcBef>
              <a:buClr>
                <a:schemeClr val="tx1"/>
              </a:buClr>
              <a:buFont typeface="+mj-lt"/>
              <a:buAutoNum type="arabicPeriod"/>
            </a:pPr>
            <a:r>
              <a:rPr lang="fr-FR" sz="1400" b="1">
                <a:solidFill>
                  <a:schemeClr val="tx1"/>
                </a:solidFill>
              </a:rPr>
              <a:t>Mieux orienter </a:t>
            </a:r>
            <a:r>
              <a:rPr lang="fr-FR" sz="1400">
                <a:solidFill>
                  <a:schemeClr val="tx1"/>
                </a:solidFill>
              </a:rPr>
              <a:t>les personnes sans domicile et </a:t>
            </a:r>
            <a:r>
              <a:rPr lang="fr-FR" sz="1400" b="1">
                <a:solidFill>
                  <a:schemeClr val="tx1"/>
                </a:solidFill>
              </a:rPr>
              <a:t>accélérer leurs parcours d'insertion</a:t>
            </a:r>
            <a:endParaRPr lang="fr-FR" sz="1400">
              <a:solidFill>
                <a:schemeClr val="tx1"/>
              </a:solidFill>
            </a:endParaRPr>
          </a:p>
          <a:p>
            <a:pPr marL="342900" indent="-342900">
              <a:spcBef>
                <a:spcPts val="1200"/>
              </a:spcBef>
              <a:buClr>
                <a:schemeClr val="tx1"/>
              </a:buClr>
              <a:buFont typeface="+mj-lt"/>
              <a:buAutoNum type="arabicPeriod"/>
            </a:pPr>
            <a:r>
              <a:rPr lang="fr-FR" sz="1400" b="1">
                <a:solidFill>
                  <a:schemeClr val="tx1"/>
                </a:solidFill>
              </a:rPr>
              <a:t>Piloter l'offre des territoires</a:t>
            </a:r>
            <a:r>
              <a:rPr lang="fr-FR" sz="1400">
                <a:solidFill>
                  <a:schemeClr val="tx1"/>
                </a:solidFill>
              </a:rPr>
              <a:t> et </a:t>
            </a:r>
            <a:r>
              <a:rPr lang="fr-FR" sz="1400" b="1">
                <a:solidFill>
                  <a:schemeClr val="tx1"/>
                </a:solidFill>
              </a:rPr>
              <a:t>fournir des données </a:t>
            </a:r>
            <a:r>
              <a:rPr lang="fr-FR" sz="1400">
                <a:solidFill>
                  <a:schemeClr val="tx1"/>
                </a:solidFill>
              </a:rPr>
              <a:t>utiles aux acteurs</a:t>
            </a:r>
          </a:p>
          <a:p>
            <a:pPr marL="342900" indent="-342900">
              <a:spcBef>
                <a:spcPts val="1200"/>
              </a:spcBef>
              <a:buClr>
                <a:schemeClr val="tx1"/>
              </a:buClr>
              <a:buFont typeface="+mj-lt"/>
              <a:buAutoNum type="arabicPeriod"/>
            </a:pPr>
            <a:r>
              <a:rPr lang="fr-FR" sz="1400" b="1">
                <a:solidFill>
                  <a:schemeClr val="tx1"/>
                </a:solidFill>
              </a:rPr>
              <a:t>Simplifier et optimiser les parcours utilisateurs</a:t>
            </a:r>
            <a:r>
              <a:rPr lang="fr-FR" sz="1400">
                <a:solidFill>
                  <a:schemeClr val="tx1"/>
                </a:solidFill>
              </a:rPr>
              <a:t>, intégrer le design et l'accessibilité</a:t>
            </a:r>
          </a:p>
        </p:txBody>
      </p:sp>
      <p:sp>
        <p:nvSpPr>
          <p:cNvPr id="4" name="Titre 3">
            <a:extLst>
              <a:ext uri="{FF2B5EF4-FFF2-40B4-BE49-F238E27FC236}">
                <a16:creationId xmlns:a16="http://schemas.microsoft.com/office/drawing/2014/main" id="{7E89FF33-B6F8-ADCA-0639-10261BEBFE9B}"/>
              </a:ext>
            </a:extLst>
          </p:cNvPr>
          <p:cNvSpPr>
            <a:spLocks noGrp="1"/>
          </p:cNvSpPr>
          <p:nvPr>
            <p:ph type="title"/>
          </p:nvPr>
        </p:nvSpPr>
        <p:spPr/>
        <p:txBody>
          <a:bodyPr/>
          <a:lstStyle/>
          <a:p>
            <a:r>
              <a:rPr lang="fr-FR" sz="2000"/>
              <a:t>La refonte de la plateforme </a:t>
            </a:r>
            <a:r>
              <a:rPr lang="fr-FR" sz="2000">
                <a:solidFill>
                  <a:schemeClr val="tx2"/>
                </a:solidFill>
              </a:rPr>
              <a:t>SI SIAO</a:t>
            </a:r>
            <a:r>
              <a:rPr lang="fr-FR" sz="2000"/>
              <a:t> est nécessaire pour faciliter et accélérer les parcours vers le logement ou l’hébergement des personnes sans domicile</a:t>
            </a:r>
            <a:endParaRPr lang="fr-FR" sz="2000">
              <a:highlight>
                <a:srgbClr val="FFFF00"/>
              </a:highlight>
            </a:endParaRPr>
          </a:p>
        </p:txBody>
      </p:sp>
      <p:graphicFrame>
        <p:nvGraphicFramePr>
          <p:cNvPr id="8" name="think-cell data - do not delete" hidden="1">
            <a:extLst>
              <a:ext uri="{FF2B5EF4-FFF2-40B4-BE49-F238E27FC236}">
                <a16:creationId xmlns:a16="http://schemas.microsoft.com/office/drawing/2014/main" id="{A569C99D-2DEC-DCFD-9657-1C6D41A3FA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8" name="think-cell data - do not delete" hidden="1">
                        <a:extLst>
                          <a:ext uri="{FF2B5EF4-FFF2-40B4-BE49-F238E27FC236}">
                            <a16:creationId xmlns:a16="http://schemas.microsoft.com/office/drawing/2014/main" id="{A569C99D-2DEC-DCFD-9657-1C6D41A3FA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5" name="Rectangle 74">
            <a:extLst>
              <a:ext uri="{FF2B5EF4-FFF2-40B4-BE49-F238E27FC236}">
                <a16:creationId xmlns:a16="http://schemas.microsoft.com/office/drawing/2014/main" id="{6D442819-A573-3536-5699-01346D55EA60}"/>
              </a:ext>
            </a:extLst>
          </p:cNvPr>
          <p:cNvSpPr/>
          <p:nvPr/>
        </p:nvSpPr>
        <p:spPr>
          <a:xfrm>
            <a:off x="457200" y="4156294"/>
            <a:ext cx="7248832" cy="21353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Clr>
                <a:schemeClr val="tx1"/>
              </a:buClr>
              <a:buFont typeface="Wingdings" panose="05000000000000000000" pitchFamily="2" charset="2"/>
              <a:buChar char="§"/>
            </a:pPr>
            <a:r>
              <a:rPr lang="fr-FR" sz="1400" b="1">
                <a:solidFill>
                  <a:schemeClr val="tx1"/>
                </a:solidFill>
                <a:latin typeface="Marianne" panose="02000000000000000000"/>
              </a:rPr>
              <a:t>Recensement </a:t>
            </a:r>
            <a:r>
              <a:rPr lang="fr-FR" sz="1400">
                <a:solidFill>
                  <a:schemeClr val="tx1"/>
                </a:solidFill>
                <a:latin typeface="Marianne" panose="02000000000000000000"/>
              </a:rPr>
              <a:t>de mise à l’abri d’urgence (115), d’hébergement, de logement adapté et d’accompagnement</a:t>
            </a:r>
          </a:p>
          <a:p>
            <a:pPr marL="285750" indent="-285750">
              <a:spcBef>
                <a:spcPts val="1200"/>
              </a:spcBef>
              <a:buClr>
                <a:schemeClr val="tx1"/>
              </a:buClr>
              <a:buFont typeface="Wingdings" panose="05000000000000000000" pitchFamily="2" charset="2"/>
              <a:buChar char="§"/>
            </a:pPr>
            <a:r>
              <a:rPr lang="fr-FR" sz="1400" b="1">
                <a:solidFill>
                  <a:schemeClr val="tx1"/>
                </a:solidFill>
                <a:latin typeface="Marianne" panose="02000000000000000000"/>
              </a:rPr>
              <a:t>Partage d’informations</a:t>
            </a:r>
            <a:r>
              <a:rPr lang="fr-FR" sz="1400">
                <a:solidFill>
                  <a:schemeClr val="tx1"/>
                </a:solidFill>
                <a:latin typeface="Marianne" panose="02000000000000000000"/>
              </a:rPr>
              <a:t> sur les profils, parcours, souhaits et besoins d’accompagnement des personnes</a:t>
            </a:r>
          </a:p>
          <a:p>
            <a:pPr marL="285750" indent="-285750">
              <a:spcBef>
                <a:spcPts val="1200"/>
              </a:spcBef>
              <a:buClr>
                <a:schemeClr val="tx1"/>
              </a:buClr>
              <a:buFont typeface="Wingdings" panose="05000000000000000000" pitchFamily="2" charset="2"/>
              <a:buChar char="§"/>
            </a:pPr>
            <a:r>
              <a:rPr lang="fr-FR" sz="1400" b="1">
                <a:solidFill>
                  <a:schemeClr val="tx1"/>
                </a:solidFill>
                <a:latin typeface="Marianne" panose="02000000000000000000"/>
              </a:rPr>
              <a:t>Suivi des parcours </a:t>
            </a:r>
            <a:r>
              <a:rPr lang="fr-FR" sz="1400">
                <a:solidFill>
                  <a:schemeClr val="tx1"/>
                </a:solidFill>
                <a:latin typeface="Marianne" panose="02000000000000000000"/>
              </a:rPr>
              <a:t>pour anticiper et éviter les ruptures</a:t>
            </a:r>
          </a:p>
        </p:txBody>
      </p:sp>
      <p:sp>
        <p:nvSpPr>
          <p:cNvPr id="5" name="Rectangle : coins arrondis 4">
            <a:extLst>
              <a:ext uri="{FF2B5EF4-FFF2-40B4-BE49-F238E27FC236}">
                <a16:creationId xmlns:a16="http://schemas.microsoft.com/office/drawing/2014/main" id="{0F76E69E-D653-0CF4-5D81-B5106696DC08}"/>
              </a:ext>
            </a:extLst>
          </p:cNvPr>
          <p:cNvSpPr/>
          <p:nvPr/>
        </p:nvSpPr>
        <p:spPr>
          <a:xfrm>
            <a:off x="350035" y="1292175"/>
            <a:ext cx="2463429" cy="3569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chemeClr val="bg1"/>
                </a:solidFill>
                <a:effectLst/>
                <a:highlight>
                  <a:srgbClr val="000091"/>
                </a:highlight>
                <a:uLnTx/>
                <a:uFillTx/>
                <a:latin typeface="+mj-lt"/>
                <a:ea typeface="+mn-ea"/>
                <a:cs typeface="+mn-cs"/>
              </a:rPr>
              <a:t>Objectifs du SI SIAO</a:t>
            </a:r>
            <a:endParaRPr kumimoji="0" lang="fr-FR" sz="1600" b="1" i="1" u="none" strike="noStrike" kern="1200" cap="none" spc="0" normalizeH="0" baseline="0" noProof="0">
              <a:ln>
                <a:noFill/>
              </a:ln>
              <a:solidFill>
                <a:schemeClr val="bg1"/>
              </a:solidFill>
              <a:effectLst/>
              <a:highlight>
                <a:srgbClr val="000091"/>
              </a:highlight>
              <a:uLnTx/>
              <a:uFillTx/>
              <a:latin typeface="+mj-lt"/>
              <a:ea typeface="+mn-ea"/>
              <a:cs typeface="+mn-cs"/>
            </a:endParaRPr>
          </a:p>
        </p:txBody>
      </p:sp>
      <p:sp>
        <p:nvSpPr>
          <p:cNvPr id="25" name="Rectangle : coins arrondis 24">
            <a:extLst>
              <a:ext uri="{FF2B5EF4-FFF2-40B4-BE49-F238E27FC236}">
                <a16:creationId xmlns:a16="http://schemas.microsoft.com/office/drawing/2014/main" id="{7C48C15D-2750-A8F3-8F54-94D736DA2BF9}"/>
              </a:ext>
            </a:extLst>
          </p:cNvPr>
          <p:cNvSpPr/>
          <p:nvPr/>
        </p:nvSpPr>
        <p:spPr>
          <a:xfrm>
            <a:off x="350035" y="3908940"/>
            <a:ext cx="2439380" cy="356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chemeClr val="bg1"/>
                </a:solidFill>
                <a:effectLst/>
                <a:highlight>
                  <a:srgbClr val="000091"/>
                </a:highlight>
                <a:uLnTx/>
                <a:uFillTx/>
                <a:latin typeface="+mj-lt"/>
                <a:ea typeface="+mn-ea"/>
                <a:cs typeface="+mn-cs"/>
              </a:rPr>
              <a:t>Fonctionnalités</a:t>
            </a:r>
            <a:endParaRPr kumimoji="0" lang="fr-FR" sz="1600" b="1" i="1" u="none" strike="noStrike" kern="1200" cap="none" spc="0" normalizeH="0" baseline="0" noProof="0">
              <a:ln>
                <a:noFill/>
              </a:ln>
              <a:solidFill>
                <a:schemeClr val="bg1"/>
              </a:solidFill>
              <a:effectLst/>
              <a:highlight>
                <a:srgbClr val="000091"/>
              </a:highlight>
              <a:uLnTx/>
              <a:uFillTx/>
              <a:latin typeface="+mj-lt"/>
              <a:ea typeface="+mn-ea"/>
              <a:cs typeface="+mn-cs"/>
            </a:endParaRPr>
          </a:p>
        </p:txBody>
      </p:sp>
      <p:sp>
        <p:nvSpPr>
          <p:cNvPr id="28" name="Rectangle 27">
            <a:extLst>
              <a:ext uri="{FF2B5EF4-FFF2-40B4-BE49-F238E27FC236}">
                <a16:creationId xmlns:a16="http://schemas.microsoft.com/office/drawing/2014/main" id="{450761D3-548D-37DD-598C-54665F586E67}"/>
              </a:ext>
            </a:extLst>
          </p:cNvPr>
          <p:cNvSpPr/>
          <p:nvPr/>
        </p:nvSpPr>
        <p:spPr>
          <a:xfrm>
            <a:off x="8198917" y="1518528"/>
            <a:ext cx="3503971" cy="2135323"/>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85750" indent="-285750">
              <a:spcBef>
                <a:spcPts val="1200"/>
              </a:spcBef>
              <a:buFont typeface="Marianne" panose="02000000000000000000" pitchFamily="50" charset="0"/>
              <a:buChar char="→"/>
            </a:pPr>
            <a:r>
              <a:rPr lang="fr-FR" sz="1400">
                <a:solidFill>
                  <a:schemeClr val="tx1"/>
                </a:solidFill>
              </a:rPr>
              <a:t>Évolution d’un outil de gestion des places d’hébergement vers </a:t>
            </a:r>
            <a:r>
              <a:rPr lang="fr-FR" sz="1400" b="1">
                <a:solidFill>
                  <a:schemeClr val="tx1"/>
                </a:solidFill>
              </a:rPr>
              <a:t>un outil centré</a:t>
            </a:r>
            <a:r>
              <a:rPr lang="fr-FR" sz="1400">
                <a:solidFill>
                  <a:schemeClr val="tx1"/>
                </a:solidFill>
              </a:rPr>
              <a:t> sur les </a:t>
            </a:r>
            <a:r>
              <a:rPr lang="fr-FR" sz="1400" b="1">
                <a:solidFill>
                  <a:schemeClr val="tx1"/>
                </a:solidFill>
              </a:rPr>
              <a:t>personnes sans domicile</a:t>
            </a:r>
          </a:p>
          <a:p>
            <a:pPr marL="285750" indent="-285750">
              <a:spcBef>
                <a:spcPts val="1200"/>
              </a:spcBef>
              <a:buFont typeface="Marianne" panose="02000000000000000000" pitchFamily="50" charset="0"/>
              <a:buChar char="→"/>
            </a:pPr>
            <a:r>
              <a:rPr lang="fr-FR" sz="1400">
                <a:solidFill>
                  <a:schemeClr val="tx1"/>
                </a:solidFill>
              </a:rPr>
              <a:t>Construction de </a:t>
            </a:r>
            <a:r>
              <a:rPr lang="fr-FR" sz="1400" b="1">
                <a:solidFill>
                  <a:schemeClr val="tx1"/>
                </a:solidFill>
              </a:rPr>
              <a:t>parcours résidentiels</a:t>
            </a:r>
            <a:r>
              <a:rPr lang="fr-FR" sz="1400">
                <a:solidFill>
                  <a:schemeClr val="tx1"/>
                </a:solidFill>
              </a:rPr>
              <a:t> et </a:t>
            </a:r>
            <a:r>
              <a:rPr lang="fr-FR" sz="1400" b="1">
                <a:solidFill>
                  <a:schemeClr val="tx1"/>
                </a:solidFill>
              </a:rPr>
              <a:t>d’accompagnement durables</a:t>
            </a:r>
          </a:p>
        </p:txBody>
      </p:sp>
      <p:sp>
        <p:nvSpPr>
          <p:cNvPr id="30" name="Rectangle 29">
            <a:extLst>
              <a:ext uri="{FF2B5EF4-FFF2-40B4-BE49-F238E27FC236}">
                <a16:creationId xmlns:a16="http://schemas.microsoft.com/office/drawing/2014/main" id="{7083F7EB-46C8-078A-0BC1-DB4B2A8F57F7}"/>
              </a:ext>
            </a:extLst>
          </p:cNvPr>
          <p:cNvSpPr/>
          <p:nvPr/>
        </p:nvSpPr>
        <p:spPr>
          <a:xfrm>
            <a:off x="8190269" y="4156294"/>
            <a:ext cx="3503971" cy="2135323"/>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Marianne" panose="02000000000000000000" pitchFamily="50" charset="0"/>
              <a:buChar char="→"/>
            </a:pPr>
            <a:r>
              <a:rPr lang="fr-FR" sz="1400">
                <a:solidFill>
                  <a:schemeClr val="tx1"/>
                </a:solidFill>
                <a:latin typeface="Marianne" panose="02000000000000000000"/>
              </a:rPr>
              <a:t>Environ </a:t>
            </a:r>
            <a:r>
              <a:rPr lang="fr-FR" sz="1400" b="1">
                <a:solidFill>
                  <a:schemeClr val="tx1"/>
                </a:solidFill>
                <a:latin typeface="Marianne" panose="02000000000000000000"/>
              </a:rPr>
              <a:t>40 000 professionnels </a:t>
            </a:r>
            <a:r>
              <a:rPr lang="fr-FR" sz="1400">
                <a:solidFill>
                  <a:schemeClr val="tx1"/>
                </a:solidFill>
                <a:latin typeface="Marianne" panose="02000000000000000000"/>
              </a:rPr>
              <a:t>(travailleurs sociaux, gestionnaires d’entité, etc.)</a:t>
            </a:r>
          </a:p>
        </p:txBody>
      </p:sp>
      <p:cxnSp>
        <p:nvCxnSpPr>
          <p:cNvPr id="32" name="Connecteur droit avec flèche 31">
            <a:extLst>
              <a:ext uri="{FF2B5EF4-FFF2-40B4-BE49-F238E27FC236}">
                <a16:creationId xmlns:a16="http://schemas.microsoft.com/office/drawing/2014/main" id="{8745AE45-B053-50D9-8B14-99A5DA741E17}"/>
              </a:ext>
            </a:extLst>
          </p:cNvPr>
          <p:cNvCxnSpPr>
            <a:cxnSpLocks/>
            <a:stCxn id="24" idx="2"/>
            <a:endCxn id="75" idx="0"/>
          </p:cNvCxnSpPr>
          <p:nvPr/>
        </p:nvCxnSpPr>
        <p:spPr>
          <a:xfrm>
            <a:off x="4081616" y="3653851"/>
            <a:ext cx="0" cy="502443"/>
          </a:xfrm>
          <a:prstGeom prst="straightConnector1">
            <a:avLst/>
          </a:prstGeom>
          <a:ln w="762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2070B740-FCB6-C191-CFF8-237DF387A8E6}"/>
              </a:ext>
            </a:extLst>
          </p:cNvPr>
          <p:cNvSpPr txBox="1"/>
          <p:nvPr/>
        </p:nvSpPr>
        <p:spPr>
          <a:xfrm>
            <a:off x="8433991" y="1277830"/>
            <a:ext cx="3025954" cy="492443"/>
          </a:xfrm>
          <a:prstGeom prst="rect">
            <a:avLst/>
          </a:prstGeom>
          <a:solidFill>
            <a:schemeClr val="bg1"/>
          </a:solidFill>
        </p:spPr>
        <p:txBody>
          <a:bodyPr wrap="square" lIns="0" tIns="0" rIns="0" bIns="0" rtlCol="0">
            <a:spAutoFit/>
          </a:bodyPr>
          <a:lstStyle/>
          <a:p>
            <a:pPr algn="ctr"/>
            <a:r>
              <a:rPr lang="fr-FR" sz="1600" b="1">
                <a:solidFill>
                  <a:schemeClr val="tx2"/>
                </a:solidFill>
              </a:rPr>
              <a:t>Cet outil évolue au quotidien…</a:t>
            </a:r>
          </a:p>
        </p:txBody>
      </p:sp>
      <p:sp>
        <p:nvSpPr>
          <p:cNvPr id="27" name="ZoneTexte 26">
            <a:extLst>
              <a:ext uri="{FF2B5EF4-FFF2-40B4-BE49-F238E27FC236}">
                <a16:creationId xmlns:a16="http://schemas.microsoft.com/office/drawing/2014/main" id="{9C29A72F-83F4-7B8A-31E7-8E4679D89F12}"/>
              </a:ext>
            </a:extLst>
          </p:cNvPr>
          <p:cNvSpPr txBox="1"/>
          <p:nvPr/>
        </p:nvSpPr>
        <p:spPr>
          <a:xfrm>
            <a:off x="8335479" y="3905071"/>
            <a:ext cx="3205211" cy="492443"/>
          </a:xfrm>
          <a:prstGeom prst="rect">
            <a:avLst/>
          </a:prstGeom>
          <a:solidFill>
            <a:schemeClr val="bg1"/>
          </a:solidFill>
        </p:spPr>
        <p:txBody>
          <a:bodyPr wrap="square" lIns="0" tIns="0" rIns="0" bIns="0" rtlCol="0">
            <a:spAutoFit/>
          </a:bodyPr>
          <a:lstStyle/>
          <a:p>
            <a:pPr algn="ctr"/>
            <a:r>
              <a:rPr lang="fr-FR" sz="1600" b="1">
                <a:solidFill>
                  <a:schemeClr val="tx2"/>
                </a:solidFill>
              </a:rPr>
              <a:t>…en raison d’une augmentation du nombre d’utilisateurs</a:t>
            </a:r>
          </a:p>
        </p:txBody>
      </p:sp>
    </p:spTree>
    <p:extLst>
      <p:ext uri="{BB962C8B-B14F-4D97-AF65-F5344CB8AC3E}">
        <p14:creationId xmlns:p14="http://schemas.microsoft.com/office/powerpoint/2010/main" val="44645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B86E6-B1A0-B875-8442-0935A9FF9FCD}"/>
            </a:ext>
          </a:extLst>
        </p:cNvPr>
        <p:cNvGrpSpPr/>
        <p:nvPr/>
      </p:nvGrpSpPr>
      <p:grpSpPr>
        <a:xfrm>
          <a:off x="0" y="0"/>
          <a:ext cx="0" cy="0"/>
          <a:chOff x="0" y="0"/>
          <a:chExt cx="0" cy="0"/>
        </a:xfrm>
      </p:grpSpPr>
      <p:cxnSp>
        <p:nvCxnSpPr>
          <p:cNvPr id="108" name="Connecteur droit 39">
            <a:extLst>
              <a:ext uri="{FF2B5EF4-FFF2-40B4-BE49-F238E27FC236}">
                <a16:creationId xmlns:a16="http://schemas.microsoft.com/office/drawing/2014/main" id="{15B41C6A-2683-0E59-5385-2DCD31B70168}"/>
              </a:ext>
            </a:extLst>
          </p:cNvPr>
          <p:cNvCxnSpPr>
            <a:cxnSpLocks/>
          </p:cNvCxnSpPr>
          <p:nvPr/>
        </p:nvCxnSpPr>
        <p:spPr>
          <a:xfrm>
            <a:off x="8084292" y="5267641"/>
            <a:ext cx="0" cy="298916"/>
          </a:xfrm>
          <a:prstGeom prst="line">
            <a:avLst/>
          </a:prstGeom>
          <a:ln>
            <a:headEnd type="none" w="med" len="med"/>
            <a:tailEnd type="oval" w="med" len="med"/>
          </a:ln>
        </p:spPr>
        <p:style>
          <a:lnRef idx="1">
            <a:schemeClr val="accent3"/>
          </a:lnRef>
          <a:fillRef idx="0">
            <a:schemeClr val="accent3"/>
          </a:fillRef>
          <a:effectRef idx="0">
            <a:schemeClr val="accent3"/>
          </a:effectRef>
          <a:fontRef idx="minor">
            <a:schemeClr val="tx1"/>
          </a:fontRef>
        </p:style>
      </p:cxnSp>
      <p:sp>
        <p:nvSpPr>
          <p:cNvPr id="101" name="Rectangle: Rounded Corners 100">
            <a:extLst>
              <a:ext uri="{FF2B5EF4-FFF2-40B4-BE49-F238E27FC236}">
                <a16:creationId xmlns:a16="http://schemas.microsoft.com/office/drawing/2014/main" id="{DAFA863C-C6AD-9C4F-87CF-1141CF02E835}"/>
              </a:ext>
            </a:extLst>
          </p:cNvPr>
          <p:cNvSpPr/>
          <p:nvPr/>
        </p:nvSpPr>
        <p:spPr>
          <a:xfrm>
            <a:off x="355988" y="1626328"/>
            <a:ext cx="5616314" cy="1890223"/>
          </a:xfrm>
          <a:prstGeom prst="roundRect">
            <a:avLst>
              <a:gd name="adj" fmla="val 2101"/>
            </a:avLst>
          </a:prstGeom>
          <a:solidFill>
            <a:schemeClr val="bg1">
              <a:lumMod val="95000"/>
            </a:schemeClr>
          </a:solidFill>
        </p:spPr>
        <p:txBody>
          <a:bodyPr wrap="square" lIns="216000" tIns="36000" rIns="216000" bIns="36000" numCol="2" spcCol="432000" rtlCol="0" anchor="ctr">
            <a:noAutofit/>
          </a:bodyPr>
          <a:lstStyle/>
          <a:p>
            <a:pPr lvl="1"/>
            <a:endParaRPr lang="fr-FR" sz="1200">
              <a:solidFill>
                <a:schemeClr val="tx1"/>
              </a:solidFill>
              <a:latin typeface="Marianne" panose="02000000000000000000"/>
            </a:endParaRPr>
          </a:p>
        </p:txBody>
      </p:sp>
      <p:graphicFrame>
        <p:nvGraphicFramePr>
          <p:cNvPr id="8" name="think-cell data - do not delete" hidden="1">
            <a:extLst>
              <a:ext uri="{FF2B5EF4-FFF2-40B4-BE49-F238E27FC236}">
                <a16:creationId xmlns:a16="http://schemas.microsoft.com/office/drawing/2014/main" id="{2CE9FE37-07FD-D8B3-1AA3-C838236D4EE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8" name="think-cell data - do not delete" hidden="1">
                        <a:extLst>
                          <a:ext uri="{FF2B5EF4-FFF2-40B4-BE49-F238E27FC236}">
                            <a16:creationId xmlns:a16="http://schemas.microsoft.com/office/drawing/2014/main" id="{2CE9FE37-07FD-D8B3-1AA3-C838236D4E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A71EAC-D7FC-4C9D-5FFB-3CA8D4B6533E}"/>
              </a:ext>
            </a:extLst>
          </p:cNvPr>
          <p:cNvSpPr>
            <a:spLocks noGrp="1"/>
          </p:cNvSpPr>
          <p:nvPr>
            <p:ph type="title"/>
          </p:nvPr>
        </p:nvSpPr>
        <p:spPr/>
        <p:txBody>
          <a:bodyPr vert="horz"/>
          <a:lstStyle/>
          <a:p>
            <a:r>
              <a:rPr lang="fr-FR" sz="2000">
                <a:solidFill>
                  <a:srgbClr val="000000"/>
                </a:solidFill>
                <a:latin typeface="+mj-lt"/>
              </a:rPr>
              <a:t>Depuis 2021, le </a:t>
            </a:r>
            <a:r>
              <a:rPr lang="fr-FR" sz="2000">
                <a:solidFill>
                  <a:schemeClr val="tx2"/>
                </a:solidFill>
                <a:latin typeface="+mj-lt"/>
              </a:rPr>
              <a:t>SI SIAO </a:t>
            </a:r>
            <a:r>
              <a:rPr lang="fr-FR" sz="2000">
                <a:solidFill>
                  <a:srgbClr val="000000"/>
                </a:solidFill>
                <a:latin typeface="+mj-lt"/>
              </a:rPr>
              <a:t>connaît une refonte générale pour répondre aux besoins évolutifs des utilisateurs</a:t>
            </a:r>
            <a:endParaRPr lang="fr-FR" sz="2000">
              <a:latin typeface="+mj-lt"/>
            </a:endParaRPr>
          </a:p>
        </p:txBody>
      </p:sp>
      <p:cxnSp>
        <p:nvCxnSpPr>
          <p:cNvPr id="7" name="Connecteur droit 39">
            <a:extLst>
              <a:ext uri="{FF2B5EF4-FFF2-40B4-BE49-F238E27FC236}">
                <a16:creationId xmlns:a16="http://schemas.microsoft.com/office/drawing/2014/main" id="{91D18289-E808-A190-9F7E-4373F673E707}"/>
              </a:ext>
            </a:extLst>
          </p:cNvPr>
          <p:cNvCxnSpPr>
            <a:cxnSpLocks/>
          </p:cNvCxnSpPr>
          <p:nvPr/>
        </p:nvCxnSpPr>
        <p:spPr>
          <a:xfrm flipV="1">
            <a:off x="884512" y="4677628"/>
            <a:ext cx="0" cy="215444"/>
          </a:xfrm>
          <a:prstGeom prst="line">
            <a:avLst/>
          </a:prstGeom>
          <a:noFill/>
          <a:ln w="9525" cap="flat" cmpd="sng" algn="ctr">
            <a:solidFill>
              <a:schemeClr val="accent6">
                <a:lumMod val="25000"/>
              </a:schemeClr>
            </a:solidFill>
            <a:prstDash val="sysDash"/>
            <a:round/>
            <a:headEnd type="none" w="med" len="med"/>
            <a:tailEnd type="oval" w="med" len="med"/>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F662339A-33D6-66FF-8F4B-6D9B9E5894B7}"/>
              </a:ext>
            </a:extLst>
          </p:cNvPr>
          <p:cNvSpPr txBox="1"/>
          <p:nvPr/>
        </p:nvSpPr>
        <p:spPr>
          <a:xfrm>
            <a:off x="203075" y="4243623"/>
            <a:ext cx="1362874" cy="423193"/>
          </a:xfrm>
          <a:prstGeom prst="rect">
            <a:avLst/>
          </a:prstGeom>
          <a:noFill/>
        </p:spPr>
        <p:txBody>
          <a:bodyPr wrap="none" rtlCol="0">
            <a:spAutoFit/>
          </a:bodyPr>
          <a:lstStyle/>
          <a:p>
            <a:pPr algn="ctr"/>
            <a:r>
              <a:rPr lang="fr-FR" sz="1100" b="1">
                <a:latin typeface="Marianne" panose="02000000000000000000"/>
              </a:rPr>
              <a:t>2011</a:t>
            </a:r>
          </a:p>
          <a:p>
            <a:pPr algn="l"/>
            <a:r>
              <a:rPr lang="fr-FR" sz="1050">
                <a:latin typeface="Marianne" panose="02000000000000000000"/>
              </a:rPr>
              <a:t>Création du SI 115</a:t>
            </a:r>
            <a:endParaRPr lang="en-GB" sz="1050">
              <a:latin typeface="Marianne" panose="02000000000000000000"/>
            </a:endParaRPr>
          </a:p>
        </p:txBody>
      </p:sp>
      <p:cxnSp>
        <p:nvCxnSpPr>
          <p:cNvPr id="16" name="Connecteur droit 39">
            <a:extLst>
              <a:ext uri="{FF2B5EF4-FFF2-40B4-BE49-F238E27FC236}">
                <a16:creationId xmlns:a16="http://schemas.microsoft.com/office/drawing/2014/main" id="{6CB4884C-3A4B-ACA4-8B23-22BCEEBAE50D}"/>
              </a:ext>
            </a:extLst>
          </p:cNvPr>
          <p:cNvCxnSpPr>
            <a:cxnSpLocks/>
          </p:cNvCxnSpPr>
          <p:nvPr/>
        </p:nvCxnSpPr>
        <p:spPr>
          <a:xfrm>
            <a:off x="1393917" y="5277740"/>
            <a:ext cx="0" cy="306745"/>
          </a:xfrm>
          <a:prstGeom prst="line">
            <a:avLst/>
          </a:prstGeom>
          <a:noFill/>
          <a:ln w="9525" cap="flat" cmpd="sng" algn="ctr">
            <a:solidFill>
              <a:schemeClr val="accent6">
                <a:lumMod val="25000"/>
              </a:schemeClr>
            </a:solidFill>
            <a:prstDash val="sysDash"/>
            <a:round/>
            <a:headEnd type="none" w="med" len="med"/>
            <a:tailEnd type="oval" w="med" len="med"/>
          </a:ln>
          <a:effectLst/>
          <a:sp3d/>
        </p:spPr>
        <p:style>
          <a:lnRef idx="0">
            <a:scrgbClr r="0" g="0" b="0"/>
          </a:lnRef>
          <a:fillRef idx="0">
            <a:scrgbClr r="0" g="0" b="0"/>
          </a:fillRef>
          <a:effectRef idx="0">
            <a:scrgbClr r="0" g="0" b="0"/>
          </a:effectRef>
          <a:fontRef idx="none"/>
        </p:style>
      </p:cxnSp>
      <p:sp>
        <p:nvSpPr>
          <p:cNvPr id="17" name="TextBox 16">
            <a:extLst>
              <a:ext uri="{FF2B5EF4-FFF2-40B4-BE49-F238E27FC236}">
                <a16:creationId xmlns:a16="http://schemas.microsoft.com/office/drawing/2014/main" id="{EEF96854-61CF-D718-96EC-043316E01F34}"/>
              </a:ext>
            </a:extLst>
          </p:cNvPr>
          <p:cNvSpPr txBox="1"/>
          <p:nvPr/>
        </p:nvSpPr>
        <p:spPr>
          <a:xfrm>
            <a:off x="648360" y="5621026"/>
            <a:ext cx="1491114" cy="423193"/>
          </a:xfrm>
          <a:prstGeom prst="rect">
            <a:avLst/>
          </a:prstGeom>
          <a:noFill/>
        </p:spPr>
        <p:txBody>
          <a:bodyPr wrap="none" rtlCol="0">
            <a:spAutoFit/>
          </a:bodyPr>
          <a:lstStyle/>
          <a:p>
            <a:pPr algn="ctr"/>
            <a:r>
              <a:rPr lang="fr-FR" sz="1100" b="1">
                <a:latin typeface="Marianne" panose="02000000000000000000"/>
              </a:rPr>
              <a:t>2017</a:t>
            </a:r>
          </a:p>
          <a:p>
            <a:pPr algn="l"/>
            <a:r>
              <a:rPr lang="fr-FR" sz="1050">
                <a:latin typeface="Marianne" panose="02000000000000000000"/>
              </a:rPr>
              <a:t>Création du SI SIAO</a:t>
            </a:r>
            <a:endParaRPr lang="en-GB" sz="1050">
              <a:latin typeface="Marianne" panose="02000000000000000000"/>
            </a:endParaRPr>
          </a:p>
        </p:txBody>
      </p:sp>
      <p:cxnSp>
        <p:nvCxnSpPr>
          <p:cNvPr id="20" name="Connecteur droit 39">
            <a:extLst>
              <a:ext uri="{FF2B5EF4-FFF2-40B4-BE49-F238E27FC236}">
                <a16:creationId xmlns:a16="http://schemas.microsoft.com/office/drawing/2014/main" id="{48937945-5185-E555-CCC6-7DE900AF2872}"/>
              </a:ext>
            </a:extLst>
          </p:cNvPr>
          <p:cNvCxnSpPr>
            <a:cxnSpLocks/>
          </p:cNvCxnSpPr>
          <p:nvPr/>
        </p:nvCxnSpPr>
        <p:spPr>
          <a:xfrm flipV="1">
            <a:off x="2143454" y="4670725"/>
            <a:ext cx="0" cy="298255"/>
          </a:xfrm>
          <a:prstGeom prst="line">
            <a:avLst/>
          </a:prstGeom>
          <a:noFill/>
          <a:ln w="9525" cap="flat" cmpd="sng" algn="ctr">
            <a:solidFill>
              <a:schemeClr val="accent6">
                <a:lumMod val="25000"/>
              </a:schemeClr>
            </a:solidFill>
            <a:prstDash val="sysDash"/>
            <a:round/>
            <a:headEnd type="none" w="med" len="med"/>
            <a:tailEnd type="oval" w="med" len="med"/>
          </a:ln>
          <a:effectLst/>
          <a:sp3d/>
        </p:spPr>
        <p:style>
          <a:lnRef idx="0">
            <a:scrgbClr r="0" g="0" b="0"/>
          </a:lnRef>
          <a:fillRef idx="0">
            <a:scrgbClr r="0" g="0" b="0"/>
          </a:fillRef>
          <a:effectRef idx="0">
            <a:scrgbClr r="0" g="0" b="0"/>
          </a:effectRef>
          <a:fontRef idx="none"/>
        </p:style>
      </p:cxnSp>
      <p:sp>
        <p:nvSpPr>
          <p:cNvPr id="21" name="TextBox 20">
            <a:extLst>
              <a:ext uri="{FF2B5EF4-FFF2-40B4-BE49-F238E27FC236}">
                <a16:creationId xmlns:a16="http://schemas.microsoft.com/office/drawing/2014/main" id="{965A3C09-ABEE-7DC4-9ADD-94C67BBA914C}"/>
              </a:ext>
            </a:extLst>
          </p:cNvPr>
          <p:cNvSpPr txBox="1"/>
          <p:nvPr/>
        </p:nvSpPr>
        <p:spPr>
          <a:xfrm>
            <a:off x="1453405" y="4066652"/>
            <a:ext cx="1422179" cy="600164"/>
          </a:xfrm>
          <a:prstGeom prst="rect">
            <a:avLst/>
          </a:prstGeom>
          <a:noFill/>
        </p:spPr>
        <p:txBody>
          <a:bodyPr wrap="square" rtlCol="0">
            <a:spAutoFit/>
          </a:bodyPr>
          <a:lstStyle/>
          <a:p>
            <a:pPr algn="ctr"/>
            <a:r>
              <a:rPr lang="fr-FR" sz="1100" b="1">
                <a:latin typeface="Marianne" panose="02000000000000000000"/>
              </a:rPr>
              <a:t>Septembre 2020</a:t>
            </a:r>
          </a:p>
          <a:p>
            <a:pPr algn="ctr"/>
            <a:r>
              <a:rPr lang="fr-FR" sz="1050">
                <a:latin typeface="Marianne" panose="02000000000000000000"/>
              </a:rPr>
              <a:t>Fusion des SI 115 et SI SIAO</a:t>
            </a:r>
            <a:endParaRPr lang="en-GB" sz="1050">
              <a:latin typeface="Marianne" panose="02000000000000000000"/>
            </a:endParaRPr>
          </a:p>
        </p:txBody>
      </p:sp>
      <p:cxnSp>
        <p:nvCxnSpPr>
          <p:cNvPr id="26" name="Connecteur droit 39">
            <a:extLst>
              <a:ext uri="{FF2B5EF4-FFF2-40B4-BE49-F238E27FC236}">
                <a16:creationId xmlns:a16="http://schemas.microsoft.com/office/drawing/2014/main" id="{EB62C10B-98EF-D6D6-A5D7-520D73A400B8}"/>
              </a:ext>
            </a:extLst>
          </p:cNvPr>
          <p:cNvCxnSpPr>
            <a:cxnSpLocks/>
          </p:cNvCxnSpPr>
          <p:nvPr/>
        </p:nvCxnSpPr>
        <p:spPr>
          <a:xfrm>
            <a:off x="3601779" y="5278053"/>
            <a:ext cx="0" cy="298916"/>
          </a:xfrm>
          <a:prstGeom prst="line">
            <a:avLst/>
          </a:prstGeom>
          <a:noFill/>
          <a:ln w="9525" cap="flat" cmpd="sng" algn="ctr">
            <a:solidFill>
              <a:schemeClr val="accent6">
                <a:lumMod val="25000"/>
              </a:schemeClr>
            </a:solidFill>
            <a:prstDash val="sysDash"/>
            <a:round/>
            <a:headEnd type="none" w="med" len="med"/>
            <a:tailEnd type="oval" w="med" len="med"/>
          </a:ln>
          <a:effectLst/>
          <a:sp3d/>
        </p:spPr>
        <p:style>
          <a:lnRef idx="0">
            <a:scrgbClr r="0" g="0" b="0"/>
          </a:lnRef>
          <a:fillRef idx="0">
            <a:scrgbClr r="0" g="0" b="0"/>
          </a:fillRef>
          <a:effectRef idx="0">
            <a:scrgbClr r="0" g="0" b="0"/>
          </a:effectRef>
          <a:fontRef idx="none"/>
        </p:style>
      </p:cxnSp>
      <p:sp>
        <p:nvSpPr>
          <p:cNvPr id="27" name="TextBox 26">
            <a:extLst>
              <a:ext uri="{FF2B5EF4-FFF2-40B4-BE49-F238E27FC236}">
                <a16:creationId xmlns:a16="http://schemas.microsoft.com/office/drawing/2014/main" id="{AA45D463-D969-8A2E-E241-15D3BE17BC1E}"/>
              </a:ext>
            </a:extLst>
          </p:cNvPr>
          <p:cNvSpPr txBox="1"/>
          <p:nvPr/>
        </p:nvSpPr>
        <p:spPr>
          <a:xfrm>
            <a:off x="2689709" y="5621026"/>
            <a:ext cx="1829817" cy="746358"/>
          </a:xfrm>
          <a:prstGeom prst="rect">
            <a:avLst/>
          </a:prstGeom>
          <a:noFill/>
        </p:spPr>
        <p:txBody>
          <a:bodyPr wrap="square" rtlCol="0">
            <a:spAutoFit/>
          </a:bodyPr>
          <a:lstStyle/>
          <a:p>
            <a:pPr algn="ctr"/>
            <a:r>
              <a:rPr lang="fr-FR" sz="1100" b="1">
                <a:latin typeface="Marianne" panose="02000000000000000000"/>
              </a:rPr>
              <a:t>Avril 2021</a:t>
            </a:r>
          </a:p>
          <a:p>
            <a:pPr algn="ctr"/>
            <a:r>
              <a:rPr lang="fr-FR" sz="1050">
                <a:latin typeface="Marianne" panose="02000000000000000000"/>
              </a:rPr>
              <a:t>Reprise du pilotage et décision de refonte du SI SIAO par la DIHAL</a:t>
            </a:r>
            <a:endParaRPr lang="en-GB" sz="1050">
              <a:latin typeface="Marianne" panose="02000000000000000000"/>
            </a:endParaRPr>
          </a:p>
        </p:txBody>
      </p:sp>
      <p:sp>
        <p:nvSpPr>
          <p:cNvPr id="52" name="Rectangle 51">
            <a:extLst>
              <a:ext uri="{FF2B5EF4-FFF2-40B4-BE49-F238E27FC236}">
                <a16:creationId xmlns:a16="http://schemas.microsoft.com/office/drawing/2014/main" id="{E1C99054-791E-33D9-BDFF-499031C49B1F}"/>
              </a:ext>
            </a:extLst>
          </p:cNvPr>
          <p:cNvSpPr/>
          <p:nvPr/>
        </p:nvSpPr>
        <p:spPr>
          <a:xfrm>
            <a:off x="392293" y="4866841"/>
            <a:ext cx="1044939" cy="59039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Marianne" panose="02000000000000000000"/>
              </a:rPr>
              <a:t>Un SI par activité</a:t>
            </a:r>
            <a:endParaRPr lang="en-GB" sz="1400" b="1">
              <a:latin typeface="Marianne" panose="02000000000000000000"/>
            </a:endParaRPr>
          </a:p>
        </p:txBody>
      </p:sp>
      <p:sp>
        <p:nvSpPr>
          <p:cNvPr id="54" name="Rectangle 53">
            <a:extLst>
              <a:ext uri="{FF2B5EF4-FFF2-40B4-BE49-F238E27FC236}">
                <a16:creationId xmlns:a16="http://schemas.microsoft.com/office/drawing/2014/main" id="{1DD02DF1-DD15-A840-861D-5C9DFAC12041}"/>
              </a:ext>
            </a:extLst>
          </p:cNvPr>
          <p:cNvSpPr/>
          <p:nvPr/>
        </p:nvSpPr>
        <p:spPr>
          <a:xfrm>
            <a:off x="1456483" y="4866841"/>
            <a:ext cx="1233027" cy="59039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Marianne" panose="02000000000000000000"/>
              </a:rPr>
              <a:t>Fusion des SI</a:t>
            </a:r>
            <a:endParaRPr lang="en-GB" sz="1400" b="1">
              <a:latin typeface="Marianne" panose="02000000000000000000"/>
            </a:endParaRPr>
          </a:p>
        </p:txBody>
      </p:sp>
      <p:sp>
        <p:nvSpPr>
          <p:cNvPr id="61" name="ZoneTexte 3">
            <a:extLst>
              <a:ext uri="{FF2B5EF4-FFF2-40B4-BE49-F238E27FC236}">
                <a16:creationId xmlns:a16="http://schemas.microsoft.com/office/drawing/2014/main" id="{8EEF118D-618A-F7D5-0E70-8EB5003010D0}"/>
              </a:ext>
            </a:extLst>
          </p:cNvPr>
          <p:cNvSpPr txBox="1"/>
          <p:nvPr/>
        </p:nvSpPr>
        <p:spPr>
          <a:xfrm>
            <a:off x="355988" y="1113577"/>
            <a:ext cx="5616314" cy="171568"/>
          </a:xfrm>
          <a:prstGeom prst="rect">
            <a:avLst/>
          </a:prstGeom>
          <a:noFill/>
        </p:spPr>
        <p:txBody>
          <a:bodyPr wrap="square" lIns="0" rIns="0" rtlCol="0" anchor="ctr">
            <a:noAutofit/>
          </a:bodyPr>
          <a:lstStyle/>
          <a:p>
            <a:r>
              <a:rPr lang="fr-FR" sz="1600" b="1" dirty="0">
                <a:solidFill>
                  <a:schemeClr val="bg1"/>
                </a:solidFill>
                <a:highlight>
                  <a:srgbClr val="000091"/>
                </a:highlight>
                <a:latin typeface="Marianne" panose="02000000000000000000"/>
              </a:rPr>
              <a:t>La nécessité d’une transformation complète</a:t>
            </a:r>
          </a:p>
        </p:txBody>
      </p:sp>
      <p:sp>
        <p:nvSpPr>
          <p:cNvPr id="64" name="ZoneTexte 12">
            <a:extLst>
              <a:ext uri="{FF2B5EF4-FFF2-40B4-BE49-F238E27FC236}">
                <a16:creationId xmlns:a16="http://schemas.microsoft.com/office/drawing/2014/main" id="{A2908F10-E099-9F1C-F2FE-09244A72D8A3}"/>
              </a:ext>
            </a:extLst>
          </p:cNvPr>
          <p:cNvSpPr txBox="1"/>
          <p:nvPr/>
        </p:nvSpPr>
        <p:spPr>
          <a:xfrm>
            <a:off x="7153789" y="1397912"/>
            <a:ext cx="3624000" cy="276999"/>
          </a:xfrm>
          <a:prstGeom prst="rect">
            <a:avLst/>
          </a:prstGeom>
          <a:noFill/>
        </p:spPr>
        <p:txBody>
          <a:bodyPr wrap="square" rtlCol="0">
            <a:spAutoFit/>
          </a:bodyPr>
          <a:lstStyle/>
          <a:p>
            <a:pPr algn="l"/>
            <a:endParaRPr lang="fr-FR" sz="1200">
              <a:latin typeface="Marianne" panose="02000000000000000000"/>
            </a:endParaRPr>
          </a:p>
        </p:txBody>
      </p:sp>
      <p:cxnSp>
        <p:nvCxnSpPr>
          <p:cNvPr id="77" name="Connecteur droit 39">
            <a:extLst>
              <a:ext uri="{FF2B5EF4-FFF2-40B4-BE49-F238E27FC236}">
                <a16:creationId xmlns:a16="http://schemas.microsoft.com/office/drawing/2014/main" id="{D39E888E-83FE-44FF-9416-1C5D707EB332}"/>
              </a:ext>
            </a:extLst>
          </p:cNvPr>
          <p:cNvCxnSpPr>
            <a:cxnSpLocks/>
          </p:cNvCxnSpPr>
          <p:nvPr/>
        </p:nvCxnSpPr>
        <p:spPr>
          <a:xfrm>
            <a:off x="11149151" y="5278053"/>
            <a:ext cx="0" cy="298916"/>
          </a:xfrm>
          <a:prstGeom prst="line">
            <a:avLst/>
          </a:prstGeom>
          <a:noFill/>
          <a:ln w="9525" cap="flat" cmpd="sng" algn="ctr">
            <a:solidFill>
              <a:schemeClr val="accent6">
                <a:lumMod val="25000"/>
              </a:schemeClr>
            </a:solidFill>
            <a:prstDash val="sysDash"/>
            <a:round/>
            <a:headEnd type="none" w="med" len="med"/>
            <a:tailEnd type="oval" w="med" len="med"/>
          </a:ln>
          <a:effectLst/>
          <a:sp3d/>
        </p:spPr>
        <p:style>
          <a:lnRef idx="0">
            <a:scrgbClr r="0" g="0" b="0"/>
          </a:lnRef>
          <a:fillRef idx="0">
            <a:scrgbClr r="0" g="0" b="0"/>
          </a:fillRef>
          <a:effectRef idx="0">
            <a:scrgbClr r="0" g="0" b="0"/>
          </a:effectRef>
          <a:fontRef idx="none"/>
        </p:style>
      </p:cxnSp>
      <p:sp>
        <p:nvSpPr>
          <p:cNvPr id="78" name="TextBox 77">
            <a:extLst>
              <a:ext uri="{FF2B5EF4-FFF2-40B4-BE49-F238E27FC236}">
                <a16:creationId xmlns:a16="http://schemas.microsoft.com/office/drawing/2014/main" id="{55CB27C4-BCE4-74F8-7312-2FFFB906FD57}"/>
              </a:ext>
            </a:extLst>
          </p:cNvPr>
          <p:cNvSpPr txBox="1"/>
          <p:nvPr/>
        </p:nvSpPr>
        <p:spPr>
          <a:xfrm>
            <a:off x="10308778" y="5621026"/>
            <a:ext cx="1680745" cy="769441"/>
          </a:xfrm>
          <a:prstGeom prst="rect">
            <a:avLst/>
          </a:prstGeom>
          <a:noFill/>
        </p:spPr>
        <p:txBody>
          <a:bodyPr wrap="square" rtlCol="0">
            <a:spAutoFit/>
          </a:bodyPr>
          <a:lstStyle/>
          <a:p>
            <a:pPr algn="ctr"/>
            <a:r>
              <a:rPr lang="fr-FR" sz="1100" b="1">
                <a:latin typeface="Marianne" panose="02000000000000000000"/>
              </a:rPr>
              <a:t>A venir</a:t>
            </a:r>
          </a:p>
          <a:p>
            <a:pPr algn="ctr"/>
            <a:r>
              <a:rPr lang="fr-FR" sz="1050">
                <a:latin typeface="Marianne" panose="02000000000000000000"/>
              </a:rPr>
              <a:t>Base de pilotage statistique opérationnelle</a:t>
            </a:r>
            <a:endParaRPr lang="en-GB" sz="1050">
              <a:latin typeface="Marianne" panose="02000000000000000000"/>
            </a:endParaRPr>
          </a:p>
        </p:txBody>
      </p:sp>
      <p:cxnSp>
        <p:nvCxnSpPr>
          <p:cNvPr id="79" name="Connecteur droit 39">
            <a:extLst>
              <a:ext uri="{FF2B5EF4-FFF2-40B4-BE49-F238E27FC236}">
                <a16:creationId xmlns:a16="http://schemas.microsoft.com/office/drawing/2014/main" id="{C8D4E0C0-04A0-A85F-893E-5F55C4A5A432}"/>
              </a:ext>
            </a:extLst>
          </p:cNvPr>
          <p:cNvCxnSpPr>
            <a:cxnSpLocks/>
          </p:cNvCxnSpPr>
          <p:nvPr/>
        </p:nvCxnSpPr>
        <p:spPr>
          <a:xfrm flipV="1">
            <a:off x="10712942" y="4670725"/>
            <a:ext cx="0" cy="298255"/>
          </a:xfrm>
          <a:prstGeom prst="line">
            <a:avLst/>
          </a:prstGeom>
          <a:noFill/>
          <a:ln w="9525" cap="flat" cmpd="sng" algn="ctr">
            <a:solidFill>
              <a:schemeClr val="accent6">
                <a:lumMod val="25000"/>
              </a:schemeClr>
            </a:solidFill>
            <a:prstDash val="sysDash"/>
            <a:round/>
            <a:headEnd type="none" w="med" len="med"/>
            <a:tailEnd type="oval" w="med" len="med"/>
          </a:ln>
          <a:effectLst/>
          <a:sp3d/>
        </p:spPr>
        <p:style>
          <a:lnRef idx="0">
            <a:scrgbClr r="0" g="0" b="0"/>
          </a:lnRef>
          <a:fillRef idx="0">
            <a:scrgbClr r="0" g="0" b="0"/>
          </a:fillRef>
          <a:effectRef idx="0">
            <a:scrgbClr r="0" g="0" b="0"/>
          </a:effectRef>
          <a:fontRef idx="none"/>
        </p:style>
      </p:cxnSp>
      <p:sp>
        <p:nvSpPr>
          <p:cNvPr id="80" name="TextBox 79">
            <a:extLst>
              <a:ext uri="{FF2B5EF4-FFF2-40B4-BE49-F238E27FC236}">
                <a16:creationId xmlns:a16="http://schemas.microsoft.com/office/drawing/2014/main" id="{8729DA1F-5FA8-5427-9CB0-7EBDE59683B2}"/>
              </a:ext>
            </a:extLst>
          </p:cNvPr>
          <p:cNvSpPr txBox="1"/>
          <p:nvPr/>
        </p:nvSpPr>
        <p:spPr>
          <a:xfrm>
            <a:off x="10096427" y="4066652"/>
            <a:ext cx="1233030" cy="577081"/>
          </a:xfrm>
          <a:prstGeom prst="rect">
            <a:avLst/>
          </a:prstGeom>
          <a:noFill/>
        </p:spPr>
        <p:txBody>
          <a:bodyPr wrap="square" rtlCol="0">
            <a:spAutoFit/>
          </a:bodyPr>
          <a:lstStyle/>
          <a:p>
            <a:pPr algn="ctr"/>
            <a:r>
              <a:rPr lang="fr-FR" sz="1050" b="1">
                <a:latin typeface="Marianne" panose="02000000000000000000"/>
              </a:rPr>
              <a:t>A venir</a:t>
            </a:r>
          </a:p>
          <a:p>
            <a:pPr algn="ctr"/>
            <a:r>
              <a:rPr lang="fr-FR" sz="1050">
                <a:latin typeface="Marianne" panose="02000000000000000000"/>
              </a:rPr>
              <a:t>Suivi de la prise en charge</a:t>
            </a:r>
            <a:endParaRPr lang="en-GB" sz="1050">
              <a:latin typeface="Marianne" panose="02000000000000000000"/>
            </a:endParaRPr>
          </a:p>
        </p:txBody>
      </p:sp>
      <p:cxnSp>
        <p:nvCxnSpPr>
          <p:cNvPr id="81" name="Connecteur droit 39">
            <a:extLst>
              <a:ext uri="{FF2B5EF4-FFF2-40B4-BE49-F238E27FC236}">
                <a16:creationId xmlns:a16="http://schemas.microsoft.com/office/drawing/2014/main" id="{D5C5A9EC-4E6D-39E2-B184-F804BBAE17D2}"/>
              </a:ext>
            </a:extLst>
          </p:cNvPr>
          <p:cNvCxnSpPr>
            <a:cxnSpLocks/>
          </p:cNvCxnSpPr>
          <p:nvPr/>
        </p:nvCxnSpPr>
        <p:spPr>
          <a:xfrm>
            <a:off x="9561506" y="5278053"/>
            <a:ext cx="0" cy="298916"/>
          </a:xfrm>
          <a:prstGeom prst="line">
            <a:avLst/>
          </a:prstGeom>
          <a:noFill/>
          <a:ln w="9525" cap="flat" cmpd="sng" algn="ctr">
            <a:solidFill>
              <a:schemeClr val="accent6">
                <a:lumMod val="25000"/>
              </a:schemeClr>
            </a:solidFill>
            <a:prstDash val="sysDash"/>
            <a:round/>
            <a:headEnd type="none" w="med" len="med"/>
            <a:tailEnd type="oval" w="med" len="med"/>
          </a:ln>
          <a:effectLst/>
          <a:sp3d/>
        </p:spPr>
        <p:style>
          <a:lnRef idx="0">
            <a:scrgbClr r="0" g="0" b="0"/>
          </a:lnRef>
          <a:fillRef idx="0">
            <a:scrgbClr r="0" g="0" b="0"/>
          </a:fillRef>
          <a:effectRef idx="0">
            <a:scrgbClr r="0" g="0" b="0"/>
          </a:effectRef>
          <a:fontRef idx="none"/>
        </p:style>
      </p:cxnSp>
      <p:sp>
        <p:nvSpPr>
          <p:cNvPr id="82" name="TextBox 81">
            <a:extLst>
              <a:ext uri="{FF2B5EF4-FFF2-40B4-BE49-F238E27FC236}">
                <a16:creationId xmlns:a16="http://schemas.microsoft.com/office/drawing/2014/main" id="{C1692348-8272-43A6-548C-3921F06FA26D}"/>
              </a:ext>
            </a:extLst>
          </p:cNvPr>
          <p:cNvSpPr txBox="1"/>
          <p:nvPr/>
        </p:nvSpPr>
        <p:spPr>
          <a:xfrm>
            <a:off x="8762612" y="5621026"/>
            <a:ext cx="1597789" cy="584775"/>
          </a:xfrm>
          <a:prstGeom prst="rect">
            <a:avLst/>
          </a:prstGeom>
          <a:noFill/>
        </p:spPr>
        <p:txBody>
          <a:bodyPr wrap="square" rtlCol="0">
            <a:spAutoFit/>
          </a:bodyPr>
          <a:lstStyle/>
          <a:p>
            <a:pPr algn="ctr"/>
            <a:r>
              <a:rPr lang="fr-FR" sz="1100" b="1">
                <a:latin typeface="Marianne" panose="02000000000000000000"/>
              </a:rPr>
              <a:t>A venir</a:t>
            </a:r>
          </a:p>
          <a:p>
            <a:pPr algn="ctr"/>
            <a:r>
              <a:rPr lang="fr-FR" sz="1050">
                <a:latin typeface="Marianne" panose="02000000000000000000"/>
              </a:rPr>
              <a:t>Modernisation 115 et refonte des parcours</a:t>
            </a:r>
            <a:endParaRPr lang="en-GB" sz="1050">
              <a:latin typeface="Marianne" panose="02000000000000000000"/>
            </a:endParaRPr>
          </a:p>
        </p:txBody>
      </p:sp>
      <p:cxnSp>
        <p:nvCxnSpPr>
          <p:cNvPr id="83" name="Connecteur droit 39">
            <a:extLst>
              <a:ext uri="{FF2B5EF4-FFF2-40B4-BE49-F238E27FC236}">
                <a16:creationId xmlns:a16="http://schemas.microsoft.com/office/drawing/2014/main" id="{B7A7914D-C7DE-2290-CBBF-96B7F58FEF8D}"/>
              </a:ext>
            </a:extLst>
          </p:cNvPr>
          <p:cNvCxnSpPr>
            <a:cxnSpLocks/>
          </p:cNvCxnSpPr>
          <p:nvPr/>
        </p:nvCxnSpPr>
        <p:spPr>
          <a:xfrm flipV="1">
            <a:off x="8937646" y="4670725"/>
            <a:ext cx="0" cy="298255"/>
          </a:xfrm>
          <a:prstGeom prst="line">
            <a:avLst/>
          </a:prstGeom>
          <a:noFill/>
          <a:ln w="9525" cap="flat" cmpd="sng" algn="ctr">
            <a:solidFill>
              <a:schemeClr val="accent6">
                <a:lumMod val="25000"/>
              </a:schemeClr>
            </a:solidFill>
            <a:prstDash val="sysDash"/>
            <a:round/>
            <a:headEnd type="none" w="med" len="med"/>
            <a:tailEnd type="oval" w="med" len="med"/>
          </a:ln>
          <a:effectLst/>
          <a:sp3d/>
        </p:spPr>
        <p:style>
          <a:lnRef idx="0">
            <a:scrgbClr r="0" g="0" b="0"/>
          </a:lnRef>
          <a:fillRef idx="0">
            <a:scrgbClr r="0" g="0" b="0"/>
          </a:fillRef>
          <a:effectRef idx="0">
            <a:scrgbClr r="0" g="0" b="0"/>
          </a:effectRef>
          <a:fontRef idx="none"/>
        </p:style>
      </p:cxnSp>
      <p:sp>
        <p:nvSpPr>
          <p:cNvPr id="84" name="TextBox 83">
            <a:extLst>
              <a:ext uri="{FF2B5EF4-FFF2-40B4-BE49-F238E27FC236}">
                <a16:creationId xmlns:a16="http://schemas.microsoft.com/office/drawing/2014/main" id="{BF2DD53A-7224-9FBE-EAC8-B33C42BF1F0A}"/>
              </a:ext>
            </a:extLst>
          </p:cNvPr>
          <p:cNvSpPr txBox="1"/>
          <p:nvPr/>
        </p:nvSpPr>
        <p:spPr>
          <a:xfrm>
            <a:off x="8205700" y="4066652"/>
            <a:ext cx="1467375" cy="584775"/>
          </a:xfrm>
          <a:prstGeom prst="rect">
            <a:avLst/>
          </a:prstGeom>
          <a:noFill/>
        </p:spPr>
        <p:txBody>
          <a:bodyPr wrap="square" rtlCol="0">
            <a:spAutoFit/>
          </a:bodyPr>
          <a:lstStyle/>
          <a:p>
            <a:pPr algn="ctr"/>
            <a:r>
              <a:rPr lang="fr-FR" sz="1100" b="1">
                <a:latin typeface="Marianne" panose="02000000000000000000"/>
              </a:rPr>
              <a:t>Début 2025</a:t>
            </a:r>
          </a:p>
          <a:p>
            <a:pPr algn="ctr"/>
            <a:r>
              <a:rPr lang="fr-FR" sz="1050"/>
              <a:t>Déploiement du module Offre</a:t>
            </a:r>
            <a:endParaRPr lang="en-GB" sz="1050">
              <a:latin typeface="Marianne" panose="02000000000000000000"/>
            </a:endParaRPr>
          </a:p>
        </p:txBody>
      </p:sp>
      <p:cxnSp>
        <p:nvCxnSpPr>
          <p:cNvPr id="85" name="Connecteur droit 39">
            <a:extLst>
              <a:ext uri="{FF2B5EF4-FFF2-40B4-BE49-F238E27FC236}">
                <a16:creationId xmlns:a16="http://schemas.microsoft.com/office/drawing/2014/main" id="{F2D5783A-237F-A27C-807F-C2575E42D53F}"/>
              </a:ext>
            </a:extLst>
          </p:cNvPr>
          <p:cNvCxnSpPr>
            <a:cxnSpLocks/>
          </p:cNvCxnSpPr>
          <p:nvPr/>
        </p:nvCxnSpPr>
        <p:spPr>
          <a:xfrm>
            <a:off x="6764039" y="5278053"/>
            <a:ext cx="0" cy="298916"/>
          </a:xfrm>
          <a:prstGeom prst="line">
            <a:avLst/>
          </a:prstGeom>
          <a:noFill/>
          <a:ln w="9525" cap="flat" cmpd="sng" algn="ctr">
            <a:solidFill>
              <a:schemeClr val="accent6">
                <a:lumMod val="25000"/>
              </a:schemeClr>
            </a:solidFill>
            <a:prstDash val="sysDash"/>
            <a:round/>
            <a:headEnd type="none" w="med" len="med"/>
            <a:tailEnd type="oval" w="med" len="med"/>
          </a:ln>
          <a:effectLst/>
          <a:sp3d/>
        </p:spPr>
        <p:style>
          <a:lnRef idx="0">
            <a:scrgbClr r="0" g="0" b="0"/>
          </a:lnRef>
          <a:fillRef idx="0">
            <a:scrgbClr r="0" g="0" b="0"/>
          </a:fillRef>
          <a:effectRef idx="0">
            <a:scrgbClr r="0" g="0" b="0"/>
          </a:effectRef>
          <a:fontRef idx="none"/>
        </p:style>
      </p:cxnSp>
      <p:sp>
        <p:nvSpPr>
          <p:cNvPr id="86" name="TextBox 85">
            <a:extLst>
              <a:ext uri="{FF2B5EF4-FFF2-40B4-BE49-F238E27FC236}">
                <a16:creationId xmlns:a16="http://schemas.microsoft.com/office/drawing/2014/main" id="{803A8947-00B5-622B-34CF-2D19F7404BD1}"/>
              </a:ext>
            </a:extLst>
          </p:cNvPr>
          <p:cNvSpPr txBox="1"/>
          <p:nvPr/>
        </p:nvSpPr>
        <p:spPr>
          <a:xfrm>
            <a:off x="6170730" y="5621026"/>
            <a:ext cx="1186618" cy="600164"/>
          </a:xfrm>
          <a:prstGeom prst="rect">
            <a:avLst/>
          </a:prstGeom>
          <a:noFill/>
        </p:spPr>
        <p:txBody>
          <a:bodyPr wrap="square" rtlCol="0">
            <a:spAutoFit/>
          </a:bodyPr>
          <a:lstStyle/>
          <a:p>
            <a:pPr algn="ctr"/>
            <a:r>
              <a:rPr lang="fr-FR" sz="1100" b="1">
                <a:latin typeface="Marianne" panose="02000000000000000000"/>
              </a:rPr>
              <a:t>2023</a:t>
            </a:r>
          </a:p>
          <a:p>
            <a:pPr algn="ctr"/>
            <a:r>
              <a:rPr lang="fr-FR" sz="1050">
                <a:latin typeface="Marianne" panose="02000000000000000000"/>
              </a:rPr>
              <a:t>Simplification des profils</a:t>
            </a:r>
            <a:endParaRPr lang="en-GB" sz="1050">
              <a:latin typeface="Marianne" panose="02000000000000000000"/>
            </a:endParaRPr>
          </a:p>
        </p:txBody>
      </p:sp>
      <p:cxnSp>
        <p:nvCxnSpPr>
          <p:cNvPr id="87" name="Connecteur droit 39">
            <a:extLst>
              <a:ext uri="{FF2B5EF4-FFF2-40B4-BE49-F238E27FC236}">
                <a16:creationId xmlns:a16="http://schemas.microsoft.com/office/drawing/2014/main" id="{D9E24C0A-9010-94F3-174D-B8DC45E79AA6}"/>
              </a:ext>
            </a:extLst>
          </p:cNvPr>
          <p:cNvCxnSpPr>
            <a:cxnSpLocks/>
          </p:cNvCxnSpPr>
          <p:nvPr/>
        </p:nvCxnSpPr>
        <p:spPr>
          <a:xfrm flipV="1">
            <a:off x="6164022" y="4670725"/>
            <a:ext cx="0" cy="298255"/>
          </a:xfrm>
          <a:prstGeom prst="line">
            <a:avLst/>
          </a:prstGeom>
          <a:noFill/>
          <a:ln w="9525" cap="flat" cmpd="sng" algn="ctr">
            <a:solidFill>
              <a:schemeClr val="accent6">
                <a:lumMod val="25000"/>
              </a:schemeClr>
            </a:solidFill>
            <a:prstDash val="sysDash"/>
            <a:round/>
            <a:headEnd type="none" w="med" len="med"/>
            <a:tailEnd type="oval" w="med" len="med"/>
          </a:ln>
          <a:effectLst/>
          <a:sp3d/>
        </p:spPr>
        <p:style>
          <a:lnRef idx="0">
            <a:scrgbClr r="0" g="0" b="0"/>
          </a:lnRef>
          <a:fillRef idx="0">
            <a:scrgbClr r="0" g="0" b="0"/>
          </a:fillRef>
          <a:effectRef idx="0">
            <a:scrgbClr r="0" g="0" b="0"/>
          </a:effectRef>
          <a:fontRef idx="none"/>
        </p:style>
      </p:cxnSp>
      <p:sp>
        <p:nvSpPr>
          <p:cNvPr id="88" name="TextBox 87">
            <a:extLst>
              <a:ext uri="{FF2B5EF4-FFF2-40B4-BE49-F238E27FC236}">
                <a16:creationId xmlns:a16="http://schemas.microsoft.com/office/drawing/2014/main" id="{703EC521-60B3-7B6A-8F35-599EC5630672}"/>
              </a:ext>
            </a:extLst>
          </p:cNvPr>
          <p:cNvSpPr txBox="1"/>
          <p:nvPr/>
        </p:nvSpPr>
        <p:spPr>
          <a:xfrm>
            <a:off x="5563935" y="4066652"/>
            <a:ext cx="1233030" cy="584775"/>
          </a:xfrm>
          <a:prstGeom prst="rect">
            <a:avLst/>
          </a:prstGeom>
          <a:noFill/>
        </p:spPr>
        <p:txBody>
          <a:bodyPr wrap="square" rtlCol="0">
            <a:spAutoFit/>
          </a:bodyPr>
          <a:lstStyle/>
          <a:p>
            <a:pPr algn="ctr"/>
            <a:r>
              <a:rPr lang="fr-FR" sz="1100" b="1">
                <a:latin typeface="Marianne" panose="02000000000000000000"/>
              </a:rPr>
              <a:t>Octobre 2022</a:t>
            </a:r>
          </a:p>
          <a:p>
            <a:pPr algn="ctr"/>
            <a:r>
              <a:rPr lang="fr-FR" sz="1050">
                <a:latin typeface="Marianne" panose="02000000000000000000"/>
              </a:rPr>
              <a:t>Refonte des fiches ménages</a:t>
            </a:r>
            <a:endParaRPr lang="en-GB" sz="1050">
              <a:latin typeface="Marianne" panose="02000000000000000000"/>
            </a:endParaRPr>
          </a:p>
        </p:txBody>
      </p:sp>
      <p:cxnSp>
        <p:nvCxnSpPr>
          <p:cNvPr id="89" name="Connecteur droit 39">
            <a:extLst>
              <a:ext uri="{FF2B5EF4-FFF2-40B4-BE49-F238E27FC236}">
                <a16:creationId xmlns:a16="http://schemas.microsoft.com/office/drawing/2014/main" id="{A9EDD0E4-9755-740D-71B8-5005EB24E1A6}"/>
              </a:ext>
            </a:extLst>
          </p:cNvPr>
          <p:cNvCxnSpPr>
            <a:cxnSpLocks/>
          </p:cNvCxnSpPr>
          <p:nvPr/>
        </p:nvCxnSpPr>
        <p:spPr>
          <a:xfrm>
            <a:off x="5187144" y="5278053"/>
            <a:ext cx="0" cy="298916"/>
          </a:xfrm>
          <a:prstGeom prst="line">
            <a:avLst/>
          </a:prstGeom>
          <a:noFill/>
          <a:ln w="9525" cap="flat" cmpd="sng" algn="ctr">
            <a:solidFill>
              <a:schemeClr val="accent6">
                <a:lumMod val="25000"/>
              </a:schemeClr>
            </a:solidFill>
            <a:prstDash val="sysDash"/>
            <a:round/>
            <a:headEnd type="none" w="med" len="med"/>
            <a:tailEnd type="oval" w="med" len="med"/>
          </a:ln>
          <a:effectLst/>
          <a:sp3d/>
        </p:spPr>
        <p:style>
          <a:lnRef idx="0">
            <a:scrgbClr r="0" g="0" b="0"/>
          </a:lnRef>
          <a:fillRef idx="0">
            <a:scrgbClr r="0" g="0" b="0"/>
          </a:fillRef>
          <a:effectRef idx="0">
            <a:scrgbClr r="0" g="0" b="0"/>
          </a:effectRef>
          <a:fontRef idx="none"/>
        </p:style>
      </p:cxnSp>
      <p:sp>
        <p:nvSpPr>
          <p:cNvPr id="90" name="TextBox 89">
            <a:extLst>
              <a:ext uri="{FF2B5EF4-FFF2-40B4-BE49-F238E27FC236}">
                <a16:creationId xmlns:a16="http://schemas.microsoft.com/office/drawing/2014/main" id="{C2E4B628-2A84-CFF5-017C-C445A8E5FBA0}"/>
              </a:ext>
            </a:extLst>
          </p:cNvPr>
          <p:cNvSpPr txBox="1"/>
          <p:nvPr/>
        </p:nvSpPr>
        <p:spPr>
          <a:xfrm>
            <a:off x="4538579" y="5621026"/>
            <a:ext cx="1297131" cy="423193"/>
          </a:xfrm>
          <a:prstGeom prst="rect">
            <a:avLst/>
          </a:prstGeom>
          <a:noFill/>
        </p:spPr>
        <p:txBody>
          <a:bodyPr wrap="square" rtlCol="0">
            <a:spAutoFit/>
          </a:bodyPr>
          <a:lstStyle/>
          <a:p>
            <a:pPr algn="ctr"/>
            <a:r>
              <a:rPr lang="fr-FR" sz="1100" b="1">
                <a:latin typeface="Marianne" panose="02000000000000000000"/>
              </a:rPr>
              <a:t>Mars 2022</a:t>
            </a:r>
          </a:p>
          <a:p>
            <a:pPr algn="ctr"/>
            <a:r>
              <a:rPr lang="fr-FR" sz="1050">
                <a:latin typeface="Marianne" panose="02000000000000000000"/>
              </a:rPr>
              <a:t>Instruction SIAO</a:t>
            </a:r>
            <a:endParaRPr lang="en-GB" sz="1050">
              <a:latin typeface="Marianne" panose="02000000000000000000"/>
            </a:endParaRPr>
          </a:p>
        </p:txBody>
      </p:sp>
      <p:sp>
        <p:nvSpPr>
          <p:cNvPr id="53" name="Arrow: Pentagon 52">
            <a:extLst>
              <a:ext uri="{FF2B5EF4-FFF2-40B4-BE49-F238E27FC236}">
                <a16:creationId xmlns:a16="http://schemas.microsoft.com/office/drawing/2014/main" id="{2AA50E0C-95F1-5C2B-7F34-1FE6430DB3A9}"/>
              </a:ext>
            </a:extLst>
          </p:cNvPr>
          <p:cNvSpPr/>
          <p:nvPr/>
        </p:nvSpPr>
        <p:spPr>
          <a:xfrm>
            <a:off x="2708760" y="4868749"/>
            <a:ext cx="9187181" cy="588491"/>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Marianne" panose="02000000000000000000"/>
              </a:rPr>
              <a:t>Refonte du SI SIAO</a:t>
            </a:r>
            <a:endParaRPr lang="en-GB" sz="1400" b="1">
              <a:latin typeface="Marianne" panose="02000000000000000000"/>
            </a:endParaRPr>
          </a:p>
        </p:txBody>
      </p:sp>
      <p:sp>
        <p:nvSpPr>
          <p:cNvPr id="3" name="ZoneTexte 2">
            <a:extLst>
              <a:ext uri="{FF2B5EF4-FFF2-40B4-BE49-F238E27FC236}">
                <a16:creationId xmlns:a16="http://schemas.microsoft.com/office/drawing/2014/main" id="{B3D8C752-5A99-CB90-B89B-8F2B5C4E9AE6}"/>
              </a:ext>
            </a:extLst>
          </p:cNvPr>
          <p:cNvSpPr txBox="1"/>
          <p:nvPr/>
        </p:nvSpPr>
        <p:spPr>
          <a:xfrm>
            <a:off x="486967" y="1685908"/>
            <a:ext cx="2731280" cy="1723549"/>
          </a:xfrm>
          <a:prstGeom prst="rect">
            <a:avLst/>
          </a:prstGeom>
          <a:noFill/>
        </p:spPr>
        <p:txBody>
          <a:bodyPr wrap="square" lIns="36000" rIns="36000" rtlCol="0">
            <a:spAutoFit/>
          </a:bodyPr>
          <a:lstStyle/>
          <a:p>
            <a:pPr marL="0" lvl="1">
              <a:spcBef>
                <a:spcPts val="600"/>
              </a:spcBef>
            </a:pPr>
            <a:r>
              <a:rPr lang="fr-FR" sz="1200" b="1">
                <a:latin typeface="Marianne" panose="02000000000000000000"/>
              </a:rPr>
              <a:t>Une refonte non adaptée en septembre 2020</a:t>
            </a:r>
            <a:endParaRPr lang="fr-FR" sz="1200" b="1" i="1">
              <a:solidFill>
                <a:schemeClr val="tx1"/>
              </a:solidFill>
              <a:latin typeface="Marianne" panose="02000000000000000000"/>
            </a:endParaRPr>
          </a:p>
          <a:p>
            <a:pPr marL="171450" indent="-171450">
              <a:spcBef>
                <a:spcPts val="600"/>
              </a:spcBef>
              <a:buFont typeface="Wingdings" panose="05000000000000000000" pitchFamily="2" charset="2"/>
              <a:buChar char="§"/>
            </a:pPr>
            <a:r>
              <a:rPr lang="fr-FR" sz="1200">
                <a:solidFill>
                  <a:schemeClr val="tx1"/>
                </a:solidFill>
                <a:latin typeface="Marianne" panose="02000000000000000000"/>
              </a:rPr>
              <a:t>Intégration des deux SI par la DGCS, se traduisant pas une </a:t>
            </a:r>
            <a:r>
              <a:rPr lang="fr-FR" sz="1200" b="1">
                <a:solidFill>
                  <a:schemeClr val="tx1"/>
                </a:solidFill>
                <a:latin typeface="Marianne" panose="02000000000000000000"/>
              </a:rPr>
              <a:t>architecture très complexe</a:t>
            </a:r>
            <a:endParaRPr lang="fr-FR" sz="1200">
              <a:solidFill>
                <a:schemeClr val="tx1"/>
              </a:solidFill>
              <a:latin typeface="Marianne" panose="02000000000000000000"/>
            </a:endParaRPr>
          </a:p>
          <a:p>
            <a:pPr marL="171450" indent="-171450">
              <a:spcBef>
                <a:spcPts val="600"/>
              </a:spcBef>
              <a:buFont typeface="Wingdings" panose="05000000000000000000" pitchFamily="2" charset="2"/>
              <a:buChar char="§"/>
            </a:pPr>
            <a:r>
              <a:rPr lang="fr-FR" sz="1200">
                <a:solidFill>
                  <a:schemeClr val="tx1"/>
                </a:solidFill>
                <a:latin typeface="Marianne" panose="02000000000000000000"/>
              </a:rPr>
              <a:t>Plus de 800 </a:t>
            </a:r>
            <a:r>
              <a:rPr lang="fr-FR" sz="1200" b="1">
                <a:solidFill>
                  <a:schemeClr val="tx1"/>
                </a:solidFill>
                <a:latin typeface="Marianne" panose="02000000000000000000"/>
              </a:rPr>
              <a:t>anomalies</a:t>
            </a:r>
            <a:r>
              <a:rPr lang="fr-FR" sz="1200">
                <a:solidFill>
                  <a:schemeClr val="tx1"/>
                </a:solidFill>
                <a:latin typeface="Marianne" panose="02000000000000000000"/>
              </a:rPr>
              <a:t> recensées et une très forte </a:t>
            </a:r>
            <a:r>
              <a:rPr lang="fr-FR" sz="1200" b="1">
                <a:solidFill>
                  <a:schemeClr val="tx1"/>
                </a:solidFill>
                <a:latin typeface="Marianne" panose="02000000000000000000"/>
              </a:rPr>
              <a:t>insatisfaction des utilisateurs</a:t>
            </a:r>
            <a:endParaRPr lang="fr-FR"/>
          </a:p>
        </p:txBody>
      </p:sp>
      <p:sp>
        <p:nvSpPr>
          <p:cNvPr id="4" name="ZoneTexte 3">
            <a:extLst>
              <a:ext uri="{FF2B5EF4-FFF2-40B4-BE49-F238E27FC236}">
                <a16:creationId xmlns:a16="http://schemas.microsoft.com/office/drawing/2014/main" id="{E768C3ED-721A-4FE7-18B1-DAC7E3424A17}"/>
              </a:ext>
            </a:extLst>
          </p:cNvPr>
          <p:cNvSpPr txBox="1"/>
          <p:nvPr/>
        </p:nvSpPr>
        <p:spPr>
          <a:xfrm>
            <a:off x="3218563" y="1685908"/>
            <a:ext cx="2731280" cy="1800493"/>
          </a:xfrm>
          <a:prstGeom prst="rect">
            <a:avLst/>
          </a:prstGeom>
          <a:noFill/>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fr-FR" sz="1200" b="1" i="0" u="none" strike="noStrike" kern="1200" cap="none" spc="0" normalizeH="0" baseline="0" noProof="0">
                <a:ln>
                  <a:noFill/>
                </a:ln>
                <a:solidFill>
                  <a:srgbClr val="000000"/>
                </a:solidFill>
                <a:effectLst/>
                <a:uLnTx/>
                <a:uFillTx/>
                <a:latin typeface="Marianne" panose="02000000000000000000"/>
                <a:ea typeface="+mn-ea"/>
                <a:cs typeface="+mn-cs"/>
              </a:rPr>
              <a:t>Répondre aux objectifs de la feuille de route</a:t>
            </a:r>
            <a:endParaRPr kumimoji="0" lang="fr-FR" sz="1200" b="1" i="1" u="none" strike="noStrike" kern="1200" cap="none" spc="0" normalizeH="0" baseline="0" noProof="0">
              <a:ln>
                <a:noFill/>
              </a:ln>
              <a:solidFill>
                <a:srgbClr val="000000"/>
              </a:solidFill>
              <a:effectLst/>
              <a:uLnTx/>
              <a:uFillTx/>
              <a:latin typeface="Marianne" panose="02000000000000000000"/>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a:ln>
                  <a:noFill/>
                </a:ln>
                <a:solidFill>
                  <a:srgbClr val="000000"/>
                </a:solidFill>
                <a:effectLst/>
                <a:uLnTx/>
                <a:uFillTx/>
                <a:latin typeface="Marianne" panose="02000000000000000000"/>
                <a:ea typeface="+mn-ea"/>
                <a:cs typeface="+mn-cs"/>
              </a:rPr>
              <a:t>Pilotage stratégique des évolutions fonctionnelles</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a:ln>
                  <a:noFill/>
                </a:ln>
                <a:solidFill>
                  <a:srgbClr val="000000"/>
                </a:solidFill>
                <a:effectLst/>
                <a:uLnTx/>
                <a:uFillTx/>
                <a:latin typeface="Marianne" panose="02000000000000000000"/>
                <a:ea typeface="+mn-ea"/>
                <a:cs typeface="+mn-cs"/>
              </a:rPr>
              <a:t>Amélioration de l’expérience utilisateur</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a:ln>
                  <a:noFill/>
                </a:ln>
                <a:solidFill>
                  <a:srgbClr val="000000"/>
                </a:solidFill>
                <a:effectLst/>
                <a:uLnTx/>
                <a:uFillTx/>
                <a:latin typeface="Marianne" panose="02000000000000000000"/>
                <a:ea typeface="+mn-ea"/>
                <a:cs typeface="+mn-cs"/>
              </a:rPr>
              <a:t>Fiabilisation des données pour un meilleur pilotage des dispositifs</a:t>
            </a:r>
            <a:endParaRPr lang="fr-FR"/>
          </a:p>
        </p:txBody>
      </p:sp>
      <p:sp>
        <p:nvSpPr>
          <p:cNvPr id="6" name="Rectangle: Rounded Corners 100">
            <a:extLst>
              <a:ext uri="{FF2B5EF4-FFF2-40B4-BE49-F238E27FC236}">
                <a16:creationId xmlns:a16="http://schemas.microsoft.com/office/drawing/2014/main" id="{7ED3C5CD-1EDE-B15C-4790-B6E219F66A21}"/>
              </a:ext>
            </a:extLst>
          </p:cNvPr>
          <p:cNvSpPr/>
          <p:nvPr/>
        </p:nvSpPr>
        <p:spPr>
          <a:xfrm>
            <a:off x="6241843" y="1626328"/>
            <a:ext cx="5616314" cy="1890223"/>
          </a:xfrm>
          <a:prstGeom prst="roundRect">
            <a:avLst>
              <a:gd name="adj" fmla="val 2101"/>
            </a:avLst>
          </a:prstGeom>
          <a:solidFill>
            <a:schemeClr val="bg1">
              <a:lumMod val="95000"/>
            </a:schemeClr>
          </a:solidFill>
        </p:spPr>
        <p:txBody>
          <a:bodyPr wrap="square" lIns="216000" tIns="36000" rIns="216000" bIns="36000" numCol="2" spcCol="432000" rtlCol="0" anchor="ctr">
            <a:noAutofit/>
          </a:bodyPr>
          <a:lstStyle/>
          <a:p>
            <a:pPr lvl="1"/>
            <a:endParaRPr lang="fr-FR" sz="1200">
              <a:solidFill>
                <a:schemeClr val="tx1"/>
              </a:solidFill>
              <a:latin typeface="Marianne" panose="02000000000000000000"/>
            </a:endParaRPr>
          </a:p>
        </p:txBody>
      </p:sp>
      <p:sp>
        <p:nvSpPr>
          <p:cNvPr id="9" name="ZoneTexte 8">
            <a:extLst>
              <a:ext uri="{FF2B5EF4-FFF2-40B4-BE49-F238E27FC236}">
                <a16:creationId xmlns:a16="http://schemas.microsoft.com/office/drawing/2014/main" id="{D506AC35-767B-66EC-C747-807D822BCC2E}"/>
              </a:ext>
            </a:extLst>
          </p:cNvPr>
          <p:cNvSpPr txBox="1"/>
          <p:nvPr/>
        </p:nvSpPr>
        <p:spPr>
          <a:xfrm>
            <a:off x="6394965" y="1685908"/>
            <a:ext cx="2731280" cy="1708160"/>
          </a:xfrm>
          <a:prstGeom prst="rect">
            <a:avLst/>
          </a:prstGeom>
          <a:noFill/>
        </p:spPr>
        <p:txBody>
          <a:bodyPr wrap="square" lIns="36000" rIns="36000" rtlCol="0">
            <a:spAutoFit/>
          </a:bodyPr>
          <a:lstStyle/>
          <a:p>
            <a:pPr marL="0" marR="0" lvl="1" defTabSz="914400" rtl="0" eaLnBrk="1" fontAlgn="auto" latinLnBrk="0" hangingPunct="1">
              <a:lnSpc>
                <a:spcPct val="100000"/>
              </a:lnSpc>
              <a:spcBef>
                <a:spcPts val="1800"/>
              </a:spcBef>
              <a:spcAft>
                <a:spcPts val="0"/>
              </a:spcAft>
              <a:buClrTx/>
              <a:buSzTx/>
              <a:buFontTx/>
              <a:buNone/>
              <a:tabLst/>
              <a:defRPr/>
            </a:pPr>
            <a:r>
              <a:rPr kumimoji="0" lang="fr-FR" sz="1200" b="1" i="0" u="none" strike="noStrike" kern="1200" cap="none" spc="0" normalizeH="0" baseline="0" noProof="0">
                <a:ln>
                  <a:noFill/>
                </a:ln>
                <a:solidFill>
                  <a:srgbClr val="000000"/>
                </a:solidFill>
                <a:effectLst/>
                <a:uLnTx/>
                <a:uFillTx/>
                <a:latin typeface="Marianne" panose="02000000000000000000"/>
                <a:ea typeface="+mn-ea"/>
                <a:cs typeface="+mn-cs"/>
              </a:rPr>
              <a:t>Equipe renforcée</a:t>
            </a:r>
            <a:endParaRPr kumimoji="0" lang="fr-FR" sz="1200" b="0" i="0" u="none" strike="noStrike" kern="1200" cap="none" spc="0" normalizeH="0" baseline="0" noProof="0">
              <a:ln>
                <a:noFill/>
              </a:ln>
              <a:solidFill>
                <a:srgbClr val="000000"/>
              </a:solidFill>
              <a:effectLst/>
              <a:uLnTx/>
              <a:uFillTx/>
              <a:latin typeface="Marianne"/>
              <a:ea typeface="+mn-ea"/>
              <a:cs typeface="+mn-cs"/>
            </a:endParaRPr>
          </a:p>
          <a:p>
            <a:pPr marL="171450" marR="0" lvl="0" indent="-171450" algn="l" defTabSz="9144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a:ln>
                  <a:noFill/>
                </a:ln>
                <a:solidFill>
                  <a:srgbClr val="000000"/>
                </a:solidFill>
                <a:effectLst/>
                <a:uLnTx/>
                <a:uFillTx/>
                <a:latin typeface="Marianne"/>
                <a:ea typeface="+mn-ea"/>
                <a:cs typeface="+mn-cs"/>
              </a:rPr>
              <a:t>40 personnes mobilisées sur le projet</a:t>
            </a:r>
          </a:p>
          <a:p>
            <a:pPr marL="171450" marR="0" lvl="0" indent="-171450" algn="l" defTabSz="9144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a:ln>
                  <a:noFill/>
                </a:ln>
                <a:solidFill>
                  <a:srgbClr val="000000"/>
                </a:solidFill>
                <a:effectLst/>
                <a:uLnTx/>
                <a:uFillTx/>
                <a:latin typeface="Marianne"/>
                <a:ea typeface="+mn-ea"/>
                <a:cs typeface="+mn-cs"/>
              </a:rPr>
              <a:t>Un architecte</a:t>
            </a:r>
          </a:p>
          <a:p>
            <a:pPr marL="171450" marR="0" lvl="0" indent="-171450" algn="l" defTabSz="9144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a:ln>
                  <a:noFill/>
                </a:ln>
                <a:solidFill>
                  <a:srgbClr val="000000"/>
                </a:solidFill>
                <a:effectLst/>
                <a:uLnTx/>
                <a:uFillTx/>
                <a:latin typeface="Marianne"/>
                <a:ea typeface="+mn-ea"/>
                <a:cs typeface="+mn-cs"/>
              </a:rPr>
              <a:t>Un UX/XI designer</a:t>
            </a:r>
          </a:p>
        </p:txBody>
      </p:sp>
      <p:sp>
        <p:nvSpPr>
          <p:cNvPr id="10" name="ZoneTexte 9">
            <a:extLst>
              <a:ext uri="{FF2B5EF4-FFF2-40B4-BE49-F238E27FC236}">
                <a16:creationId xmlns:a16="http://schemas.microsoft.com/office/drawing/2014/main" id="{57D56966-611A-4924-46C3-47A82EE9AAA8}"/>
              </a:ext>
            </a:extLst>
          </p:cNvPr>
          <p:cNvSpPr txBox="1"/>
          <p:nvPr/>
        </p:nvSpPr>
        <p:spPr>
          <a:xfrm>
            <a:off x="9126561" y="1685908"/>
            <a:ext cx="2731280" cy="1477328"/>
          </a:xfrm>
          <a:prstGeom prst="rect">
            <a:avLst/>
          </a:prstGeom>
          <a:noFill/>
        </p:spPr>
        <p:txBody>
          <a:bodyPr wrap="square" lIns="36000" rIns="36000" rtlCol="0">
            <a:spAutoFit/>
          </a:bodyPr>
          <a:lstStyle/>
          <a:p>
            <a:pPr marL="0" lvl="1">
              <a:spcBef>
                <a:spcPts val="1800"/>
              </a:spcBef>
            </a:pPr>
            <a:r>
              <a:rPr lang="fr-FR" sz="1200" b="1">
                <a:latin typeface="Marianne" panose="02000000000000000000"/>
              </a:rPr>
              <a:t>Co-construction du SI</a:t>
            </a:r>
            <a:endParaRPr lang="fr-FR" sz="1200" b="1" i="1">
              <a:latin typeface="Marianne" panose="02000000000000000000"/>
            </a:endParaRPr>
          </a:p>
          <a:p>
            <a:pPr marL="171450" indent="-171450">
              <a:spcBef>
                <a:spcPts val="1800"/>
              </a:spcBef>
              <a:buFont typeface="Wingdings" panose="05000000000000000000" pitchFamily="2" charset="2"/>
              <a:buChar char="§"/>
            </a:pPr>
            <a:r>
              <a:rPr lang="fr-FR" sz="1200" b="0" i="0">
                <a:latin typeface="+mj-lt"/>
              </a:rPr>
              <a:t>Changements réfléchis en lien avec les </a:t>
            </a:r>
            <a:r>
              <a:rPr lang="fr-FR" sz="1200" b="1" i="0">
                <a:latin typeface="+mj-lt"/>
              </a:rPr>
              <a:t>besoins métiers</a:t>
            </a:r>
          </a:p>
          <a:p>
            <a:pPr marL="171450" indent="-171450">
              <a:spcBef>
                <a:spcPts val="1800"/>
              </a:spcBef>
              <a:buFont typeface="Wingdings" panose="05000000000000000000" pitchFamily="2" charset="2"/>
              <a:buChar char="§"/>
            </a:pPr>
            <a:r>
              <a:rPr lang="fr-FR" sz="1200" b="0" i="0">
                <a:latin typeface="+mj-lt"/>
              </a:rPr>
              <a:t>Exploration métiers par les chefs de produit</a:t>
            </a:r>
          </a:p>
        </p:txBody>
      </p:sp>
      <p:cxnSp>
        <p:nvCxnSpPr>
          <p:cNvPr id="18" name="Connecteur droit 17">
            <a:extLst>
              <a:ext uri="{FF2B5EF4-FFF2-40B4-BE49-F238E27FC236}">
                <a16:creationId xmlns:a16="http://schemas.microsoft.com/office/drawing/2014/main" id="{67FD4CB0-5C1F-ABCF-F39F-72A129B60D02}"/>
              </a:ext>
            </a:extLst>
          </p:cNvPr>
          <p:cNvCxnSpPr>
            <a:cxnSpLocks/>
          </p:cNvCxnSpPr>
          <p:nvPr/>
        </p:nvCxnSpPr>
        <p:spPr>
          <a:xfrm>
            <a:off x="355988" y="1610306"/>
            <a:ext cx="5616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ZoneTexte 3">
            <a:extLst>
              <a:ext uri="{FF2B5EF4-FFF2-40B4-BE49-F238E27FC236}">
                <a16:creationId xmlns:a16="http://schemas.microsoft.com/office/drawing/2014/main" id="{20933A31-B344-0BB2-35A7-3C6A93767C5B}"/>
              </a:ext>
            </a:extLst>
          </p:cNvPr>
          <p:cNvSpPr txBox="1"/>
          <p:nvPr/>
        </p:nvSpPr>
        <p:spPr>
          <a:xfrm>
            <a:off x="6241843" y="1113577"/>
            <a:ext cx="5616314" cy="389783"/>
          </a:xfrm>
          <a:prstGeom prst="rect">
            <a:avLst/>
          </a:prstGeom>
          <a:noFill/>
        </p:spPr>
        <p:txBody>
          <a:bodyPr wrap="square" lIns="0" rIns="0" rtlCol="0" anchor="ctr">
            <a:noAutofit/>
          </a:bodyPr>
          <a:lstStyle/>
          <a:p>
            <a:r>
              <a:rPr lang="fr-FR" sz="1600" b="1">
                <a:solidFill>
                  <a:schemeClr val="bg1"/>
                </a:solidFill>
                <a:highlight>
                  <a:srgbClr val="000091"/>
                </a:highlight>
                <a:latin typeface="Marianne" panose="02000000000000000000"/>
              </a:rPr>
              <a:t>Un nouveau mode de pilotage pour répondre aux besoins des utilisateurs</a:t>
            </a:r>
          </a:p>
        </p:txBody>
      </p:sp>
      <p:cxnSp>
        <p:nvCxnSpPr>
          <p:cNvPr id="23" name="Connecteur droit 22">
            <a:extLst>
              <a:ext uri="{FF2B5EF4-FFF2-40B4-BE49-F238E27FC236}">
                <a16:creationId xmlns:a16="http://schemas.microsoft.com/office/drawing/2014/main" id="{EF4F6BBB-35D7-FFC2-1476-CCEDD13C64E1}"/>
              </a:ext>
            </a:extLst>
          </p:cNvPr>
          <p:cNvCxnSpPr>
            <a:cxnSpLocks/>
          </p:cNvCxnSpPr>
          <p:nvPr/>
        </p:nvCxnSpPr>
        <p:spPr>
          <a:xfrm>
            <a:off x="6241843" y="1610306"/>
            <a:ext cx="5616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ZoneTexte 3">
            <a:extLst>
              <a:ext uri="{FF2B5EF4-FFF2-40B4-BE49-F238E27FC236}">
                <a16:creationId xmlns:a16="http://schemas.microsoft.com/office/drawing/2014/main" id="{DB487B49-4C1E-B098-4E37-9F5DC38AF0B5}"/>
              </a:ext>
            </a:extLst>
          </p:cNvPr>
          <p:cNvSpPr txBox="1"/>
          <p:nvPr/>
        </p:nvSpPr>
        <p:spPr>
          <a:xfrm>
            <a:off x="355988" y="3789765"/>
            <a:ext cx="5616314" cy="233280"/>
          </a:xfrm>
          <a:prstGeom prst="rect">
            <a:avLst/>
          </a:prstGeom>
          <a:noFill/>
        </p:spPr>
        <p:txBody>
          <a:bodyPr wrap="square" lIns="0" rIns="0" rtlCol="0" anchor="ctr">
            <a:noAutofit/>
          </a:bodyPr>
          <a:lstStyle/>
          <a:p>
            <a:r>
              <a:rPr lang="fr-FR" sz="1600" b="1">
                <a:solidFill>
                  <a:schemeClr val="bg1"/>
                </a:solidFill>
                <a:highlight>
                  <a:srgbClr val="000091"/>
                </a:highlight>
                <a:latin typeface="Marianne" panose="02000000000000000000"/>
              </a:rPr>
              <a:t>Récapitulatif</a:t>
            </a:r>
          </a:p>
        </p:txBody>
      </p:sp>
      <p:sp>
        <p:nvSpPr>
          <p:cNvPr id="25" name="TextBox 87">
            <a:extLst>
              <a:ext uri="{FF2B5EF4-FFF2-40B4-BE49-F238E27FC236}">
                <a16:creationId xmlns:a16="http://schemas.microsoft.com/office/drawing/2014/main" id="{06EF1828-8182-C635-31CF-C9841BFC6EAC}"/>
              </a:ext>
            </a:extLst>
          </p:cNvPr>
          <p:cNvSpPr txBox="1"/>
          <p:nvPr/>
        </p:nvSpPr>
        <p:spPr>
          <a:xfrm>
            <a:off x="3601779" y="3720524"/>
            <a:ext cx="1962153" cy="907941"/>
          </a:xfrm>
          <a:prstGeom prst="rect">
            <a:avLst/>
          </a:prstGeom>
          <a:noFill/>
          <a:ln>
            <a:noFill/>
          </a:ln>
        </p:spPr>
        <p:txBody>
          <a:bodyPr wrap="square" rtlCol="0">
            <a:spAutoFit/>
          </a:bodyPr>
          <a:lstStyle/>
          <a:p>
            <a:pPr algn="ctr"/>
            <a:r>
              <a:rPr lang="fr-FR" sz="1100" b="1">
                <a:solidFill>
                  <a:schemeClr val="accent1">
                    <a:lumMod val="75000"/>
                    <a:lumOff val="25000"/>
                  </a:schemeClr>
                </a:solidFill>
                <a:latin typeface="Marianne" panose="02000000000000000000"/>
              </a:rPr>
              <a:t>Depuis 2022</a:t>
            </a:r>
          </a:p>
          <a:p>
            <a:pPr algn="ctr"/>
            <a:r>
              <a:rPr lang="fr-FR" sz="1050">
                <a:solidFill>
                  <a:schemeClr val="accent1">
                    <a:lumMod val="75000"/>
                    <a:lumOff val="25000"/>
                  </a:schemeClr>
                </a:solidFill>
              </a:rPr>
              <a:t>Des MEP correctives et évolutives mensuelles ont renforcé la stabilité et la maturité du projet</a:t>
            </a:r>
            <a:endParaRPr lang="en-GB" sz="1050">
              <a:solidFill>
                <a:schemeClr val="accent1">
                  <a:lumMod val="75000"/>
                  <a:lumOff val="25000"/>
                </a:schemeClr>
              </a:solidFill>
              <a:latin typeface="Marianne" panose="02000000000000000000"/>
            </a:endParaRPr>
          </a:p>
        </p:txBody>
      </p:sp>
      <p:cxnSp>
        <p:nvCxnSpPr>
          <p:cNvPr id="24" name="Connecteur droit 39">
            <a:extLst>
              <a:ext uri="{FF2B5EF4-FFF2-40B4-BE49-F238E27FC236}">
                <a16:creationId xmlns:a16="http://schemas.microsoft.com/office/drawing/2014/main" id="{B8400914-2B41-5D5B-16F4-F6069C1898D5}"/>
              </a:ext>
            </a:extLst>
          </p:cNvPr>
          <p:cNvCxnSpPr>
            <a:cxnSpLocks/>
          </p:cNvCxnSpPr>
          <p:nvPr/>
        </p:nvCxnSpPr>
        <p:spPr>
          <a:xfrm flipV="1">
            <a:off x="4567772" y="4686114"/>
            <a:ext cx="0" cy="298255"/>
          </a:xfrm>
          <a:prstGeom prst="line">
            <a:avLst/>
          </a:prstGeom>
          <a:noFill/>
          <a:ln w="9525" cap="flat" cmpd="sng" algn="ctr">
            <a:solidFill>
              <a:schemeClr val="accent1">
                <a:lumMod val="75000"/>
                <a:lumOff val="25000"/>
              </a:schemeClr>
            </a:solidFill>
            <a:prstDash val="sysDash"/>
            <a:round/>
            <a:headEnd type="none" w="med" len="med"/>
            <a:tailEnd type="oval" w="med" len="med"/>
          </a:ln>
          <a:effectLst/>
          <a:sp3d/>
        </p:spPr>
        <p:style>
          <a:lnRef idx="0">
            <a:scrgbClr r="0" g="0" b="0"/>
          </a:lnRef>
          <a:fillRef idx="0">
            <a:scrgbClr r="0" g="0" b="0"/>
          </a:fillRef>
          <a:effectRef idx="0">
            <a:scrgbClr r="0" g="0" b="0"/>
          </a:effectRef>
          <a:fontRef idx="none"/>
        </p:style>
      </p:cxnSp>
      <p:pic>
        <p:nvPicPr>
          <p:cNvPr id="43" name="Graphique 42" descr="Porte-bloc avec un remplissage uni">
            <a:extLst>
              <a:ext uri="{FF2B5EF4-FFF2-40B4-BE49-F238E27FC236}">
                <a16:creationId xmlns:a16="http://schemas.microsoft.com/office/drawing/2014/main" id="{6CADE748-9EB8-D52E-9D17-B776C0B63E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17893" y="5261306"/>
            <a:ext cx="156850" cy="156850"/>
          </a:xfrm>
          <a:prstGeom prst="rect">
            <a:avLst/>
          </a:prstGeom>
        </p:spPr>
      </p:pic>
      <p:pic>
        <p:nvPicPr>
          <p:cNvPr id="46" name="Graphique 45" descr="Porte-bloc avec un remplissage uni">
            <a:extLst>
              <a:ext uri="{FF2B5EF4-FFF2-40B4-BE49-F238E27FC236}">
                <a16:creationId xmlns:a16="http://schemas.microsoft.com/office/drawing/2014/main" id="{C2CE60EA-7945-FEFA-05A2-57844EED50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41647" y="5261306"/>
            <a:ext cx="156850" cy="156850"/>
          </a:xfrm>
          <a:prstGeom prst="rect">
            <a:avLst/>
          </a:prstGeom>
        </p:spPr>
      </p:pic>
      <p:pic>
        <p:nvPicPr>
          <p:cNvPr id="48" name="Graphique 47" descr="Porte-bloc avec un remplissage uni">
            <a:extLst>
              <a:ext uri="{FF2B5EF4-FFF2-40B4-BE49-F238E27FC236}">
                <a16:creationId xmlns:a16="http://schemas.microsoft.com/office/drawing/2014/main" id="{C1505637-188D-6570-BD06-2AFDA3060A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65401" y="5261306"/>
            <a:ext cx="156850" cy="156850"/>
          </a:xfrm>
          <a:prstGeom prst="rect">
            <a:avLst/>
          </a:prstGeom>
        </p:spPr>
      </p:pic>
      <p:pic>
        <p:nvPicPr>
          <p:cNvPr id="50" name="Graphique 49" descr="Porte-bloc avec un remplissage uni">
            <a:extLst>
              <a:ext uri="{FF2B5EF4-FFF2-40B4-BE49-F238E27FC236}">
                <a16:creationId xmlns:a16="http://schemas.microsoft.com/office/drawing/2014/main" id="{1A4335FB-E3EE-26DD-8422-36C31B3373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89155" y="5261306"/>
            <a:ext cx="156850" cy="156850"/>
          </a:xfrm>
          <a:prstGeom prst="rect">
            <a:avLst/>
          </a:prstGeom>
        </p:spPr>
      </p:pic>
      <p:sp>
        <p:nvSpPr>
          <p:cNvPr id="107" name="ZoneTexte 106">
            <a:extLst>
              <a:ext uri="{FF2B5EF4-FFF2-40B4-BE49-F238E27FC236}">
                <a16:creationId xmlns:a16="http://schemas.microsoft.com/office/drawing/2014/main" id="{AD111793-964E-1266-82CC-CBA6A2E92F99}"/>
              </a:ext>
            </a:extLst>
          </p:cNvPr>
          <p:cNvSpPr txBox="1"/>
          <p:nvPr/>
        </p:nvSpPr>
        <p:spPr>
          <a:xfrm>
            <a:off x="7382690" y="5544081"/>
            <a:ext cx="1422502" cy="738664"/>
          </a:xfrm>
          <a:prstGeom prst="rect">
            <a:avLst/>
          </a:prstGeom>
          <a:noFill/>
        </p:spPr>
        <p:txBody>
          <a:bodyPr wrap="square" rtlCol="0">
            <a:spAutoFit/>
          </a:bodyPr>
          <a:lstStyle/>
          <a:p>
            <a:pPr algn="ctr"/>
            <a:r>
              <a:rPr lang="fr-FR" sz="1050">
                <a:solidFill>
                  <a:schemeClr val="accent3"/>
                </a:solidFill>
                <a:latin typeface="+mj-lt"/>
              </a:rPr>
              <a:t>Enquêtes trimestrielles pour évaluer et améliorer le projet</a:t>
            </a:r>
          </a:p>
        </p:txBody>
      </p:sp>
      <p:cxnSp>
        <p:nvCxnSpPr>
          <p:cNvPr id="11" name="Connecteur droit avec flèche 10">
            <a:extLst>
              <a:ext uri="{FF2B5EF4-FFF2-40B4-BE49-F238E27FC236}">
                <a16:creationId xmlns:a16="http://schemas.microsoft.com/office/drawing/2014/main" id="{31137FFF-4DF6-AAA9-B00C-4DA5430E560E}"/>
              </a:ext>
            </a:extLst>
          </p:cNvPr>
          <p:cNvCxnSpPr>
            <a:cxnSpLocks/>
          </p:cNvCxnSpPr>
          <p:nvPr/>
        </p:nvCxnSpPr>
        <p:spPr>
          <a:xfrm flipV="1">
            <a:off x="4567772" y="4982939"/>
            <a:ext cx="7110023" cy="0"/>
          </a:xfrm>
          <a:prstGeom prst="straightConnector1">
            <a:avLst/>
          </a:prstGeom>
          <a:ln>
            <a:solidFill>
              <a:srgbClr val="00C28F"/>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798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373F1-D0E8-70C4-2E77-729D8B492C5D}"/>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3C3E996E-3421-FAD4-5EE7-3BCD051ED8C6}"/>
              </a:ext>
            </a:extLst>
          </p:cNvPr>
          <p:cNvSpPr>
            <a:spLocks noGrp="1"/>
          </p:cNvSpPr>
          <p:nvPr>
            <p:ph type="title"/>
          </p:nvPr>
        </p:nvSpPr>
        <p:spPr/>
        <p:txBody>
          <a:bodyPr/>
          <a:lstStyle/>
          <a:p>
            <a:r>
              <a:rPr lang="fr-FR" sz="2000"/>
              <a:t>Par conséquent, il est primordial de faire évoluer le modèle d'assistance aux utilisateurs pour répondre aux enjeux de déploiement du SI SIAO</a:t>
            </a:r>
          </a:p>
        </p:txBody>
      </p:sp>
      <p:sp>
        <p:nvSpPr>
          <p:cNvPr id="42" name="Rectangle 41">
            <a:extLst>
              <a:ext uri="{FF2B5EF4-FFF2-40B4-BE49-F238E27FC236}">
                <a16:creationId xmlns:a16="http://schemas.microsoft.com/office/drawing/2014/main" id="{47BE1926-AD3E-6BA2-FDA9-000971841E70}"/>
              </a:ext>
            </a:extLst>
          </p:cNvPr>
          <p:cNvSpPr/>
          <p:nvPr/>
        </p:nvSpPr>
        <p:spPr>
          <a:xfrm>
            <a:off x="0" y="1083072"/>
            <a:ext cx="12192000" cy="870855"/>
          </a:xfrm>
          <a:prstGeom prst="rect">
            <a:avLst/>
          </a:prstGeom>
          <a:solidFill>
            <a:schemeClr val="tx2"/>
          </a:solidFill>
          <a:ln w="12700" cap="flat" cmpd="sng" algn="ctr">
            <a:noFill/>
            <a:prstDash val="solid"/>
            <a:miter lim="800000"/>
          </a:ln>
          <a:effectLst/>
        </p:spPr>
        <p:txBody>
          <a:bodyPr lIns="720000" rIns="72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schemeClr val="bg1"/>
                </a:solidFill>
                <a:effectLst/>
                <a:uLnTx/>
                <a:uFillTx/>
                <a:latin typeface="Marianne"/>
                <a:ea typeface="+mn-ea"/>
                <a:cs typeface="+mn-cs"/>
                <a:sym typeface="Wingdings" panose="05000000000000000000" pitchFamily="2" charset="2"/>
              </a:rPr>
              <a:t>L</a:t>
            </a:r>
            <a:r>
              <a:rPr kumimoji="0" lang="fr-FR" sz="1600" b="0" i="0" u="none" strike="noStrike" kern="0" cap="none" spc="0" normalizeH="0" baseline="0" noProof="0">
                <a:ln>
                  <a:noFill/>
                </a:ln>
                <a:solidFill>
                  <a:schemeClr val="bg1"/>
                </a:solidFill>
                <a:effectLst/>
                <a:uLnTx/>
                <a:uFillTx/>
                <a:latin typeface="Marianne"/>
                <a:ea typeface="+mn-ea"/>
                <a:cs typeface="+mn-cs"/>
              </a:rPr>
              <a:t>e modèle de gestion actuel ne permet plus de traiter de manière optimale les </a:t>
            </a:r>
            <a:r>
              <a:rPr kumimoji="0" lang="fr-FR" sz="1600" b="1" i="0" u="none" strike="noStrike" kern="0" cap="none" spc="0" normalizeH="0" baseline="0" noProof="0">
                <a:ln>
                  <a:noFill/>
                </a:ln>
                <a:solidFill>
                  <a:schemeClr val="bg1"/>
                </a:solidFill>
                <a:effectLst/>
                <a:uLnTx/>
                <a:uFillTx/>
                <a:latin typeface="Marianne"/>
                <a:ea typeface="+mn-ea"/>
                <a:cs typeface="+mn-cs"/>
              </a:rPr>
              <a:t>activités du SI SIAO</a:t>
            </a:r>
            <a:r>
              <a:rPr kumimoji="0" lang="fr-FR" sz="1600" b="0" i="0" u="none" strike="noStrike" kern="0" cap="none" spc="0" normalizeH="0" baseline="0" noProof="0">
                <a:ln>
                  <a:noFill/>
                </a:ln>
                <a:solidFill>
                  <a:schemeClr val="bg1"/>
                </a:solidFill>
                <a:effectLst/>
                <a:uLnTx/>
                <a:uFillTx/>
                <a:latin typeface="Marianne"/>
                <a:ea typeface="+mn-ea"/>
                <a:cs typeface="+mn-cs"/>
              </a:rPr>
              <a:t>, et souligne le </a:t>
            </a:r>
            <a:r>
              <a:rPr kumimoji="0" lang="fr-FR" sz="1600" b="1" i="0" u="none" strike="noStrike" kern="0" cap="none" spc="0" normalizeH="0" baseline="0" noProof="0">
                <a:ln>
                  <a:noFill/>
                </a:ln>
                <a:solidFill>
                  <a:schemeClr val="bg1"/>
                </a:solidFill>
                <a:effectLst/>
                <a:uLnTx/>
                <a:uFillTx/>
                <a:latin typeface="Marianne"/>
                <a:ea typeface="+mn-ea"/>
                <a:cs typeface="+mn-cs"/>
              </a:rPr>
              <a:t>besoin de définir un modèle de traitement à deux niveaux </a:t>
            </a:r>
            <a:r>
              <a:rPr kumimoji="0" lang="fr-FR" sz="1600" b="0" i="0" u="none" strike="noStrike" kern="0" cap="none" spc="0" normalizeH="0" baseline="0" noProof="0">
                <a:ln>
                  <a:noFill/>
                </a:ln>
                <a:solidFill>
                  <a:schemeClr val="bg1"/>
                </a:solidFill>
                <a:effectLst/>
                <a:uLnTx/>
                <a:uFillTx/>
                <a:latin typeface="Marianne"/>
                <a:ea typeface="+mn-ea"/>
                <a:cs typeface="+mn-cs"/>
              </a:rPr>
              <a:t>pour fluidifier et structurer les demandes d’assistance</a:t>
            </a:r>
          </a:p>
        </p:txBody>
      </p:sp>
      <p:sp>
        <p:nvSpPr>
          <p:cNvPr id="17" name="Rectangle 16">
            <a:extLst>
              <a:ext uri="{FF2B5EF4-FFF2-40B4-BE49-F238E27FC236}">
                <a16:creationId xmlns:a16="http://schemas.microsoft.com/office/drawing/2014/main" id="{1243AE0A-3EEC-3976-5ABA-BF409709F898}"/>
              </a:ext>
            </a:extLst>
          </p:cNvPr>
          <p:cNvSpPr/>
          <p:nvPr/>
        </p:nvSpPr>
        <p:spPr>
          <a:xfrm>
            <a:off x="8541138" y="2362798"/>
            <a:ext cx="2776800" cy="3196411"/>
          </a:xfrm>
          <a:prstGeom prst="rect">
            <a:avLst/>
          </a:prstGeom>
          <a:solidFill>
            <a:schemeClr val="accent2">
              <a:lumMod val="20000"/>
              <a:lumOff val="80000"/>
            </a:schemeClr>
          </a:solidFill>
          <a:ln w="12700" cap="flat" cmpd="sng" algn="ctr">
            <a:solidFill>
              <a:schemeClr val="accent2">
                <a:lumMod val="20000"/>
                <a:lumOff val="80000"/>
              </a:schemeClr>
            </a:solidFill>
            <a:prstDash val="solid"/>
            <a:miter lim="800000"/>
          </a:ln>
          <a:effectLst/>
        </p:spPr>
        <p:txBody>
          <a:bodyPr lIns="756000" rIns="36000" rtlCol="0" anchor="ctr"/>
          <a:lstStyle/>
          <a:p>
            <a:pPr marL="266700" marR="0" lvl="0" indent="-266700" algn="l"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fr-FR" sz="1400" b="1" i="0" u="none" strike="noStrike" kern="0" cap="none" spc="0" normalizeH="0" baseline="0" noProof="0">
                <a:ln>
                  <a:noFill/>
                </a:ln>
                <a:solidFill>
                  <a:prstClr val="white"/>
                </a:solidFill>
                <a:effectLst/>
                <a:uLnTx/>
                <a:uFillTx/>
                <a:latin typeface="Marianne"/>
                <a:ea typeface="+mn-ea"/>
                <a:cs typeface="+mn-cs"/>
              </a:rPr>
              <a:t>Tickets : </a:t>
            </a:r>
            <a:r>
              <a:rPr kumimoji="0" lang="fr-FR" sz="1400" b="1" i="0" u="none" strike="noStrike" kern="0" cap="none" spc="0" normalizeH="0" baseline="0" noProof="0">
                <a:ln>
                  <a:noFill/>
                </a:ln>
                <a:solidFill>
                  <a:schemeClr val="tx2">
                    <a:lumMod val="40000"/>
                    <a:lumOff val="60000"/>
                  </a:schemeClr>
                </a:solidFill>
                <a:effectLst/>
                <a:uLnTx/>
                <a:uFillTx/>
                <a:latin typeface="Marianne"/>
                <a:ea typeface="+mn-ea"/>
                <a:cs typeface="+mn-cs"/>
              </a:rPr>
              <a:t>24,7 jours </a:t>
            </a:r>
            <a:r>
              <a:rPr kumimoji="0" lang="fr-FR" sz="1400" b="0" i="0" u="none" strike="noStrike" kern="0" cap="none" spc="0" normalizeH="0" baseline="0" noProof="0">
                <a:ln>
                  <a:noFill/>
                </a:ln>
                <a:solidFill>
                  <a:prstClr val="white"/>
                </a:solidFill>
                <a:effectLst/>
                <a:uLnTx/>
                <a:uFillTx/>
                <a:latin typeface="Marianne"/>
                <a:ea typeface="+mn-ea"/>
                <a:cs typeface="+mn-cs"/>
              </a:rPr>
              <a:t>en moyenne  avant fermeture</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fr-FR" sz="1400" b="1" i="0" u="none" strike="noStrike" kern="0" cap="none" spc="0" normalizeH="0" baseline="0" noProof="0">
                <a:ln>
                  <a:noFill/>
                </a:ln>
                <a:solidFill>
                  <a:prstClr val="white"/>
                </a:solidFill>
                <a:effectLst/>
                <a:uLnTx/>
                <a:uFillTx/>
                <a:latin typeface="Marianne"/>
                <a:ea typeface="+mn-ea"/>
                <a:cs typeface="+mn-cs"/>
              </a:rPr>
              <a:t>Appels :  </a:t>
            </a:r>
            <a:r>
              <a:rPr kumimoji="0" lang="fr-FR" sz="1400" b="1" i="0" u="none" strike="noStrike" kern="0" cap="none" spc="0" normalizeH="0" baseline="0" noProof="0">
                <a:ln>
                  <a:noFill/>
                </a:ln>
                <a:solidFill>
                  <a:schemeClr val="tx2">
                    <a:lumMod val="40000"/>
                    <a:lumOff val="60000"/>
                  </a:schemeClr>
                </a:solidFill>
                <a:effectLst/>
                <a:uLnTx/>
                <a:uFillTx/>
                <a:latin typeface="Marianne"/>
                <a:ea typeface="+mn-ea"/>
                <a:cs typeface="+mn-cs"/>
              </a:rPr>
              <a:t>5,9 minutes </a:t>
            </a:r>
            <a:r>
              <a:rPr kumimoji="0" lang="fr-FR" sz="1400" b="0" i="0" u="none" strike="noStrike" kern="0" cap="none" spc="0" normalizeH="0" baseline="0" noProof="0">
                <a:ln>
                  <a:noFill/>
                </a:ln>
                <a:solidFill>
                  <a:prstClr val="white"/>
                </a:solidFill>
                <a:effectLst/>
                <a:uLnTx/>
                <a:uFillTx/>
                <a:latin typeface="Marianne"/>
                <a:ea typeface="+mn-ea"/>
                <a:cs typeface="+mn-cs"/>
              </a:rPr>
              <a:t>de durée moyenne</a:t>
            </a:r>
          </a:p>
        </p:txBody>
      </p:sp>
      <p:sp>
        <p:nvSpPr>
          <p:cNvPr id="16" name="Rectangle 15">
            <a:extLst>
              <a:ext uri="{FF2B5EF4-FFF2-40B4-BE49-F238E27FC236}">
                <a16:creationId xmlns:a16="http://schemas.microsoft.com/office/drawing/2014/main" id="{1AA3245A-85C2-1F41-4AE1-3B14BA89FC6D}"/>
              </a:ext>
            </a:extLst>
          </p:cNvPr>
          <p:cNvSpPr/>
          <p:nvPr/>
        </p:nvSpPr>
        <p:spPr>
          <a:xfrm>
            <a:off x="6634955" y="2362798"/>
            <a:ext cx="2493686" cy="3196411"/>
          </a:xfrm>
          <a:prstGeom prst="rect">
            <a:avLst/>
          </a:prstGeom>
          <a:solidFill>
            <a:sysClr val="window" lastClr="FFFFFF"/>
          </a:solidFill>
          <a:ln w="28575" cap="flat" cmpd="sng" algn="ctr">
            <a:solidFill>
              <a:schemeClr val="accent2">
                <a:lumMod val="20000"/>
                <a:lumOff val="80000"/>
              </a:scheme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i="0" u="none" strike="noStrike" kern="0" cap="none" spc="0" normalizeH="0" baseline="0" noProof="0">
                <a:ln>
                  <a:noFill/>
                </a:ln>
                <a:solidFill>
                  <a:prstClr val="black"/>
                </a:solidFill>
                <a:effectLst/>
                <a:uLnTx/>
                <a:uFillTx/>
                <a:latin typeface="Marianne"/>
                <a:ea typeface="+mn-ea"/>
                <a:cs typeface="+mn-cs"/>
              </a:rPr>
              <a:t>Un </a:t>
            </a:r>
            <a:r>
              <a:rPr kumimoji="0" lang="fr-FR" sz="1400" b="1" i="0" u="none" strike="noStrike" kern="0" cap="none" spc="0" normalizeH="0" baseline="0" noProof="0">
                <a:ln>
                  <a:noFill/>
                </a:ln>
                <a:effectLst/>
                <a:uLnTx/>
                <a:uFillTx/>
                <a:latin typeface="Marianne"/>
                <a:ea typeface="+mn-ea"/>
                <a:cs typeface="+mn-cs"/>
              </a:rPr>
              <a:t>important délai de réponse</a:t>
            </a:r>
            <a:r>
              <a:rPr kumimoji="0" lang="fr-FR" sz="1400" i="0" u="none" strike="noStrike" kern="0" cap="none" spc="0" normalizeH="0" baseline="0" noProof="0">
                <a:ln>
                  <a:noFill/>
                </a:ln>
                <a:solidFill>
                  <a:prstClr val="black"/>
                </a:solidFill>
                <a:effectLst/>
                <a:uLnTx/>
                <a:uFillTx/>
                <a:latin typeface="Marianne"/>
                <a:ea typeface="+mn-ea"/>
                <a:cs typeface="+mn-cs"/>
              </a:rPr>
              <a:t>, et trop peu de temps dédié à l’analyse des sujets complexes</a:t>
            </a:r>
          </a:p>
        </p:txBody>
      </p:sp>
      <p:sp>
        <p:nvSpPr>
          <p:cNvPr id="18" name="Triangle isocèle 17">
            <a:extLst>
              <a:ext uri="{FF2B5EF4-FFF2-40B4-BE49-F238E27FC236}">
                <a16:creationId xmlns:a16="http://schemas.microsoft.com/office/drawing/2014/main" id="{9FA9A36D-1F09-0BC0-D729-910E9E39274C}"/>
              </a:ext>
            </a:extLst>
          </p:cNvPr>
          <p:cNvSpPr/>
          <p:nvPr/>
        </p:nvSpPr>
        <p:spPr>
          <a:xfrm rot="5400000">
            <a:off x="5973466" y="2910895"/>
            <a:ext cx="686462" cy="207995"/>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D3C693E5-30F1-C664-78A9-167A4E24B651}"/>
              </a:ext>
            </a:extLst>
          </p:cNvPr>
          <p:cNvSpPr/>
          <p:nvPr/>
        </p:nvSpPr>
        <p:spPr>
          <a:xfrm rot="5400000">
            <a:off x="5973466" y="4800958"/>
            <a:ext cx="686462" cy="207995"/>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a:extLst>
              <a:ext uri="{FF2B5EF4-FFF2-40B4-BE49-F238E27FC236}">
                <a16:creationId xmlns:a16="http://schemas.microsoft.com/office/drawing/2014/main" id="{3DDC2A53-147E-B7E2-70CB-E2A24C8781FD}"/>
              </a:ext>
            </a:extLst>
          </p:cNvPr>
          <p:cNvSpPr txBox="1"/>
          <p:nvPr/>
        </p:nvSpPr>
        <p:spPr>
          <a:xfrm>
            <a:off x="949350" y="5658709"/>
            <a:ext cx="10453099" cy="2616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1" u="none" strike="noStrike" kern="0" cap="none" spc="0" normalizeH="0" baseline="0" noProof="0">
                <a:ln>
                  <a:noFill/>
                </a:ln>
                <a:solidFill>
                  <a:prstClr val="black"/>
                </a:solidFill>
                <a:effectLst/>
                <a:uLnTx/>
                <a:uFillTx/>
              </a:rPr>
              <a:t>A noter : la majorité des sollicitations provient de</a:t>
            </a:r>
            <a:r>
              <a:rPr kumimoji="0" lang="fr-FR" sz="1100" b="1" i="1" u="none" strike="noStrike" kern="0" cap="none" spc="0" normalizeH="0" baseline="0" noProof="0">
                <a:ln>
                  <a:noFill/>
                </a:ln>
                <a:solidFill>
                  <a:prstClr val="black"/>
                </a:solidFill>
                <a:effectLst/>
                <a:uLnTx/>
                <a:uFillTx/>
              </a:rPr>
              <a:t> professionnels travailleurs sociaux qui pourraient être ou sont déjà accompagnés au niveau local</a:t>
            </a:r>
          </a:p>
        </p:txBody>
      </p:sp>
      <p:sp>
        <p:nvSpPr>
          <p:cNvPr id="5" name="Rectangle 1">
            <a:extLst>
              <a:ext uri="{FF2B5EF4-FFF2-40B4-BE49-F238E27FC236}">
                <a16:creationId xmlns:a16="http://schemas.microsoft.com/office/drawing/2014/main" id="{2F9CD9AD-8DA4-4428-587D-088F154093EE}"/>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000" b="0" i="0" u="none" strike="noStrike" cap="none" normalizeH="0" baseline="0">
                <a:ln>
                  <a:noFill/>
                </a:ln>
                <a:solidFill>
                  <a:srgbClr val="181924"/>
                </a:solidFill>
                <a:effectLst/>
                <a:latin typeface="Hanken Grotesk"/>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 name="Titre 2">
            <a:extLst>
              <a:ext uri="{FF2B5EF4-FFF2-40B4-BE49-F238E27FC236}">
                <a16:creationId xmlns:a16="http://schemas.microsoft.com/office/drawing/2014/main" id="{65BC02B4-BAA5-BE4B-21DB-2464B7A1D81D}"/>
              </a:ext>
            </a:extLst>
          </p:cNvPr>
          <p:cNvSpPr txBox="1">
            <a:spLocks/>
          </p:cNvSpPr>
          <p:nvPr/>
        </p:nvSpPr>
        <p:spPr bwMode="gray">
          <a:xfrm>
            <a:off x="1480123" y="271755"/>
            <a:ext cx="10264201" cy="960000"/>
          </a:xfrm>
          <a:prstGeom prst="rect">
            <a:avLst/>
          </a:prstGeom>
        </p:spPr>
        <p:txBody>
          <a:bodyPr vert="horz" lIns="0" tIns="0" rIns="0" bIns="0" rtlCol="0" anchor="t" anchorCtr="0">
            <a:noAutofit/>
          </a:bodyPr>
          <a:lst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a:lstStyle>
          <a:p>
            <a:r>
              <a:rPr lang="fr-FR" sz="2000"/>
              <a:t>Par conséquent, il est primordial de faire évoluer le modèle d'assistance aux utilisateurs pour répondre aux enjeux de déploiement du SI SIAO</a:t>
            </a:r>
          </a:p>
        </p:txBody>
      </p:sp>
      <p:sp>
        <p:nvSpPr>
          <p:cNvPr id="9" name="Rectangle 8">
            <a:extLst>
              <a:ext uri="{FF2B5EF4-FFF2-40B4-BE49-F238E27FC236}">
                <a16:creationId xmlns:a16="http://schemas.microsoft.com/office/drawing/2014/main" id="{00231ACA-8B9A-A4EF-EA4F-04A3AE853350}"/>
              </a:ext>
            </a:extLst>
          </p:cNvPr>
          <p:cNvSpPr/>
          <p:nvPr/>
        </p:nvSpPr>
        <p:spPr>
          <a:xfrm>
            <a:off x="3307548" y="4250701"/>
            <a:ext cx="2623511" cy="1308508"/>
          </a:xfrm>
          <a:prstGeom prst="rect">
            <a:avLst/>
          </a:prstGeom>
          <a:solidFill>
            <a:schemeClr val="accent2">
              <a:lumMod val="20000"/>
              <a:lumOff val="80000"/>
            </a:schemeClr>
          </a:solidFill>
          <a:ln w="12700" cap="flat" cmpd="sng" algn="ctr">
            <a:solidFill>
              <a:schemeClr val="accent2">
                <a:lumMod val="20000"/>
                <a:lumOff val="80000"/>
              </a:schemeClr>
            </a:solidFill>
            <a:prstDash val="solid"/>
            <a:miter lim="800000"/>
          </a:ln>
          <a:effectLst/>
        </p:spPr>
        <p:txBody>
          <a:bodyPr lIns="180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a:ln>
                  <a:noFill/>
                </a:ln>
                <a:solidFill>
                  <a:schemeClr val="tx2">
                    <a:lumMod val="40000"/>
                    <a:lumOff val="60000"/>
                  </a:schemeClr>
                </a:solidFill>
                <a:effectLst/>
                <a:uLnTx/>
                <a:uFillTx/>
                <a:latin typeface="Marianne"/>
                <a:ea typeface="+mn-ea"/>
                <a:cs typeface="+mn-cs"/>
              </a:rPr>
              <a:t>+80%</a:t>
            </a:r>
            <a:r>
              <a:rPr kumimoji="0" lang="fr-FR" sz="2400" b="0" i="0" u="none" strike="noStrike" kern="0" cap="none" spc="0" normalizeH="0" baseline="0" noProof="0">
                <a:ln>
                  <a:noFill/>
                </a:ln>
                <a:solidFill>
                  <a:schemeClr val="tx2">
                    <a:lumMod val="40000"/>
                    <a:lumOff val="60000"/>
                  </a:schemeClr>
                </a:solidFill>
                <a:effectLst/>
                <a:uLnTx/>
                <a:uFillTx/>
                <a:latin typeface="Marianne"/>
                <a:ea typeface="+mn-ea"/>
                <a:cs typeface="+mn-cs"/>
              </a:rPr>
              <a:t> </a:t>
            </a:r>
            <a:r>
              <a:rPr kumimoji="0" lang="fr-FR" sz="1400" b="1" i="0" u="none" strike="noStrike" kern="0" cap="none" spc="0" normalizeH="0" baseline="0" noProof="0">
                <a:ln>
                  <a:noFill/>
                </a:ln>
                <a:solidFill>
                  <a:prstClr val="white"/>
                </a:solidFill>
                <a:effectLst/>
                <a:uLnTx/>
                <a:uFillTx/>
                <a:latin typeface="Marianne"/>
                <a:ea typeface="+mn-ea"/>
                <a:cs typeface="+mn-cs"/>
              </a:rPr>
              <a:t>des tickets </a:t>
            </a:r>
            <a:r>
              <a:rPr kumimoji="0" lang="fr-FR" sz="1400" b="0" i="0" u="none" strike="noStrike" kern="0" cap="none" spc="0" normalizeH="0" baseline="0" noProof="0">
                <a:ln>
                  <a:noFill/>
                </a:ln>
                <a:solidFill>
                  <a:prstClr val="white"/>
                </a:solidFill>
                <a:effectLst/>
                <a:uLnTx/>
                <a:uFillTx/>
                <a:latin typeface="Marianne"/>
                <a:ea typeface="+mn-ea"/>
                <a:cs typeface="+mn-cs"/>
              </a:rPr>
              <a:t>concernent des sollicitations liées à des </a:t>
            </a:r>
            <a:r>
              <a:rPr kumimoji="0" lang="fr-FR" sz="1400" b="1" i="0" u="none" strike="noStrike" kern="0" cap="none" spc="0" normalizeH="0" baseline="0" noProof="0">
                <a:ln>
                  <a:noFill/>
                </a:ln>
                <a:solidFill>
                  <a:prstClr val="white"/>
                </a:solidFill>
                <a:effectLst/>
                <a:uLnTx/>
                <a:uFillTx/>
                <a:latin typeface="Marianne"/>
                <a:ea typeface="+mn-ea"/>
                <a:cs typeface="+mn-cs"/>
              </a:rPr>
              <a:t>problématiques « simples »</a:t>
            </a:r>
          </a:p>
        </p:txBody>
      </p:sp>
      <p:sp>
        <p:nvSpPr>
          <p:cNvPr id="20" name="Rectangle 19">
            <a:extLst>
              <a:ext uri="{FF2B5EF4-FFF2-40B4-BE49-F238E27FC236}">
                <a16:creationId xmlns:a16="http://schemas.microsoft.com/office/drawing/2014/main" id="{2AC5B478-7952-E26B-8A30-C32365F3D9AF}"/>
              </a:ext>
            </a:extLst>
          </p:cNvPr>
          <p:cNvSpPr/>
          <p:nvPr/>
        </p:nvSpPr>
        <p:spPr>
          <a:xfrm>
            <a:off x="3307548" y="2362798"/>
            <a:ext cx="2623511" cy="1304188"/>
          </a:xfrm>
          <a:prstGeom prst="rect">
            <a:avLst/>
          </a:prstGeom>
          <a:solidFill>
            <a:schemeClr val="accent2">
              <a:lumMod val="20000"/>
              <a:lumOff val="80000"/>
            </a:schemeClr>
          </a:solidFill>
          <a:ln w="12700" cap="flat" cmpd="sng" algn="ctr">
            <a:solidFill>
              <a:schemeClr val="accent2">
                <a:lumMod val="20000"/>
                <a:lumOff val="80000"/>
              </a:schemeClr>
            </a:solidFill>
            <a:prstDash val="solid"/>
            <a:miter lim="800000"/>
          </a:ln>
          <a:effectLst/>
        </p:spPr>
        <p:txBody>
          <a:bodyPr lIns="180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a:ln>
                  <a:noFill/>
                </a:ln>
                <a:solidFill>
                  <a:schemeClr val="tx2">
                    <a:lumMod val="40000"/>
                    <a:lumOff val="60000"/>
                  </a:schemeClr>
                </a:solidFill>
                <a:effectLst/>
                <a:uLnTx/>
                <a:uFillTx/>
                <a:latin typeface="Marianne"/>
                <a:ea typeface="+mn-ea"/>
                <a:cs typeface="+mn-cs"/>
              </a:rPr>
              <a:t>+21% </a:t>
            </a:r>
            <a:r>
              <a:rPr kumimoji="0" lang="fr-FR" sz="1400" b="0" i="0" u="none" strike="noStrike" kern="0" cap="none" spc="0" normalizeH="0" baseline="0" noProof="0">
                <a:ln>
                  <a:noFill/>
                </a:ln>
                <a:solidFill>
                  <a:prstClr val="white"/>
                </a:solidFill>
                <a:effectLst/>
                <a:uLnTx/>
                <a:uFillTx/>
                <a:latin typeface="Marianne"/>
                <a:ea typeface="+mn-ea"/>
                <a:cs typeface="+mn-cs"/>
              </a:rPr>
              <a:t>depuis 2021</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latin typeface="Marianne"/>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b="0" i="1" u="none" strike="noStrike" kern="0" cap="none" spc="0" normalizeH="0" baseline="0" noProof="0">
                <a:ln>
                  <a:noFill/>
                </a:ln>
                <a:solidFill>
                  <a:schemeClr val="tx2">
                    <a:lumMod val="40000"/>
                    <a:lumOff val="60000"/>
                  </a:schemeClr>
                </a:solidFill>
                <a:effectLst/>
                <a:uLnTx/>
                <a:uFillTx/>
                <a:latin typeface="Marianne"/>
                <a:ea typeface="+mn-ea"/>
                <a:cs typeface="+mn-cs"/>
              </a:rPr>
              <a:t>66 000 </a:t>
            </a:r>
            <a:r>
              <a:rPr kumimoji="0" lang="fr-FR" sz="1100" b="0" i="1" u="none" strike="noStrike" kern="0" cap="none" spc="0" normalizeH="0" baseline="0" noProof="0">
                <a:ln>
                  <a:noFill/>
                </a:ln>
                <a:solidFill>
                  <a:prstClr val="white"/>
                </a:solidFill>
                <a:effectLst/>
                <a:uLnTx/>
                <a:uFillTx/>
                <a:latin typeface="Marianne"/>
                <a:ea typeface="+mn-ea"/>
                <a:cs typeface="+mn-cs"/>
              </a:rPr>
              <a:t>utilisateurs aujourd’hui</a:t>
            </a:r>
            <a:endParaRPr kumimoji="0" lang="fr-FR" sz="1400" b="0" i="1" u="none" strike="noStrike" kern="0" cap="none" spc="0" normalizeH="0" baseline="0" noProof="0">
              <a:ln>
                <a:noFill/>
              </a:ln>
              <a:solidFill>
                <a:prstClr val="white"/>
              </a:solidFill>
              <a:effectLst/>
              <a:uLnTx/>
              <a:uFillTx/>
              <a:latin typeface="Marianne"/>
              <a:ea typeface="+mn-ea"/>
              <a:cs typeface="+mn-cs"/>
            </a:endParaRPr>
          </a:p>
        </p:txBody>
      </p:sp>
      <p:sp>
        <p:nvSpPr>
          <p:cNvPr id="21" name="Rectangle 20">
            <a:extLst>
              <a:ext uri="{FF2B5EF4-FFF2-40B4-BE49-F238E27FC236}">
                <a16:creationId xmlns:a16="http://schemas.microsoft.com/office/drawing/2014/main" id="{64F1283B-B518-289E-F2A4-C96D77BB9E3C}"/>
              </a:ext>
            </a:extLst>
          </p:cNvPr>
          <p:cNvSpPr/>
          <p:nvPr/>
        </p:nvSpPr>
        <p:spPr>
          <a:xfrm>
            <a:off x="949350" y="2362798"/>
            <a:ext cx="2358198" cy="1304188"/>
          </a:xfrm>
          <a:prstGeom prst="rect">
            <a:avLst/>
          </a:prstGeom>
          <a:solidFill>
            <a:sysClr val="window" lastClr="FFFFFF"/>
          </a:solidFill>
          <a:ln w="28575" cap="flat" cmpd="sng" algn="ctr">
            <a:solidFill>
              <a:schemeClr val="accent2">
                <a:lumMod val="20000"/>
                <a:lumOff val="80000"/>
              </a:scheme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i="0" u="none" strike="noStrike" kern="0" cap="none" spc="0" normalizeH="0" baseline="0" noProof="0">
                <a:ln>
                  <a:noFill/>
                </a:ln>
                <a:solidFill>
                  <a:prstClr val="black"/>
                </a:solidFill>
                <a:effectLst/>
                <a:uLnTx/>
                <a:uFillTx/>
                <a:latin typeface="Marianne"/>
                <a:ea typeface="+mn-ea"/>
                <a:cs typeface="+mn-cs"/>
              </a:rPr>
              <a:t>Une croissance du </a:t>
            </a:r>
            <a:r>
              <a:rPr kumimoji="0" lang="fr-FR" sz="1400" b="1" i="0" u="none" strike="noStrike" kern="0" cap="none" spc="0" normalizeH="0" baseline="0" noProof="0">
                <a:ln>
                  <a:noFill/>
                </a:ln>
                <a:effectLst/>
                <a:uLnTx/>
                <a:uFillTx/>
                <a:latin typeface="Marianne"/>
                <a:ea typeface="+mn-ea"/>
                <a:cs typeface="+mn-cs"/>
              </a:rPr>
              <a:t>volume d’utilisateurs</a:t>
            </a:r>
          </a:p>
        </p:txBody>
      </p:sp>
      <p:sp>
        <p:nvSpPr>
          <p:cNvPr id="23" name="Rectangle 22">
            <a:extLst>
              <a:ext uri="{FF2B5EF4-FFF2-40B4-BE49-F238E27FC236}">
                <a16:creationId xmlns:a16="http://schemas.microsoft.com/office/drawing/2014/main" id="{D19FBE63-C17E-747F-4E96-F3311F84A866}"/>
              </a:ext>
            </a:extLst>
          </p:cNvPr>
          <p:cNvSpPr/>
          <p:nvPr/>
        </p:nvSpPr>
        <p:spPr>
          <a:xfrm>
            <a:off x="949350" y="4255021"/>
            <a:ext cx="2358198" cy="1304188"/>
          </a:xfrm>
          <a:prstGeom prst="rect">
            <a:avLst/>
          </a:prstGeom>
          <a:solidFill>
            <a:sysClr val="window" lastClr="FFFFFF"/>
          </a:solidFill>
          <a:ln w="28575" cap="flat" cmpd="sng" algn="ctr">
            <a:solidFill>
              <a:schemeClr val="accent2">
                <a:lumMod val="20000"/>
                <a:lumOff val="80000"/>
              </a:scheme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i="0" u="none" strike="noStrike" kern="0" cap="none" spc="0" normalizeH="0" baseline="0" noProof="0">
                <a:ln>
                  <a:noFill/>
                </a:ln>
                <a:solidFill>
                  <a:prstClr val="black"/>
                </a:solidFill>
                <a:effectLst/>
                <a:uLnTx/>
                <a:uFillTx/>
                <a:latin typeface="Marianne"/>
                <a:ea typeface="+mn-ea"/>
                <a:cs typeface="+mn-cs"/>
              </a:rPr>
              <a:t>Une </a:t>
            </a:r>
            <a:r>
              <a:rPr kumimoji="0" lang="fr-FR" sz="1400" b="1" i="0" u="none" strike="noStrike" kern="0" cap="none" spc="0" normalizeH="0" baseline="0" noProof="0" err="1">
                <a:ln>
                  <a:noFill/>
                </a:ln>
                <a:effectLst/>
                <a:uLnTx/>
                <a:uFillTx/>
                <a:latin typeface="Marianne"/>
                <a:ea typeface="+mn-ea"/>
                <a:cs typeface="+mn-cs"/>
              </a:rPr>
              <a:t>sur-sollicitation</a:t>
            </a:r>
            <a:r>
              <a:rPr kumimoji="0" lang="fr-FR" sz="1400" b="1" i="0" u="none" strike="noStrike" kern="0" cap="none" spc="0" normalizeH="0" baseline="0" noProof="0">
                <a:ln>
                  <a:noFill/>
                </a:ln>
                <a:effectLst/>
                <a:uLnTx/>
                <a:uFillTx/>
                <a:latin typeface="Marianne"/>
                <a:ea typeface="+mn-ea"/>
                <a:cs typeface="+mn-cs"/>
              </a:rPr>
              <a:t> de l’assistance nationale </a:t>
            </a:r>
            <a:r>
              <a:rPr kumimoji="0" lang="fr-FR" sz="1400" i="0" u="none" strike="noStrike" kern="0" cap="none" spc="0" normalizeH="0" baseline="0" noProof="0">
                <a:ln>
                  <a:noFill/>
                </a:ln>
                <a:solidFill>
                  <a:prstClr val="black"/>
                </a:solidFill>
                <a:effectLst/>
                <a:uLnTx/>
                <a:uFillTx/>
                <a:latin typeface="Marianne"/>
                <a:ea typeface="+mn-ea"/>
                <a:cs typeface="+mn-cs"/>
              </a:rPr>
              <a:t>pour des demandes à faible complexité </a:t>
            </a:r>
          </a:p>
        </p:txBody>
      </p:sp>
      <p:grpSp>
        <p:nvGrpSpPr>
          <p:cNvPr id="2" name="Groupe 1">
            <a:extLst>
              <a:ext uri="{FF2B5EF4-FFF2-40B4-BE49-F238E27FC236}">
                <a16:creationId xmlns:a16="http://schemas.microsoft.com/office/drawing/2014/main" id="{F8A09612-03BE-B33A-5BED-BAB6ACBA22B7}"/>
              </a:ext>
            </a:extLst>
          </p:cNvPr>
          <p:cNvGrpSpPr/>
          <p:nvPr/>
        </p:nvGrpSpPr>
        <p:grpSpPr>
          <a:xfrm>
            <a:off x="712362" y="2145972"/>
            <a:ext cx="576000" cy="576000"/>
            <a:chOff x="333254" y="1253446"/>
            <a:chExt cx="576000" cy="576000"/>
          </a:xfrm>
        </p:grpSpPr>
        <p:sp>
          <p:nvSpPr>
            <p:cNvPr id="4" name="Oval 13">
              <a:extLst>
                <a:ext uri="{FF2B5EF4-FFF2-40B4-BE49-F238E27FC236}">
                  <a16:creationId xmlns:a16="http://schemas.microsoft.com/office/drawing/2014/main" id="{692B8ED9-3969-6B18-18BA-39582DA741D4}"/>
                </a:ext>
              </a:extLst>
            </p:cNvPr>
            <p:cNvSpPr/>
            <p:nvPr/>
          </p:nvSpPr>
          <p:spPr>
            <a:xfrm>
              <a:off x="333254" y="1253446"/>
              <a:ext cx="576000" cy="576000"/>
            </a:xfrm>
            <a:prstGeom prst="ellipse">
              <a:avLst/>
            </a:prstGeom>
            <a:solidFill>
              <a:sysClr val="window" lastClr="FFFFFF"/>
            </a:solidFill>
            <a:ln w="28575" cap="flat" cmpd="sng" algn="ctr">
              <a:solidFill>
                <a:schemeClr val="tx2">
                  <a:lumMod val="20000"/>
                  <a:lumOff val="80000"/>
                </a:schemeClr>
              </a:solidFill>
              <a:prstDash val="solid"/>
              <a:miter lim="800000"/>
            </a:ln>
            <a:effectLst/>
          </p:spPr>
          <p:txBody>
            <a:bodyPr rtlCol="0" anchor="ctr"/>
            <a:lstStyle/>
            <a:p>
              <a:pPr algn="ctr"/>
              <a:endParaRPr lang="en-GB" sz="1400" b="1" kern="0">
                <a:solidFill>
                  <a:prstClr val="black"/>
                </a:solidFill>
                <a:latin typeface="Marianne"/>
              </a:endParaRPr>
            </a:p>
          </p:txBody>
        </p:sp>
        <p:pic>
          <p:nvPicPr>
            <p:cNvPr id="6" name="Picture 19">
              <a:extLst>
                <a:ext uri="{FF2B5EF4-FFF2-40B4-BE49-F238E27FC236}">
                  <a16:creationId xmlns:a16="http://schemas.microsoft.com/office/drawing/2014/main" id="{165A53BE-DA3F-DB9E-98AB-346B24AC5921}"/>
                </a:ext>
              </a:extLst>
            </p:cNvPr>
            <p:cNvPicPr>
              <a:picLocks noChangeAspect="1"/>
            </p:cNvPicPr>
            <p:nvPr/>
          </p:nvPicPr>
          <p:blipFill>
            <a:blip r:embed="rId3"/>
            <a:stretch>
              <a:fillRect/>
            </a:stretch>
          </p:blipFill>
          <p:spPr>
            <a:xfrm>
              <a:off x="441989" y="1332201"/>
              <a:ext cx="358530" cy="358530"/>
            </a:xfrm>
            <a:prstGeom prst="rect">
              <a:avLst/>
            </a:prstGeom>
            <a:ln>
              <a:noFill/>
            </a:ln>
          </p:spPr>
        </p:pic>
      </p:grpSp>
      <p:grpSp>
        <p:nvGrpSpPr>
          <p:cNvPr id="7" name="Groupe 6">
            <a:extLst>
              <a:ext uri="{FF2B5EF4-FFF2-40B4-BE49-F238E27FC236}">
                <a16:creationId xmlns:a16="http://schemas.microsoft.com/office/drawing/2014/main" id="{2FC12EC7-BFDE-447E-B236-E2C1208A4861}"/>
              </a:ext>
            </a:extLst>
          </p:cNvPr>
          <p:cNvGrpSpPr/>
          <p:nvPr/>
        </p:nvGrpSpPr>
        <p:grpSpPr>
          <a:xfrm>
            <a:off x="712362" y="4023645"/>
            <a:ext cx="576000" cy="576000"/>
            <a:chOff x="320040" y="3147158"/>
            <a:chExt cx="576000" cy="576000"/>
          </a:xfrm>
        </p:grpSpPr>
        <p:sp>
          <p:nvSpPr>
            <p:cNvPr id="10" name="Oval 16">
              <a:extLst>
                <a:ext uri="{FF2B5EF4-FFF2-40B4-BE49-F238E27FC236}">
                  <a16:creationId xmlns:a16="http://schemas.microsoft.com/office/drawing/2014/main" id="{0F677A62-FE43-D2D3-60E4-001F0871FCF7}"/>
                </a:ext>
              </a:extLst>
            </p:cNvPr>
            <p:cNvSpPr/>
            <p:nvPr/>
          </p:nvSpPr>
          <p:spPr>
            <a:xfrm>
              <a:off x="320040" y="3147158"/>
              <a:ext cx="576000" cy="576000"/>
            </a:xfrm>
            <a:prstGeom prst="ellipse">
              <a:avLst/>
            </a:prstGeom>
            <a:solidFill>
              <a:sysClr val="window" lastClr="FFFFFF"/>
            </a:solidFill>
            <a:ln w="28575" cap="flat" cmpd="sng" algn="ctr">
              <a:solidFill>
                <a:schemeClr val="tx2">
                  <a:lumMod val="20000"/>
                  <a:lumOff val="80000"/>
                </a:schemeClr>
              </a:solidFill>
              <a:prstDash val="solid"/>
              <a:miter lim="800000"/>
            </a:ln>
            <a:effectLst/>
          </p:spPr>
          <p:txBody>
            <a:bodyPr rtlCol="0" anchor="ctr"/>
            <a:lstStyle/>
            <a:p>
              <a:pPr algn="ctr"/>
              <a:endParaRPr lang="en-GB" sz="1400" b="1" kern="0">
                <a:solidFill>
                  <a:prstClr val="black"/>
                </a:solidFill>
                <a:latin typeface="Marianne"/>
              </a:endParaRPr>
            </a:p>
          </p:txBody>
        </p:sp>
        <p:pic>
          <p:nvPicPr>
            <p:cNvPr id="11" name="Picture 14">
              <a:extLst>
                <a:ext uri="{FF2B5EF4-FFF2-40B4-BE49-F238E27FC236}">
                  <a16:creationId xmlns:a16="http://schemas.microsoft.com/office/drawing/2014/main" id="{C93D26D3-81F3-1E24-08FD-74B226902729}"/>
                </a:ext>
              </a:extLst>
            </p:cNvPr>
            <p:cNvPicPr>
              <a:picLocks noChangeAspect="1"/>
            </p:cNvPicPr>
            <p:nvPr/>
          </p:nvPicPr>
          <p:blipFill>
            <a:blip r:embed="rId4"/>
            <a:stretch>
              <a:fillRect/>
            </a:stretch>
          </p:blipFill>
          <p:spPr>
            <a:xfrm>
              <a:off x="428191" y="3255158"/>
              <a:ext cx="359698" cy="360000"/>
            </a:xfrm>
            <a:prstGeom prst="rect">
              <a:avLst/>
            </a:prstGeom>
            <a:ln>
              <a:noFill/>
            </a:ln>
          </p:spPr>
        </p:pic>
      </p:grpSp>
      <p:grpSp>
        <p:nvGrpSpPr>
          <p:cNvPr id="22" name="Groupe 21">
            <a:extLst>
              <a:ext uri="{FF2B5EF4-FFF2-40B4-BE49-F238E27FC236}">
                <a16:creationId xmlns:a16="http://schemas.microsoft.com/office/drawing/2014/main" id="{51428617-6727-98B3-D4F0-A5BE816F42FA}"/>
              </a:ext>
            </a:extLst>
          </p:cNvPr>
          <p:cNvGrpSpPr/>
          <p:nvPr/>
        </p:nvGrpSpPr>
        <p:grpSpPr>
          <a:xfrm>
            <a:off x="6375157" y="2113461"/>
            <a:ext cx="576000" cy="576000"/>
            <a:chOff x="6505789" y="1248042"/>
            <a:chExt cx="576000" cy="576000"/>
          </a:xfrm>
        </p:grpSpPr>
        <p:sp>
          <p:nvSpPr>
            <p:cNvPr id="14" name="Oval 13">
              <a:extLst>
                <a:ext uri="{FF2B5EF4-FFF2-40B4-BE49-F238E27FC236}">
                  <a16:creationId xmlns:a16="http://schemas.microsoft.com/office/drawing/2014/main" id="{C999797C-0383-199A-7D86-61209EC5ACC7}"/>
                </a:ext>
              </a:extLst>
            </p:cNvPr>
            <p:cNvSpPr/>
            <p:nvPr/>
          </p:nvSpPr>
          <p:spPr>
            <a:xfrm>
              <a:off x="6505789" y="1248042"/>
              <a:ext cx="576000" cy="576000"/>
            </a:xfrm>
            <a:prstGeom prst="ellipse">
              <a:avLst/>
            </a:prstGeom>
            <a:solidFill>
              <a:sysClr val="window" lastClr="FFFFFF"/>
            </a:solidFill>
            <a:ln w="28575" cap="flat" cmpd="sng" algn="ctr">
              <a:solidFill>
                <a:schemeClr val="tx2">
                  <a:lumMod val="20000"/>
                  <a:lumOff val="80000"/>
                </a:schemeClr>
              </a:solidFill>
              <a:prstDash val="solid"/>
              <a:miter lim="800000"/>
            </a:ln>
            <a:effectLst/>
          </p:spPr>
          <p:txBody>
            <a:bodyPr rtlCol="0" anchor="ctr"/>
            <a:lstStyle/>
            <a:p>
              <a:pPr algn="ctr"/>
              <a:endParaRPr lang="en-GB" sz="1400" b="1" kern="0">
                <a:solidFill>
                  <a:prstClr val="black"/>
                </a:solidFill>
                <a:latin typeface="Marianne"/>
              </a:endParaRPr>
            </a:p>
          </p:txBody>
        </p:sp>
        <p:pic>
          <p:nvPicPr>
            <p:cNvPr id="15" name="Picture 22">
              <a:extLst>
                <a:ext uri="{FF2B5EF4-FFF2-40B4-BE49-F238E27FC236}">
                  <a16:creationId xmlns:a16="http://schemas.microsoft.com/office/drawing/2014/main" id="{73701EDE-D3CF-8A06-AF86-2DD13905905E}"/>
                </a:ext>
              </a:extLst>
            </p:cNvPr>
            <p:cNvPicPr>
              <a:picLocks noChangeAspect="1"/>
            </p:cNvPicPr>
            <p:nvPr/>
          </p:nvPicPr>
          <p:blipFill>
            <a:blip r:embed="rId5"/>
            <a:stretch>
              <a:fillRect/>
            </a:stretch>
          </p:blipFill>
          <p:spPr>
            <a:xfrm>
              <a:off x="6613789" y="1381442"/>
              <a:ext cx="360000" cy="360000"/>
            </a:xfrm>
            <a:prstGeom prst="rect">
              <a:avLst/>
            </a:prstGeom>
          </p:spPr>
        </p:pic>
      </p:grpSp>
    </p:spTree>
    <p:extLst>
      <p:ext uri="{BB962C8B-B14F-4D97-AF65-F5344CB8AC3E}">
        <p14:creationId xmlns:p14="http://schemas.microsoft.com/office/powerpoint/2010/main" val="13876424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GOUVERNEMENT">
  <a:themeElements>
    <a:clrScheme name="Officiel Webinaire">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OUVERNEMENT">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9F99092641FD4391FE440809AF3899" ma:contentTypeVersion="11" ma:contentTypeDescription="Create a new document." ma:contentTypeScope="" ma:versionID="a890d93502abbd4221d5c9ee9b2125b1">
  <xsd:schema xmlns:xsd="http://www.w3.org/2001/XMLSchema" xmlns:xs="http://www.w3.org/2001/XMLSchema" xmlns:p="http://schemas.microsoft.com/office/2006/metadata/properties" xmlns:ns2="fcb49925-cdcc-490c-b309-ccc225b6f590" xmlns:ns3="fd08a49f-c779-4bc2-8b40-695b77fd514a" targetNamespace="http://schemas.microsoft.com/office/2006/metadata/properties" ma:root="true" ma:fieldsID="6fbafe073146885b44a5f2e5dd24f84d" ns2:_="" ns3:_="">
    <xsd:import namespace="fcb49925-cdcc-490c-b309-ccc225b6f590"/>
    <xsd:import namespace="fd08a49f-c779-4bc2-8b40-695b77fd51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b49925-cdcc-490c-b309-ccc225b6f5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3623ea3-be23-4189-a25b-bcadb097ef1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08a49f-c779-4bc2-8b40-695b77fd514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6400381-f52e-4666-b1de-fc54925ef933}" ma:internalName="TaxCatchAll" ma:showField="CatchAllData" ma:web="fd08a49f-c779-4bc2-8b40-695b77fd51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d08a49f-c779-4bc2-8b40-695b77fd514a" xsi:nil="true"/>
    <lcf76f155ced4ddcb4097134ff3c332f xmlns="fcb49925-cdcc-490c-b309-ccc225b6f59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DA4281-9A78-4A6D-BD46-8B2854A064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b49925-cdcc-490c-b309-ccc225b6f590"/>
    <ds:schemaRef ds:uri="fd08a49f-c779-4bc2-8b40-695b77fd51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F9D1E6-5F86-4223-8CE0-EBABF4376A0C}">
  <ds:schemaRefs>
    <ds:schemaRef ds:uri="http://purl.org/dc/dcmitype/"/>
    <ds:schemaRef ds:uri="http://purl.org/dc/terms/"/>
    <ds:schemaRef ds:uri="http://schemas.microsoft.com/office/2006/documentManagement/types"/>
    <ds:schemaRef ds:uri="http://purl.org/dc/elements/1.1/"/>
    <ds:schemaRef ds:uri="http://www.w3.org/XML/1998/namespace"/>
    <ds:schemaRef ds:uri="fcb49925-cdcc-490c-b309-ccc225b6f590"/>
    <ds:schemaRef ds:uri="http://schemas.microsoft.com/office/2006/metadata/properties"/>
    <ds:schemaRef ds:uri="http://schemas.microsoft.com/office/infopath/2007/PartnerControls"/>
    <ds:schemaRef ds:uri="http://schemas.openxmlformats.org/package/2006/metadata/core-properties"/>
    <ds:schemaRef ds:uri="fd08a49f-c779-4bc2-8b40-695b77fd514a"/>
  </ds:schemaRefs>
</ds:datastoreItem>
</file>

<file path=customXml/itemProps3.xml><?xml version="1.0" encoding="utf-8"?>
<ds:datastoreItem xmlns:ds="http://schemas.openxmlformats.org/officeDocument/2006/customXml" ds:itemID="{8D1C304D-0656-432D-8307-E58F8743BC61}">
  <ds:schemaRefs>
    <ds:schemaRef ds:uri="http://schemas.microsoft.com/sharepoint/v3/contenttype/forms"/>
  </ds:schemaRefs>
</ds:datastoreItem>
</file>

<file path=docMetadata/LabelInfo.xml><?xml version="1.0" encoding="utf-8"?>
<clbl:labelList xmlns:clbl="http://schemas.microsoft.com/office/2020/mipLabelMetadata">
  <clbl:label id="{47dea8b7-9eaa-40b7-9fe0-5c9e237036c0}" enabled="1" method="Privileged" siteId="{76a2ae5a-9f00-4f6b-95ed-5d33d77c4d61}" removed="0"/>
</clbl:labelList>
</file>

<file path=docProps/app.xml><?xml version="1.0" encoding="utf-8"?>
<Properties xmlns="http://schemas.openxmlformats.org/officeDocument/2006/extended-properties" xmlns:vt="http://schemas.openxmlformats.org/officeDocument/2006/docPropsVTypes">
  <Template/>
  <TotalTime>6289</TotalTime>
  <Words>5514</Words>
  <Application>Microsoft Office PowerPoint</Application>
  <PresentationFormat>Grand écran</PresentationFormat>
  <Paragraphs>808</Paragraphs>
  <Slides>42</Slides>
  <Notes>40</Notes>
  <HiddenSlides>0</HiddenSlides>
  <MMClips>0</MMClips>
  <ScaleCrop>false</ScaleCrop>
  <HeadingPairs>
    <vt:vector size="8" baseType="variant">
      <vt:variant>
        <vt:lpstr>Polices utilisées</vt:lpstr>
      </vt:variant>
      <vt:variant>
        <vt:i4>6</vt:i4>
      </vt:variant>
      <vt:variant>
        <vt:lpstr>Thème</vt:lpstr>
      </vt:variant>
      <vt:variant>
        <vt:i4>2</vt:i4>
      </vt:variant>
      <vt:variant>
        <vt:lpstr>Serveurs OLE incorporés</vt:lpstr>
      </vt:variant>
      <vt:variant>
        <vt:i4>1</vt:i4>
      </vt:variant>
      <vt:variant>
        <vt:lpstr>Titres des diapositives</vt:lpstr>
      </vt:variant>
      <vt:variant>
        <vt:i4>42</vt:i4>
      </vt:variant>
    </vt:vector>
  </HeadingPairs>
  <TitlesOfParts>
    <vt:vector size="51" baseType="lpstr">
      <vt:lpstr>Aptos</vt:lpstr>
      <vt:lpstr>Arial</vt:lpstr>
      <vt:lpstr>Calibri</vt:lpstr>
      <vt:lpstr>Hanken Grotesk</vt:lpstr>
      <vt:lpstr>Marianne</vt:lpstr>
      <vt:lpstr>Wingdings</vt:lpstr>
      <vt:lpstr>3_GOUVERNEMENT</vt:lpstr>
      <vt:lpstr>GOUVERNEMENT</vt:lpstr>
      <vt:lpstr>Diapositive think-cell</vt:lpstr>
      <vt:lpstr>x</vt:lpstr>
      <vt:lpstr>Le livret d’accompagnement est un support dédié à la montée en connaissances des référents SI SIAO locaux dans la prise en main des outils</vt:lpstr>
      <vt:lpstr>Présentation PowerPoint</vt:lpstr>
      <vt:lpstr>La refonte du SI SIAO et les enjeux de la transformation de l’assistance utilisateurs </vt:lpstr>
      <vt:lpstr>La DIHAL pilote la politique d’hébergement et de lutte contre le sans-abrisme via le programme budgétaire 177</vt:lpstr>
      <vt:lpstr>Les réussites du plan Logement d'Abord ouvrent la voie à des objectifs encore plus ambitieux pour 2027 afin d'accélérer l'accès au logement</vt:lpstr>
      <vt:lpstr>La refonte de la plateforme SI SIAO est nécessaire pour faciliter et accélérer les parcours vers le logement ou l’hébergement des personnes sans domicile</vt:lpstr>
      <vt:lpstr>Depuis 2021, le SI SIAO connaît une refonte générale pour répondre aux besoins évolutifs des utilisateurs</vt:lpstr>
      <vt:lpstr>Par conséquent, il est primordial de faire évoluer le modèle d'assistance aux utilisateurs pour répondre aux enjeux de déploiement du SI SIAO</vt:lpstr>
      <vt:lpstr>Présentation PowerPoint</vt:lpstr>
      <vt:lpstr>L’évolution de l’assistance doit permettre une meilleure gestion des flux, avec pour effet attendu une amélioration des délais et de la qualité de service</vt:lpstr>
      <vt:lpstr>Nous avons décidé de hiérarchiser les sollicitations en deux niveaux, en fonction de la complexité des demandes</vt:lpstr>
      <vt:lpstr>Cette nouvelle nomenclature a pour objectif de simplifier le traitement des sollicitations tant de niveau 1 que de niveau 2</vt:lpstr>
      <vt:lpstr>Comment faut-il comprendre la nomenclature ? </vt:lpstr>
      <vt:lpstr>Les différentes raisons de nos sollicitations</vt:lpstr>
      <vt:lpstr>Quelques exemples de cas de figure</vt:lpstr>
      <vt:lpstr>L’évolution de l’assistance utilisateurs passe également par de nouvelles procédures de traitement des sollicitations via les canaux appels et le formulaire</vt:lpstr>
      <vt:lpstr>L’évolution de l’assistance utilisateurs passe également par de nouvelles procédures de traitement des sollicitations via les canaux appels et le formulaire</vt:lpstr>
      <vt:lpstr>En tant que référent SI local, vous aurez les tâches suivantes à réaliser lors du traitement de formulaire</vt:lpstr>
      <vt:lpstr>En tant que référent SI local, vous aurez les tâches suivantes à réaliser lors d’une sollicitation téléphonique</vt:lpstr>
      <vt:lpstr>Vos responsabilités en tant que référent SI local  </vt:lpstr>
      <vt:lpstr>Les responsabilités en tant que référent SI national  </vt:lpstr>
      <vt:lpstr>Présentation PowerPoint</vt:lpstr>
      <vt:lpstr>Cette évolution s'appuie sur la nomenclature, socle commun des ajustements de l’assistance</vt:lpstr>
      <vt:lpstr>Pour faciliter le traitement des demandes, une boîte à outils est disponible pour les référents SI SIAO sur notre base de connaissances</vt:lpstr>
      <vt:lpstr>Mise à jour de la base de connaissances </vt:lpstr>
      <vt:lpstr>Mise à jour de la base de connaissances </vt:lpstr>
      <vt:lpstr>Mise à jour de formulaire – 1/2</vt:lpstr>
      <vt:lpstr>Mise à jour de formulaire - 2/2</vt:lpstr>
      <vt:lpstr>Réponses Types (blocs de textes)</vt:lpstr>
      <vt:lpstr>Présentation PowerPoint</vt:lpstr>
      <vt:lpstr>Présentation PowerPoint</vt:lpstr>
      <vt:lpstr>Présentation PowerPoint</vt:lpstr>
      <vt:lpstr>FAQ sur l’évolution de l’assistance</vt:lpstr>
      <vt:lpstr>FORUM dédié à l’assistance du SI SIAO</vt:lpstr>
      <vt:lpstr>Les bonnes pratiques à retenir </vt:lpstr>
      <vt:lpstr>Présentation PowerPoint</vt:lpstr>
      <vt:lpstr>Présentation du processus simplifié de demande d’insertion</vt:lpstr>
      <vt:lpstr>Présentation du processus simplifié de demande d’hébergement</vt:lpstr>
      <vt:lpstr>Présentation PowerPoint</vt:lpstr>
      <vt:lpstr>Un nouveau routage automatisé vers le niveau local dans le but d’améliorer le traitement des sollicitations</vt:lpstr>
      <vt:lpstr>Un nouveau routage automatisé vers le niveau local dans le but d’améliorer le traitement des sollicitations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COUPPEY, Cécile</dc:creator>
  <cp:lastModifiedBy>RENIE, Cosme</cp:lastModifiedBy>
  <cp:revision>3</cp:revision>
  <dcterms:created xsi:type="dcterms:W3CDTF">2022-04-25T10:47:50Z</dcterms:created>
  <dcterms:modified xsi:type="dcterms:W3CDTF">2025-12-22T15:29:28Z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0x010100499F99092641FD4391FE440809AF3899</vt:lpwstr>
  </property>
  <property fmtid="{D5CDD505-2E9C-101B-9397-08002B2CF9AE}" pid="3" name="Order">
    <vt:r8>9000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