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9" r:id="rId5"/>
    <p:sldMasterId id="2147483679" r:id="rId6"/>
    <p:sldMasterId id="2147483689" r:id="rId7"/>
    <p:sldMasterId id="2147483697" r:id="rId8"/>
    <p:sldMasterId id="2147483707" r:id="rId9"/>
  </p:sldMasterIdLst>
  <p:notesMasterIdLst>
    <p:notesMasterId r:id="rId19"/>
  </p:notesMasterIdLst>
  <p:sldIdLst>
    <p:sldId id="273" r:id="rId10"/>
    <p:sldId id="274" r:id="rId11"/>
    <p:sldId id="272" r:id="rId12"/>
    <p:sldId id="299" r:id="rId13"/>
    <p:sldId id="300" r:id="rId14"/>
    <p:sldId id="2147469525" r:id="rId15"/>
    <p:sldId id="279" r:id="rId16"/>
    <p:sldId id="284" r:id="rId17"/>
    <p:sldId id="28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DFF"/>
    <a:srgbClr val="C1E9FF"/>
    <a:srgbClr val="E3FEAC"/>
    <a:srgbClr val="AFF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6395" autoAdjust="0"/>
  </p:normalViewPr>
  <p:slideViewPr>
    <p:cSldViewPr snapToGrid="0">
      <p:cViewPr varScale="1">
        <p:scale>
          <a:sx n="97" d="100"/>
          <a:sy n="97" d="100"/>
        </p:scale>
        <p:origin x="357" y="2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C59B8-57B7-4006-9870-FBD76B274716}" type="datetimeFigureOut">
              <a:rPr lang="fr-FR" smtClean="0"/>
              <a:t>22/05/2025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5481D-FC9B-4E91-A5E2-BC0105D5FD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05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D6A28309-58F9-4FE2-AA26-7C2018BF246D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44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78101D17-0574-414C-8271-2797B268B8CF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71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4F57-4AD2-4454-A28B-8BBE0C3BE30D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961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6037-9151-4990-AC1C-5E9B9602A2EE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6400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 dirty="0"/>
              <a:t>Click icon to add picture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5539-6AA7-48B8-B3D8-C8FE9EEC6324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6034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B494D-056C-4F2E-A42A-A363F57A8A87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667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CDC62-4D51-427E-8F26-33CF016A3893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519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9525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CAA48AF5-E4CF-4D17-80FB-EF6C5687F547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4078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612BD64B-52DD-4CE5-91EE-39AE5184906A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330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B22EE23-9E0F-448B-9C0B-C964E8EC20E0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6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CCB0844-C8A5-4DC7-B687-3EFF1519E52B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79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cxnSp>
        <p:nvCxnSpPr>
          <p:cNvPr id="5" name="Google Shape;169;p14">
            <a:extLst>
              <a:ext uri="{FF2B5EF4-FFF2-40B4-BE49-F238E27FC236}">
                <a16:creationId xmlns:a16="http://schemas.microsoft.com/office/drawing/2014/main" id="{D039B1D2-01F3-D5CE-D228-5DE1D2D7A062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C901901E-D62A-87CB-C82F-43E2B3BF7D0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61DAE855-ADD2-551C-6219-8075263105C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77C6EFA8-0C2A-C1E9-841C-95156BB0BD73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3585832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508237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cxnSp>
        <p:nvCxnSpPr>
          <p:cNvPr id="7" name="Google Shape;169;p14">
            <a:extLst>
              <a:ext uri="{FF2B5EF4-FFF2-40B4-BE49-F238E27FC236}">
                <a16:creationId xmlns:a16="http://schemas.microsoft.com/office/drawing/2014/main" id="{986C5777-8FB1-CC6E-4383-6537DD4B213A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BA451393-2C0B-76C9-7A60-426D4115DF55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AC0EB233-D314-C1DC-298A-81378EF19C1E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A9F2D58E-FB11-0CA5-F1EB-A58F492624D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25/01/2024</a:t>
            </a:r>
          </a:p>
        </p:txBody>
      </p:sp>
    </p:spTree>
    <p:extLst>
      <p:ext uri="{BB962C8B-B14F-4D97-AF65-F5344CB8AC3E}">
        <p14:creationId xmlns:p14="http://schemas.microsoft.com/office/powerpoint/2010/main" val="3521262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148546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COPIL">
  <p:cSld name="Titre COPIL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7"/>
          <p:cNvSpPr txBox="1">
            <a:spLocks noGrp="1"/>
          </p:cNvSpPr>
          <p:nvPr>
            <p:ph type="title"/>
          </p:nvPr>
        </p:nvSpPr>
        <p:spPr>
          <a:xfrm>
            <a:off x="479999" y="737517"/>
            <a:ext cx="11232000" cy="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17"/>
          <p:cNvSpPr txBox="1">
            <a:spLocks noGrp="1"/>
          </p:cNvSpPr>
          <p:nvPr>
            <p:ph type="body" idx="1"/>
          </p:nvPr>
        </p:nvSpPr>
        <p:spPr>
          <a:xfrm>
            <a:off x="4416000" y="240000"/>
            <a:ext cx="72960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rabicPeriod"/>
              <a:defRPr sz="1000" b="1"/>
            </a:lvl1pPr>
            <a:lvl2pPr marL="1219170" lvl="1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lphaLcPeriod"/>
              <a:defRPr sz="1000"/>
            </a:lvl2pPr>
            <a:lvl3pPr marL="1828754" lvl="2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4" name="Google Shape;264;p17"/>
          <p:cNvSpPr txBox="1">
            <a:spLocks noGrp="1"/>
          </p:cNvSpPr>
          <p:nvPr>
            <p:ph type="body" idx="2"/>
          </p:nvPr>
        </p:nvSpPr>
        <p:spPr>
          <a:xfrm>
            <a:off x="479999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5" name="Google Shape;265;p17"/>
          <p:cNvSpPr txBox="1">
            <a:spLocks noGrp="1"/>
          </p:cNvSpPr>
          <p:nvPr>
            <p:ph type="body" idx="3"/>
          </p:nvPr>
        </p:nvSpPr>
        <p:spPr>
          <a:xfrm>
            <a:off x="4416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6" name="Google Shape;266;p17"/>
          <p:cNvSpPr txBox="1">
            <a:spLocks noGrp="1"/>
          </p:cNvSpPr>
          <p:nvPr>
            <p:ph type="body" idx="4"/>
          </p:nvPr>
        </p:nvSpPr>
        <p:spPr>
          <a:xfrm>
            <a:off x="8352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197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715310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2" indent="-143992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2" indent="-143992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82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45504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43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96199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43A3B15-A2FC-4FB9-AD3A-A94576E8B51C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81376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7558703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95" indent="-527995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7604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9" indent="-143999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9" indent="-143999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337554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3" y="404814"/>
            <a:ext cx="10585451" cy="471069"/>
          </a:xfrm>
        </p:spPr>
        <p:txBody>
          <a:bodyPr wrap="square"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fr-FR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74713" y="980885"/>
            <a:ext cx="10585451" cy="21544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defRPr lang="fr-FR" dirty="0"/>
            </a:lvl1pPr>
          </a:lstStyle>
          <a:p>
            <a:pPr marL="0" lvl="0" indent="0">
              <a:spcBef>
                <a:spcPts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A4C4EFED-F336-ED04-A2B5-D6957A185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9225" y="6357043"/>
            <a:ext cx="3495672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lvl1pPr>
              <a:defRPr lang="fr-FR" sz="1000" dirty="0"/>
            </a:lvl1pPr>
          </a:lstStyle>
          <a:p>
            <a:pPr>
              <a:spcBef>
                <a:spcPts val="601"/>
              </a:spcBef>
            </a:pPr>
            <a:r>
              <a:rPr lang="fr-FR" dirty="0"/>
              <a:t>Offre T3 - bilan affinage et trajectoire</a:t>
            </a:r>
          </a:p>
        </p:txBody>
      </p:sp>
    </p:spTree>
    <p:extLst>
      <p:ext uri="{BB962C8B-B14F-4D97-AF65-F5344CB8AC3E}">
        <p14:creationId xmlns:p14="http://schemas.microsoft.com/office/powerpoint/2010/main" val="1090375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60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24810751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16999113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1" indent="-527981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047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4" indent="-143994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4" indent="-143994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928543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 bwMode="gray">
          <a:xfrm>
            <a:off x="478779" y="6378000"/>
            <a:ext cx="7872000" cy="480000"/>
          </a:xfrm>
        </p:spPr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F43E6FD-AB27-4108-A2FC-346BB5F75E3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3"/>
          </p:nvPr>
        </p:nvSpPr>
        <p:spPr bwMode="gray">
          <a:xfrm>
            <a:off x="687919" y="1484321"/>
            <a:ext cx="10784416" cy="4681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04291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078C76F-8411-4B5E-B1B4-7C80E9F631BC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53732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6" y="404814"/>
            <a:ext cx="7235825" cy="471069"/>
          </a:xfrm>
        </p:spPr>
        <p:txBody>
          <a:bodyPr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en-US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4716" y="980883"/>
            <a:ext cx="7235825" cy="276999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r>
              <a:rPr lang="fr-FR"/>
              <a:t>Cliquez pour modifier le sous-titre</a:t>
            </a:r>
          </a:p>
        </p:txBody>
      </p:sp>
    </p:spTree>
    <p:extLst>
      <p:ext uri="{BB962C8B-B14F-4D97-AF65-F5344CB8AC3E}">
        <p14:creationId xmlns:p14="http://schemas.microsoft.com/office/powerpoint/2010/main" val="2044749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22C72787-DC05-44E4-A8A7-EA31666ECC30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75804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2D77D-7666-49FD-B502-5F440F0A1806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74841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49C9A-A0B6-454E-AB85-5E08EC7D603E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22512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 dirty="0"/>
              <a:t>Click icon to add picture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7701-97A5-4DF3-B7EE-2DDC6458354B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525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3521-2E5D-4A22-BD8D-2C1781FC521D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63109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8898B-8EB2-46B4-8820-43C858D6D942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77140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1A7FDA07-DF30-4A43-93E2-DCE440059228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12797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944757A-3A12-4F1F-A537-58B76CD64F74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00875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9944757A-3A12-4F1F-A537-58B76CD64F74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741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0E10C516-08A8-43C7-83FF-CC8150ED7CCA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05490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/>
              <a:t>Titre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7D0549B5-8424-4CD6-BE61-8FE4FBADC8FA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4243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5E1B7-9EA3-4754-B4B0-CF3B0063F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DA659A-BFDD-4791-8C92-194D513F5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817482-1CE4-489C-936A-7DC3CC42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B6BA-8AED-471E-9EB1-2CA5674A6325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EEB089-F118-4450-A2C5-98D88D7C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E088FA-760B-4941-B20F-F8B63C17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4A11-5BBC-4C39-AF9D-1F882C368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078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fld id="{45AB190F-45FE-4C5A-B584-40B07C589B2C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0526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088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fld id="{FD29E78E-4CEA-4D40-BF8D-5F9F75AA2EBD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7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717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EAF5609-065B-4BA4-8F55-E09C0D2ABC27}" type="datetime1">
              <a:rPr lang="fr-FR" smtClean="0"/>
              <a:t>22/05/2025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03334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sldNum="0"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  <p:cxnSp>
        <p:nvCxnSpPr>
          <p:cNvPr id="14" name="Google Shape;169;p14">
            <a:extLst>
              <a:ext uri="{FF2B5EF4-FFF2-40B4-BE49-F238E27FC236}">
                <a16:creationId xmlns:a16="http://schemas.microsoft.com/office/drawing/2014/main" id="{BCC06D1D-78A4-90D9-320E-35976AFD1888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Espace réservé du pied de page 3">
            <a:extLst>
              <a:ext uri="{FF2B5EF4-FFF2-40B4-BE49-F238E27FC236}">
                <a16:creationId xmlns:a16="http://schemas.microsoft.com/office/drawing/2014/main" id="{3FD3B5A3-6EC0-E99E-595F-9BA34DCA56AD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6" name="Espace réservé du numéro de diapositive 4">
            <a:extLst>
              <a:ext uri="{FF2B5EF4-FFF2-40B4-BE49-F238E27FC236}">
                <a16:creationId xmlns:a16="http://schemas.microsoft.com/office/drawing/2014/main" id="{D2A81AFE-8E52-DDDD-1545-403D43614659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A083FAF4-F4BC-6A18-2113-3ABD8379C40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229824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2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6" r:id="rId6"/>
  </p:sldLayoutIdLst>
  <p:hf hdr="0" dt="0"/>
  <p:txStyles>
    <p:titleStyle>
      <a:lvl1pPr algn="l" defTabSz="1219187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87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6" indent="-95999" algn="l" defTabSz="1219187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94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64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358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952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545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7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81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7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68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62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55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49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5" r:id="rId7"/>
  </p:sldLayoutIdLst>
  <p:hf hdr="0" dt="0"/>
  <p:txStyles>
    <p:titleStyle>
      <a:lvl1pPr algn="l" defTabSz="1219158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58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89" indent="-95999" algn="l" defTabSz="1219158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73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6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682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261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840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417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9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5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3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1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93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71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4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27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55BE00D-CB04-404A-9517-636075592FE0}" type="datetime1">
              <a:rPr lang="fr-FR" smtClean="0"/>
              <a:pPr>
                <a:defRPr/>
              </a:pPr>
              <a:t>22/05/2025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93489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deconnaissances.sisiao.dihal.gouv.fr/support/webinaire-de-lancement-de-l%C3%A9volution-de-lassistance-aux-utilisateurs-24/04/2025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5732CFF6-19D4-F3D1-0D63-CD9769C4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FBCBA9E-90CC-1C2B-B5C3-7C51304A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B9CF41-B6D8-3C75-AB76-3F76C31A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7FD01809-527B-BFBF-C6EE-ACC6997F9E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4400" dirty="0"/>
              <a:t>comité</a:t>
            </a:r>
            <a:r>
              <a:rPr lang="fr-FR" dirty="0"/>
              <a:t> référents SI SIAO</a:t>
            </a:r>
          </a:p>
          <a:p>
            <a:r>
              <a:rPr lang="fr-FR" sz="2800" b="0" dirty="0"/>
              <a:t>MAI 2025</a:t>
            </a:r>
          </a:p>
        </p:txBody>
      </p:sp>
    </p:spTree>
    <p:extLst>
      <p:ext uri="{BB962C8B-B14F-4D97-AF65-F5344CB8AC3E}">
        <p14:creationId xmlns:p14="http://schemas.microsoft.com/office/powerpoint/2010/main" val="136625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EFF5AB9-7B85-8B59-3F95-414EF6B1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662C48-4EA7-BAB4-5AFF-6951858C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CCB0844-C8A5-4DC7-B687-3EFF1519E52B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BF223A-375B-8A6D-B7F5-095E3C15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905330F-C394-A57E-9093-BB85704DF2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999" y="2160000"/>
            <a:ext cx="6639258" cy="2403976"/>
          </a:xfrm>
        </p:spPr>
        <p:txBody>
          <a:bodyPr/>
          <a:lstStyle/>
          <a:p>
            <a:r>
              <a:rPr lang="fr-FR" sz="1800" dirty="0"/>
              <a:t> Thématiques identifiées</a:t>
            </a:r>
          </a:p>
          <a:p>
            <a:r>
              <a:rPr lang="fr-FR" sz="1800" dirty="0"/>
              <a:t> Liste des sujets</a:t>
            </a:r>
          </a:p>
          <a:p>
            <a:r>
              <a:rPr lang="fr-FR" sz="1800" dirty="0"/>
              <a:t> Relevé d’informations, décisions et d’actions</a:t>
            </a:r>
          </a:p>
        </p:txBody>
      </p:sp>
    </p:spTree>
    <p:extLst>
      <p:ext uri="{BB962C8B-B14F-4D97-AF65-F5344CB8AC3E}">
        <p14:creationId xmlns:p14="http://schemas.microsoft.com/office/powerpoint/2010/main" val="248813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485" y="1200153"/>
            <a:ext cx="11231033" cy="421614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1. Thématiques identifiées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4874DC1-A230-E90F-9620-5157B2D98187}"/>
              </a:ext>
            </a:extLst>
          </p:cNvPr>
          <p:cNvSpPr/>
          <p:nvPr/>
        </p:nvSpPr>
        <p:spPr>
          <a:xfrm>
            <a:off x="480482" y="1967163"/>
            <a:ext cx="2863515" cy="45740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i="1" dirty="0">
                <a:solidFill>
                  <a:schemeClr val="tx1"/>
                </a:solidFill>
              </a:rPr>
              <a:t>Les thématiques </a:t>
            </a:r>
            <a:r>
              <a:rPr lang="fr-FR" sz="1400" b="1" i="1" dirty="0">
                <a:solidFill>
                  <a:schemeClr val="tx1"/>
                </a:solidFill>
              </a:rPr>
              <a:t>demandes, ménages</a:t>
            </a:r>
            <a:r>
              <a:rPr lang="fr-FR" sz="1400" i="1" dirty="0">
                <a:solidFill>
                  <a:schemeClr val="tx1"/>
                </a:solidFill>
              </a:rPr>
              <a:t> et </a:t>
            </a:r>
            <a:r>
              <a:rPr lang="fr-FR" sz="1400" b="1" i="1" dirty="0">
                <a:solidFill>
                  <a:schemeClr val="tx1"/>
                </a:solidFill>
              </a:rPr>
              <a:t>offre</a:t>
            </a:r>
            <a:r>
              <a:rPr lang="fr-FR" sz="1400" i="1" dirty="0">
                <a:solidFill>
                  <a:schemeClr val="tx1"/>
                </a:solidFill>
              </a:rPr>
              <a:t> ont été identifiées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248EA83-F139-ADF3-BD54-0A7F9AF95F29}"/>
              </a:ext>
            </a:extLst>
          </p:cNvPr>
          <p:cNvSpPr/>
          <p:nvPr/>
        </p:nvSpPr>
        <p:spPr>
          <a:xfrm>
            <a:off x="3549316" y="1967163"/>
            <a:ext cx="8162201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Thématiques du SI SIAO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EE9B679-AEAA-67AC-9DBA-F2EBFA57A0C0}"/>
              </a:ext>
            </a:extLst>
          </p:cNvPr>
          <p:cNvGrpSpPr/>
          <p:nvPr/>
        </p:nvGrpSpPr>
        <p:grpSpPr>
          <a:xfrm>
            <a:off x="3549316" y="2523946"/>
            <a:ext cx="1174750" cy="601663"/>
            <a:chOff x="546100" y="1612899"/>
            <a:chExt cx="1174750" cy="601663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5E04571F-9635-A138-3EA3-67C4E473349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6" name="Rectangle : coins arrondis 115">
              <a:extLst>
                <a:ext uri="{FF2B5EF4-FFF2-40B4-BE49-F238E27FC236}">
                  <a16:creationId xmlns:a16="http://schemas.microsoft.com/office/drawing/2014/main" id="{C067294A-8395-1756-580E-23A5C7B2085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9B8D42A5-0284-648B-EBDE-8F947054907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Administration</a:t>
              </a:r>
            </a:p>
          </p:txBody>
        </p: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D7AE491E-4C3E-97C4-B70D-23830D9A61AE}"/>
              </a:ext>
            </a:extLst>
          </p:cNvPr>
          <p:cNvGrpSpPr/>
          <p:nvPr/>
        </p:nvGrpSpPr>
        <p:grpSpPr>
          <a:xfrm>
            <a:off x="4921249" y="2523945"/>
            <a:ext cx="1174750" cy="601663"/>
            <a:chOff x="546100" y="1612899"/>
            <a:chExt cx="1174750" cy="601663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5F1AAEA-B8A1-EB48-43FE-93C8BCA7AE0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0" name="Rectangle : coins arrondis 119">
              <a:extLst>
                <a:ext uri="{FF2B5EF4-FFF2-40B4-BE49-F238E27FC236}">
                  <a16:creationId xmlns:a16="http://schemas.microsoft.com/office/drawing/2014/main" id="{5178A734-A763-A860-1E4F-B7835EB4B9B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F072ED77-E50C-5B58-1853-53B8C29EC52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Connexion</a:t>
              </a:r>
            </a:p>
          </p:txBody>
        </p: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7E8A5B3E-8D6F-BECF-51E3-9F4AB6A17361}"/>
              </a:ext>
            </a:extLst>
          </p:cNvPr>
          <p:cNvGrpSpPr/>
          <p:nvPr/>
        </p:nvGrpSpPr>
        <p:grpSpPr>
          <a:xfrm>
            <a:off x="6301318" y="2530450"/>
            <a:ext cx="1174750" cy="601663"/>
            <a:chOff x="546100" y="1612899"/>
            <a:chExt cx="1174750" cy="60166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D3453A4B-21FF-BD17-A035-CBFB6A87E72B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62B5E59F-ADFF-0EC7-5161-0DCE1A897A9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906491E3-0AEC-3637-E3DB-A47ECA6B1B2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Tableaux de bord</a:t>
              </a:r>
            </a:p>
          </p:txBody>
        </p: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3039300B-A135-9903-CED4-684950C3CCFD}"/>
              </a:ext>
            </a:extLst>
          </p:cNvPr>
          <p:cNvGrpSpPr/>
          <p:nvPr/>
        </p:nvGrpSpPr>
        <p:grpSpPr>
          <a:xfrm>
            <a:off x="3549316" y="3300640"/>
            <a:ext cx="1174750" cy="601663"/>
            <a:chOff x="546100" y="1612899"/>
            <a:chExt cx="1174750" cy="601663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722CFDC4-4AAE-C2D4-6C8E-FA7AA923DC7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8" name="Rectangle : coins arrondis 127">
              <a:extLst>
                <a:ext uri="{FF2B5EF4-FFF2-40B4-BE49-F238E27FC236}">
                  <a16:creationId xmlns:a16="http://schemas.microsoft.com/office/drawing/2014/main" id="{765631E3-45EF-748D-55C8-EACB2A76064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7A7A2A0A-E58A-7F1E-47B5-A19CCFDAF0D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et création</a:t>
              </a: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292A31B6-7B7D-340C-FD88-2ADEF23E46D8}"/>
              </a:ext>
            </a:extLst>
          </p:cNvPr>
          <p:cNvGrpSpPr/>
          <p:nvPr/>
        </p:nvGrpSpPr>
        <p:grpSpPr>
          <a:xfrm>
            <a:off x="4921249" y="3300639"/>
            <a:ext cx="1174750" cy="601663"/>
            <a:chOff x="546100" y="1612899"/>
            <a:chExt cx="1174750" cy="601663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DB4186C6-399D-67F0-B37B-19CE0449D25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2" name="Rectangle : coins arrondis 131">
              <a:extLst>
                <a:ext uri="{FF2B5EF4-FFF2-40B4-BE49-F238E27FC236}">
                  <a16:creationId xmlns:a16="http://schemas.microsoft.com/office/drawing/2014/main" id="{8D4578E4-A518-B708-CC28-D070CB2BD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BA997157-9997-C93E-4101-A29946DD179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Éval flash &amp; approfondie</a:t>
              </a:r>
            </a:p>
          </p:txBody>
        </p: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64E2CF1C-2C84-82AB-3FE5-EA3D04485A27}"/>
              </a:ext>
            </a:extLst>
          </p:cNvPr>
          <p:cNvGrpSpPr/>
          <p:nvPr/>
        </p:nvGrpSpPr>
        <p:grpSpPr>
          <a:xfrm>
            <a:off x="6301318" y="3307144"/>
            <a:ext cx="1174750" cy="601663"/>
            <a:chOff x="546100" y="1612899"/>
            <a:chExt cx="1174750" cy="601663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BFBBB4C-37CF-13CA-55EE-AEF665B1015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6" name="Rectangle : coins arrondis 135">
              <a:extLst>
                <a:ext uri="{FF2B5EF4-FFF2-40B4-BE49-F238E27FC236}">
                  <a16:creationId xmlns:a16="http://schemas.microsoft.com/office/drawing/2014/main" id="{89948A1B-43BF-F532-121B-F1D027A0F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CC91A658-0BC8-031F-E374-08E429016CC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Doublons</a:t>
              </a:r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3C4AD875-6FD4-FA12-A72F-EB6F2748AB84}"/>
              </a:ext>
            </a:extLst>
          </p:cNvPr>
          <p:cNvGrpSpPr/>
          <p:nvPr/>
        </p:nvGrpSpPr>
        <p:grpSpPr>
          <a:xfrm>
            <a:off x="3549316" y="4077690"/>
            <a:ext cx="1174750" cy="601663"/>
            <a:chOff x="546100" y="1612899"/>
            <a:chExt cx="1174750" cy="601663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A7018337-4638-645F-6A6E-CEE81D61BED4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0" name="Rectangle : coins arrondis 139">
              <a:extLst>
                <a:ext uri="{FF2B5EF4-FFF2-40B4-BE49-F238E27FC236}">
                  <a16:creationId xmlns:a16="http://schemas.microsoft.com/office/drawing/2014/main" id="{674AE4FD-CD96-E4F7-F695-DBB8E52B1DA3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rgbClr val="6D6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3100D372-3E89-01BF-B1E3-2B5540E828C5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4A0759E1-3568-5095-7BAC-CA17872204CF}"/>
              </a:ext>
            </a:extLst>
          </p:cNvPr>
          <p:cNvGrpSpPr/>
          <p:nvPr/>
        </p:nvGrpSpPr>
        <p:grpSpPr>
          <a:xfrm>
            <a:off x="4921249" y="4077689"/>
            <a:ext cx="1174750" cy="601663"/>
            <a:chOff x="546100" y="1612899"/>
            <a:chExt cx="1174750" cy="601663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0E1B251B-93E8-7C88-9D82-46611C3BA0F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4" name="Rectangle : coins arrondis 143">
              <a:extLst>
                <a:ext uri="{FF2B5EF4-FFF2-40B4-BE49-F238E27FC236}">
                  <a16:creationId xmlns:a16="http://schemas.microsoft.com/office/drawing/2014/main" id="{99248E3C-B6E7-3F4E-9050-AA31AB55683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9F907B6F-2DC3-C01E-1C2B-D6C5FE846A0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00C5EBF2-8ACE-DDA4-701E-725FED8F69FD}"/>
              </a:ext>
            </a:extLst>
          </p:cNvPr>
          <p:cNvGrpSpPr/>
          <p:nvPr/>
        </p:nvGrpSpPr>
        <p:grpSpPr>
          <a:xfrm>
            <a:off x="6301318" y="4084194"/>
            <a:ext cx="1174750" cy="601663"/>
            <a:chOff x="546100" y="1612899"/>
            <a:chExt cx="1174750" cy="601663"/>
          </a:xfrm>
        </p:grpSpPr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CD49D5F-9884-7EBA-D1E9-D2C53A22B7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55AF66E5-E9B6-11DE-63F4-D5627F0ADF6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67E8B744-4D88-A29B-ECF1-1F547E71FD41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Prestation</a:t>
              </a:r>
            </a:p>
          </p:txBody>
        </p:sp>
      </p:grp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9ADFC4F7-732B-88B6-9D43-AF890883C275}"/>
              </a:ext>
            </a:extLst>
          </p:cNvPr>
          <p:cNvGrpSpPr/>
          <p:nvPr/>
        </p:nvGrpSpPr>
        <p:grpSpPr>
          <a:xfrm>
            <a:off x="3549316" y="4853606"/>
            <a:ext cx="1174750" cy="601663"/>
            <a:chOff x="546100" y="1612899"/>
            <a:chExt cx="1174750" cy="601663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BD65BCB-3587-784C-67EB-D164950084E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2" name="Rectangle : coins arrondis 151">
              <a:extLst>
                <a:ext uri="{FF2B5EF4-FFF2-40B4-BE49-F238E27FC236}">
                  <a16:creationId xmlns:a16="http://schemas.microsoft.com/office/drawing/2014/main" id="{92788C21-296A-2696-22F6-4A062B1EB11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5BC6077A-C703-FFF0-0F50-2510F7C6587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</p:grpSp>
      <p:grpSp>
        <p:nvGrpSpPr>
          <p:cNvPr id="154" name="Groupe 153">
            <a:extLst>
              <a:ext uri="{FF2B5EF4-FFF2-40B4-BE49-F238E27FC236}">
                <a16:creationId xmlns:a16="http://schemas.microsoft.com/office/drawing/2014/main" id="{58584450-262E-A598-B401-93F997D6A607}"/>
              </a:ext>
            </a:extLst>
          </p:cNvPr>
          <p:cNvGrpSpPr/>
          <p:nvPr/>
        </p:nvGrpSpPr>
        <p:grpSpPr>
          <a:xfrm>
            <a:off x="4929385" y="4849375"/>
            <a:ext cx="1174750" cy="601663"/>
            <a:chOff x="546100" y="1612899"/>
            <a:chExt cx="1174750" cy="601663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5D4B8919-4530-81A3-7352-3DFCA0B8EF1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6" name="Rectangle : coins arrondis 155">
              <a:extLst>
                <a:ext uri="{FF2B5EF4-FFF2-40B4-BE49-F238E27FC236}">
                  <a16:creationId xmlns:a16="http://schemas.microsoft.com/office/drawing/2014/main" id="{74A81E0C-C309-2619-3996-1E27E4C2BC3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57" name="ZoneTexte 156">
              <a:extLst>
                <a:ext uri="{FF2B5EF4-FFF2-40B4-BE49-F238E27FC236}">
                  <a16:creationId xmlns:a16="http://schemas.microsoft.com/office/drawing/2014/main" id="{BB2C7971-FEE6-3ED4-E353-4EF5515FD6A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58" name="Groupe 157">
            <a:extLst>
              <a:ext uri="{FF2B5EF4-FFF2-40B4-BE49-F238E27FC236}">
                <a16:creationId xmlns:a16="http://schemas.microsoft.com/office/drawing/2014/main" id="{4A0A752D-FF5B-3254-9ED1-BE80A4CB5BC8}"/>
              </a:ext>
            </a:extLst>
          </p:cNvPr>
          <p:cNvGrpSpPr/>
          <p:nvPr/>
        </p:nvGrpSpPr>
        <p:grpSpPr>
          <a:xfrm>
            <a:off x="6301322" y="4849375"/>
            <a:ext cx="1174750" cy="601663"/>
            <a:chOff x="546100" y="1612899"/>
            <a:chExt cx="1174750" cy="601663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CD72EBC8-9538-92EE-A0E6-5CDF3ECE36C6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0" name="Rectangle : coins arrondis 159">
              <a:extLst>
                <a:ext uri="{FF2B5EF4-FFF2-40B4-BE49-F238E27FC236}">
                  <a16:creationId xmlns:a16="http://schemas.microsoft.com/office/drawing/2014/main" id="{B28E81BE-CD7B-5167-D156-B3A94597976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FB75C6B4-B68A-0C0D-7FC5-80FFD1943F3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394E73D9-A79E-41E9-1165-50B0F49810F2}"/>
              </a:ext>
            </a:extLst>
          </p:cNvPr>
          <p:cNvGrpSpPr/>
          <p:nvPr/>
        </p:nvGrpSpPr>
        <p:grpSpPr>
          <a:xfrm>
            <a:off x="7683527" y="4842870"/>
            <a:ext cx="1174750" cy="601663"/>
            <a:chOff x="546100" y="1612899"/>
            <a:chExt cx="1174750" cy="601663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6AF9B59-3BE1-70F7-1084-C5C2AAF78B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4" name="Rectangle : coins arrondis 163">
              <a:extLst>
                <a:ext uri="{FF2B5EF4-FFF2-40B4-BE49-F238E27FC236}">
                  <a16:creationId xmlns:a16="http://schemas.microsoft.com/office/drawing/2014/main" id="{E9DA21E7-9206-7AC4-DEED-A844A5DC940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F7FD642-2908-F943-F134-F7E5B5CE8AE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Personnes</a:t>
              </a:r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FA640393-808C-8247-BE97-CD265903B38C}"/>
              </a:ext>
            </a:extLst>
          </p:cNvPr>
          <p:cNvGrpSpPr/>
          <p:nvPr/>
        </p:nvGrpSpPr>
        <p:grpSpPr>
          <a:xfrm>
            <a:off x="3549316" y="5618786"/>
            <a:ext cx="1174750" cy="601663"/>
            <a:chOff x="546100" y="1612899"/>
            <a:chExt cx="1174750" cy="601663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F3357F17-D638-C069-EAA0-BD1ADC281EE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8" name="Rectangle : coins arrondis 167">
              <a:extLst>
                <a:ext uri="{FF2B5EF4-FFF2-40B4-BE49-F238E27FC236}">
                  <a16:creationId xmlns:a16="http://schemas.microsoft.com/office/drawing/2014/main" id="{634F8E3C-759D-E240-E9B8-87AAD9F2C26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5E8D5149-1AB2-7F91-1023-BC1198947EF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Paramétrage</a:t>
              </a:r>
            </a:p>
          </p:txBody>
        </p: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BA4106EA-6EE6-57CE-05DC-A998E6B496BF}"/>
              </a:ext>
            </a:extLst>
          </p:cNvPr>
          <p:cNvGrpSpPr/>
          <p:nvPr/>
        </p:nvGrpSpPr>
        <p:grpSpPr>
          <a:xfrm>
            <a:off x="4921249" y="5618785"/>
            <a:ext cx="1174750" cy="601663"/>
            <a:chOff x="546100" y="1612899"/>
            <a:chExt cx="1174750" cy="601663"/>
          </a:xfrm>
        </p:grpSpPr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40A37173-0C7F-8A8F-0F78-44AD95CF9D3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2" name="Rectangle : coins arrondis 171">
              <a:extLst>
                <a:ext uri="{FF2B5EF4-FFF2-40B4-BE49-F238E27FC236}">
                  <a16:creationId xmlns:a16="http://schemas.microsoft.com/office/drawing/2014/main" id="{E0B8A1EB-070A-33BA-1AF1-B9443B9D38E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5BA53370-DABB-6006-A6E6-6E0AB28C192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listes d’attente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507FF97A-65DC-2AE0-30BB-1460E9DD6AF6}"/>
              </a:ext>
            </a:extLst>
          </p:cNvPr>
          <p:cNvGrpSpPr/>
          <p:nvPr/>
        </p:nvGrpSpPr>
        <p:grpSpPr>
          <a:xfrm>
            <a:off x="9061456" y="2519653"/>
            <a:ext cx="1174750" cy="601663"/>
            <a:chOff x="546100" y="1612899"/>
            <a:chExt cx="1174750" cy="601663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F87AA2D5-6F03-2B1C-BC6B-CE6C69E9D44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6" name="Rectangle : coins arrondis 175">
              <a:extLst>
                <a:ext uri="{FF2B5EF4-FFF2-40B4-BE49-F238E27FC236}">
                  <a16:creationId xmlns:a16="http://schemas.microsoft.com/office/drawing/2014/main" id="{1B71D4F5-D5E0-98C1-8845-412F0E90E2C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id="{77C23668-6E11-0B35-C44F-BBBC43DD055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territoires</a:t>
              </a:r>
            </a:p>
          </p:txBody>
        </p:sp>
      </p:grpSp>
      <p:grpSp>
        <p:nvGrpSpPr>
          <p:cNvPr id="178" name="Groupe 177">
            <a:extLst>
              <a:ext uri="{FF2B5EF4-FFF2-40B4-BE49-F238E27FC236}">
                <a16:creationId xmlns:a16="http://schemas.microsoft.com/office/drawing/2014/main" id="{9B5FEEE2-3D1C-AE26-FE82-43EE25650077}"/>
              </a:ext>
            </a:extLst>
          </p:cNvPr>
          <p:cNvGrpSpPr/>
          <p:nvPr/>
        </p:nvGrpSpPr>
        <p:grpSpPr>
          <a:xfrm>
            <a:off x="7673251" y="4091408"/>
            <a:ext cx="1174750" cy="601663"/>
            <a:chOff x="546100" y="1612899"/>
            <a:chExt cx="1174750" cy="601663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46E4D919-C55E-78EF-FF3D-7A02917DFA18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0" name="Rectangle : coins arrondis 179">
              <a:extLst>
                <a:ext uri="{FF2B5EF4-FFF2-40B4-BE49-F238E27FC236}">
                  <a16:creationId xmlns:a16="http://schemas.microsoft.com/office/drawing/2014/main" id="{3A5F6603-FC8B-A0B7-E218-D28EA117DC3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4C95811B-5781-7787-88A1-EC4A811A64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grpSp>
        <p:nvGrpSpPr>
          <p:cNvPr id="182" name="Groupe 181">
            <a:extLst>
              <a:ext uri="{FF2B5EF4-FFF2-40B4-BE49-F238E27FC236}">
                <a16:creationId xmlns:a16="http://schemas.microsoft.com/office/drawing/2014/main" id="{41BF022C-C8EC-3534-9A65-C8CA98439BFB}"/>
              </a:ext>
            </a:extLst>
          </p:cNvPr>
          <p:cNvGrpSpPr/>
          <p:nvPr/>
        </p:nvGrpSpPr>
        <p:grpSpPr>
          <a:xfrm>
            <a:off x="9045184" y="4091407"/>
            <a:ext cx="1174750" cy="601663"/>
            <a:chOff x="546100" y="1612899"/>
            <a:chExt cx="1174750" cy="601663"/>
          </a:xfrm>
        </p:grpSpPr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91F31C0D-F619-07BC-E3A1-166283F67CF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703D9BF0-BB22-27B2-740C-933EEAA1EC8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5" name="ZoneTexte 184">
              <a:extLst>
                <a:ext uri="{FF2B5EF4-FFF2-40B4-BE49-F238E27FC236}">
                  <a16:creationId xmlns:a16="http://schemas.microsoft.com/office/drawing/2014/main" id="{F34B4650-5AEE-2DD4-5B22-D19D3C2ABAE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115</a:t>
              </a:r>
            </a:p>
          </p:txBody>
        </p: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A4FC2081-9730-BF62-FB07-A55553BB876D}"/>
              </a:ext>
            </a:extLst>
          </p:cNvPr>
          <p:cNvGrpSpPr/>
          <p:nvPr/>
        </p:nvGrpSpPr>
        <p:grpSpPr>
          <a:xfrm>
            <a:off x="10425253" y="4097912"/>
            <a:ext cx="1174750" cy="601663"/>
            <a:chOff x="546100" y="1612899"/>
            <a:chExt cx="1174750" cy="601663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D6C03992-88EE-178D-D4A5-8E7F35E1A760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8" name="Rectangle : coins arrondis 187">
              <a:extLst>
                <a:ext uri="{FF2B5EF4-FFF2-40B4-BE49-F238E27FC236}">
                  <a16:creationId xmlns:a16="http://schemas.microsoft.com/office/drawing/2014/main" id="{69551D68-D02F-EEEB-3988-901C93AB43D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B077836F-2BE2-1738-5B9A-498BA4BFBB4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Recherches insertion</a:t>
              </a:r>
            </a:p>
          </p:txBody>
        </p:sp>
      </p:grpSp>
      <p:grpSp>
        <p:nvGrpSpPr>
          <p:cNvPr id="190" name="Groupe 189">
            <a:extLst>
              <a:ext uri="{FF2B5EF4-FFF2-40B4-BE49-F238E27FC236}">
                <a16:creationId xmlns:a16="http://schemas.microsoft.com/office/drawing/2014/main" id="{0D1CD6D8-DAC7-DE7A-5F55-62F11B1D695E}"/>
              </a:ext>
            </a:extLst>
          </p:cNvPr>
          <p:cNvGrpSpPr/>
          <p:nvPr/>
        </p:nvGrpSpPr>
        <p:grpSpPr>
          <a:xfrm>
            <a:off x="6301318" y="5612816"/>
            <a:ext cx="1174750" cy="601663"/>
            <a:chOff x="546100" y="1612899"/>
            <a:chExt cx="1174750" cy="601663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E55761DF-C6F0-5851-77D8-155F5D136E2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2" name="Rectangle : coins arrondis 191">
              <a:extLst>
                <a:ext uri="{FF2B5EF4-FFF2-40B4-BE49-F238E27FC236}">
                  <a16:creationId xmlns:a16="http://schemas.microsoft.com/office/drawing/2014/main" id="{68B4ABAD-8776-F34F-F723-85879025C16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3" name="ZoneTexte 192">
              <a:extLst>
                <a:ext uri="{FF2B5EF4-FFF2-40B4-BE49-F238E27FC236}">
                  <a16:creationId xmlns:a16="http://schemas.microsoft.com/office/drawing/2014/main" id="{70570EBC-7202-FF83-D55E-90FD466CB09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structures</a:t>
              </a:r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B23729F3-EF1F-605D-8AA3-40AE3F71EE91}"/>
              </a:ext>
            </a:extLst>
          </p:cNvPr>
          <p:cNvGrpSpPr/>
          <p:nvPr/>
        </p:nvGrpSpPr>
        <p:grpSpPr>
          <a:xfrm>
            <a:off x="7673251" y="5612815"/>
            <a:ext cx="1174750" cy="601663"/>
            <a:chOff x="546100" y="1612899"/>
            <a:chExt cx="1174750" cy="601663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E99433E1-CFC8-C567-81CC-930864D1448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6" name="Rectangle : coins arrondis 195">
              <a:extLst>
                <a:ext uri="{FF2B5EF4-FFF2-40B4-BE49-F238E27FC236}">
                  <a16:creationId xmlns:a16="http://schemas.microsoft.com/office/drawing/2014/main" id="{84E97B65-D33E-4397-253D-43DC22D6833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7" name="ZoneTexte 196">
              <a:extLst>
                <a:ext uri="{FF2B5EF4-FFF2-40B4-BE49-F238E27FC236}">
                  <a16:creationId xmlns:a16="http://schemas.microsoft.com/office/drawing/2014/main" id="{EED35C09-5E0D-1386-431F-CC05074A4D7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groupes de places</a:t>
              </a:r>
            </a:p>
          </p:txBody>
        </p:sp>
      </p:grp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EE345BE9-1C79-263D-0EBF-56FACE0C3C1A}"/>
              </a:ext>
            </a:extLst>
          </p:cNvPr>
          <p:cNvGrpSpPr/>
          <p:nvPr/>
        </p:nvGrpSpPr>
        <p:grpSpPr>
          <a:xfrm>
            <a:off x="7681387" y="2527106"/>
            <a:ext cx="1174750" cy="601663"/>
            <a:chOff x="546100" y="1612899"/>
            <a:chExt cx="1174750" cy="601663"/>
          </a:xfrm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6591C49B-20F2-5B67-8C8D-964C09B8A1D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0" name="Rectangle : coins arrondis 199">
              <a:extLst>
                <a:ext uri="{FF2B5EF4-FFF2-40B4-BE49-F238E27FC236}">
                  <a16:creationId xmlns:a16="http://schemas.microsoft.com/office/drawing/2014/main" id="{5C25138E-E1AB-461C-1ED5-C0ECAAB9104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id="{9BDBB9D7-15FB-5BEA-7590-F77655CC424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utilisateurs</a:t>
              </a:r>
            </a:p>
          </p:txBody>
        </p:sp>
      </p:grp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0975B1FE-9D7B-F247-C2B5-2F84C24198C7}"/>
              </a:ext>
            </a:extLst>
          </p:cNvPr>
          <p:cNvGrpSpPr/>
          <p:nvPr/>
        </p:nvGrpSpPr>
        <p:grpSpPr>
          <a:xfrm>
            <a:off x="7673251" y="3296740"/>
            <a:ext cx="1174750" cy="601663"/>
            <a:chOff x="546100" y="1612899"/>
            <a:chExt cx="1174750" cy="601663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D706ADB-9F96-02D8-3AA5-D1EA22B706B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4" name="Rectangle : coins arrondis 203">
              <a:extLst>
                <a:ext uri="{FF2B5EF4-FFF2-40B4-BE49-F238E27FC236}">
                  <a16:creationId xmlns:a16="http://schemas.microsoft.com/office/drawing/2014/main" id="{F648386D-D3F8-856E-71B8-D1FDA73FC301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5" name="ZoneTexte 204">
              <a:extLst>
                <a:ext uri="{FF2B5EF4-FFF2-40B4-BE49-F238E27FC236}">
                  <a16:creationId xmlns:a16="http://schemas.microsoft.com/office/drawing/2014/main" id="{58277505-352A-DE8C-2DCC-2B97A8B5D57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Notes</a:t>
              </a:r>
            </a:p>
          </p:txBody>
        </p:sp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59010211-05AC-33BD-DC15-59D7FE1A058F}"/>
              </a:ext>
            </a:extLst>
          </p:cNvPr>
          <p:cNvGrpSpPr/>
          <p:nvPr/>
        </p:nvGrpSpPr>
        <p:grpSpPr>
          <a:xfrm>
            <a:off x="9045184" y="3296739"/>
            <a:ext cx="1174750" cy="601663"/>
            <a:chOff x="546100" y="1612899"/>
            <a:chExt cx="1174750" cy="601663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5803D5E1-046A-B03E-B14C-5B59F4AC0D9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8" name="Rectangle : coins arrondis 207">
              <a:extLst>
                <a:ext uri="{FF2B5EF4-FFF2-40B4-BE49-F238E27FC236}">
                  <a16:creationId xmlns:a16="http://schemas.microsoft.com/office/drawing/2014/main" id="{2A3685FF-66CD-3AF5-91D2-1E9B70502CF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9" name="ZoneTexte 208">
              <a:extLst>
                <a:ext uri="{FF2B5EF4-FFF2-40B4-BE49-F238E27FC236}">
                  <a16:creationId xmlns:a16="http://schemas.microsoft.com/office/drawing/2014/main" id="{B4CCE25A-6E11-C863-41B0-918816A797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Situation</a:t>
              </a:r>
            </a:p>
          </p:txBody>
        </p:sp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16F81D34-DB51-6E25-1138-E47CCB4CB238}"/>
              </a:ext>
            </a:extLst>
          </p:cNvPr>
          <p:cNvGrpSpPr/>
          <p:nvPr/>
        </p:nvGrpSpPr>
        <p:grpSpPr>
          <a:xfrm>
            <a:off x="10425253" y="3306336"/>
            <a:ext cx="1174750" cy="601663"/>
            <a:chOff x="546100" y="1612899"/>
            <a:chExt cx="1174750" cy="601663"/>
          </a:xfrm>
        </p:grpSpPr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7E5681F6-9E09-ECF4-F57F-9EFD3E60E81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2" name="Rectangle : coins arrondis 211">
              <a:extLst>
                <a:ext uri="{FF2B5EF4-FFF2-40B4-BE49-F238E27FC236}">
                  <a16:creationId xmlns:a16="http://schemas.microsoft.com/office/drawing/2014/main" id="{8A93A910-5DAE-FCFE-CDC9-7B832C560AA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13" name="ZoneTexte 212">
              <a:extLst>
                <a:ext uri="{FF2B5EF4-FFF2-40B4-BE49-F238E27FC236}">
                  <a16:creationId xmlns:a16="http://schemas.microsoft.com/office/drawing/2014/main" id="{8225694B-7ADA-DB6B-84E4-05DE821E8F40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Suivi des modifications</a:t>
              </a:r>
            </a:p>
          </p:txBody>
        </p:sp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D8AB4CEA-B9D8-64D7-DC0C-93A7C0DDD7AA}"/>
              </a:ext>
            </a:extLst>
          </p:cNvPr>
          <p:cNvGrpSpPr/>
          <p:nvPr/>
        </p:nvGrpSpPr>
        <p:grpSpPr>
          <a:xfrm>
            <a:off x="9045184" y="5609496"/>
            <a:ext cx="1174750" cy="601663"/>
            <a:chOff x="546100" y="1612899"/>
            <a:chExt cx="1174750" cy="601663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A382BD42-84EF-C82E-203B-CEED71DCF55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6" name="Rectangle : coins arrondis 215">
              <a:extLst>
                <a:ext uri="{FF2B5EF4-FFF2-40B4-BE49-F238E27FC236}">
                  <a16:creationId xmlns:a16="http://schemas.microsoft.com/office/drawing/2014/main" id="{804D8C52-4802-CFE7-AB06-12E0B14D43A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240F4E1-69CB-334E-CBC1-E367D813A21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accompagnements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3D3BEB8-9454-5A30-EED9-ED0304745905}"/>
              </a:ext>
            </a:extLst>
          </p:cNvPr>
          <p:cNvSpPr/>
          <p:nvPr/>
        </p:nvSpPr>
        <p:spPr>
          <a:xfrm>
            <a:off x="3448756" y="2404533"/>
            <a:ext cx="8207022" cy="1614311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74CDDA-B535-4ADB-5F01-1A0410F10D8E}"/>
              </a:ext>
            </a:extLst>
          </p:cNvPr>
          <p:cNvSpPr/>
          <p:nvPr/>
        </p:nvSpPr>
        <p:spPr>
          <a:xfrm>
            <a:off x="3504495" y="4801610"/>
            <a:ext cx="8207022" cy="83074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54DCF3-1EE2-8444-7189-1A52A590DD7B}"/>
              </a:ext>
            </a:extLst>
          </p:cNvPr>
          <p:cNvSpPr/>
          <p:nvPr/>
        </p:nvSpPr>
        <p:spPr>
          <a:xfrm>
            <a:off x="6174981" y="3894767"/>
            <a:ext cx="5536536" cy="83074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072F04-6D4E-73E4-A25C-8C6B2F8B3C3E}"/>
              </a:ext>
            </a:extLst>
          </p:cNvPr>
          <p:cNvSpPr/>
          <p:nvPr/>
        </p:nvSpPr>
        <p:spPr>
          <a:xfrm>
            <a:off x="3549316" y="5461268"/>
            <a:ext cx="2625665" cy="83074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31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65AA20-DE15-4953-52A5-5A952F548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FF56EA-3E55-0B1B-B002-8DD0D983A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89174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1/2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A4FE96-94E6-4E41-CF61-7D4518E183D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D29952-581A-5690-B677-B7E8A9E01BEE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6526E7-081B-A25F-988D-B3B053E3F605}"/>
              </a:ext>
            </a:extLst>
          </p:cNvPr>
          <p:cNvSpPr/>
          <p:nvPr/>
        </p:nvSpPr>
        <p:spPr>
          <a:xfrm>
            <a:off x="469112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Valider la proposition de reprise des motifs actuels vers les nouveaux motifs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D67829F-ED4E-5A97-4AF2-568B00838D0A}"/>
              </a:ext>
            </a:extLst>
          </p:cNvPr>
          <p:cNvSpPr/>
          <p:nvPr/>
        </p:nvSpPr>
        <p:spPr>
          <a:xfrm>
            <a:off x="6059045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Adoma recense actuellement son offre de logement et d’hébergement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Les groupes de places existants dans le SI SIAO seront conservés tel quels</a:t>
            </a:r>
            <a:endParaRPr lang="fr-FR" sz="1200" dirty="0">
              <a:solidFill>
                <a:schemeClr val="tx1"/>
              </a:solidFill>
            </a:endParaRP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7763651B-C4D1-5348-6F65-ED1820380C8B}"/>
              </a:ext>
            </a:extLst>
          </p:cNvPr>
          <p:cNvGrpSpPr/>
          <p:nvPr/>
        </p:nvGrpSpPr>
        <p:grpSpPr>
          <a:xfrm>
            <a:off x="8195455" y="2361385"/>
            <a:ext cx="1174750" cy="601663"/>
            <a:chOff x="546100" y="1612899"/>
            <a:chExt cx="1174750" cy="60166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330128F-CDDC-B625-974E-B64E00D360F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" name="Rectangle : coins arrondis 37">
              <a:extLst>
                <a:ext uri="{FF2B5EF4-FFF2-40B4-BE49-F238E27FC236}">
                  <a16:creationId xmlns:a16="http://schemas.microsoft.com/office/drawing/2014/main" id="{C796603F-9E1A-3215-553B-4C668741034C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E84609E4-1489-FFCB-0359-7A2C7B0ADC5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Intégration de l’offre Adoma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6CEC02B8-870D-569B-7191-CCE831B6F50D}"/>
              </a:ext>
            </a:extLst>
          </p:cNvPr>
          <p:cNvGrpSpPr/>
          <p:nvPr/>
        </p:nvGrpSpPr>
        <p:grpSpPr>
          <a:xfrm>
            <a:off x="2611616" y="2361386"/>
            <a:ext cx="1174750" cy="601663"/>
            <a:chOff x="546100" y="1612899"/>
            <a:chExt cx="1174750" cy="60166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581020E-B820-E05D-6EBE-913724FAE1F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54C56362-5424-281C-14C5-4CE826F13012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Revue des motifs</a:t>
              </a:r>
            </a:p>
          </p:txBody>
        </p:sp>
      </p:grpSp>
      <p:pic>
        <p:nvPicPr>
          <p:cNvPr id="16" name="Graphique 15" descr="Transférer avec un remplissage uni">
            <a:extLst>
              <a:ext uri="{FF2B5EF4-FFF2-40B4-BE49-F238E27FC236}">
                <a16:creationId xmlns:a16="http://schemas.microsoft.com/office/drawing/2014/main" id="{9D730D21-27E6-9BCA-5582-9ABE07C11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678" y="4905707"/>
            <a:ext cx="914400" cy="914400"/>
          </a:xfrm>
          <a:prstGeom prst="rect">
            <a:avLst/>
          </a:prstGeom>
        </p:spPr>
      </p:pic>
      <p:pic>
        <p:nvPicPr>
          <p:cNvPr id="19" name="Graphique 18" descr="Lien avec un remplissage uni">
            <a:extLst>
              <a:ext uri="{FF2B5EF4-FFF2-40B4-BE49-F238E27FC236}">
                <a16:creationId xmlns:a16="http://schemas.microsoft.com/office/drawing/2014/main" id="{8AAF8467-56DA-4B6F-C6DF-0A9E1C73B8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25630" y="4905707"/>
            <a:ext cx="914400" cy="91440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5D141677-1299-4550-3751-9252CCA7155E}"/>
              </a:ext>
            </a:extLst>
          </p:cNvPr>
          <p:cNvSpPr/>
          <p:nvPr/>
        </p:nvSpPr>
        <p:spPr>
          <a:xfrm>
            <a:off x="2657088" y="2440014"/>
            <a:ext cx="1083806" cy="150813"/>
          </a:xfrm>
          <a:prstGeom prst="roundRect">
            <a:avLst/>
          </a:prstGeom>
          <a:solidFill>
            <a:srgbClr val="6D6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Demandes</a:t>
            </a:r>
          </a:p>
        </p:txBody>
      </p:sp>
      <p:sp>
        <p:nvSpPr>
          <p:cNvPr id="8" name="Espace réservé de la date 2">
            <a:extLst>
              <a:ext uri="{FF2B5EF4-FFF2-40B4-BE49-F238E27FC236}">
                <a16:creationId xmlns:a16="http://schemas.microsoft.com/office/drawing/2014/main" id="{25595AB9-8CC7-16C0-9D24-797357BB8C3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2000" y="6378000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22/05/2025</a:t>
            </a:fld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529106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3EC0BF2-3954-0100-6855-636E99097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Référentiel des motifs liés aux demandes avec proposition de reprise de données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DAF3CC-7C64-C0B9-CBC6-375D8C0B648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EB5F49-26BA-72BD-955B-4A56CCA054A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  <a:endParaRPr lang="fr-FR" dirty="0"/>
          </a:p>
        </p:txBody>
      </p:sp>
      <p:graphicFrame>
        <p:nvGraphicFramePr>
          <p:cNvPr id="2" name="Objet 1">
            <a:extLst>
              <a:ext uri="{FF2B5EF4-FFF2-40B4-BE49-F238E27FC236}">
                <a16:creationId xmlns:a16="http://schemas.microsoft.com/office/drawing/2014/main" id="{2260A249-B459-79CE-03A1-6D94FE0218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344111"/>
              </p:ext>
            </p:extLst>
          </p:nvPr>
        </p:nvGraphicFramePr>
        <p:xfrm>
          <a:off x="4967347" y="3259054"/>
          <a:ext cx="2257303" cy="2019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51480" imgH="850680" progId="Excel.Sheet.12">
                  <p:embed/>
                </p:oleObj>
              </mc:Choice>
              <mc:Fallback>
                <p:oleObj name="Worksheet" showAsIcon="1" r:id="rId2" imgW="951480" imgH="850680" progId="Excel.Sheet.12">
                  <p:embed/>
                  <p:pic>
                    <p:nvPicPr>
                      <p:cNvPr id="2" name="Objet 1">
                        <a:extLst>
                          <a:ext uri="{FF2B5EF4-FFF2-40B4-BE49-F238E27FC236}">
                            <a16:creationId xmlns:a16="http://schemas.microsoft.com/office/drawing/2014/main" id="{2260A249-B459-79CE-03A1-6D94FE0218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67347" y="3259054"/>
                        <a:ext cx="2257303" cy="20198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29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F31F7-6626-65AA-D1B4-EFEB919B9C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86719A-0392-0EC8-EF46-12EE3673B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89174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2/2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ABFFE3-163F-1E98-19B8-41729CBDD74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AECB53-62FC-1250-BA35-EBDE00F4456E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AA2481-02AF-C4A1-7F85-2D5162E90F9B}"/>
              </a:ext>
            </a:extLst>
          </p:cNvPr>
          <p:cNvSpPr/>
          <p:nvPr/>
        </p:nvSpPr>
        <p:spPr>
          <a:xfrm>
            <a:off x="469112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En analyse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Export des personnes orientées en erreur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En développement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Demandes en création dupliquées - Nettoyage des demandes dupliquées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Blocage de fusion avec erreur technique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Problèmes d’accès au suivi des modifications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Impossible d'afficher le suivi des modifications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Impossibilité de consulter + créer une note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Fusion Delta KO si la personne maitre ou esclave n'est plus dans Rosalie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Fin de PECA 115 - message d'erreur en cas de saisie indirecte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Corrigé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Rattachement incorrect des demandes à leur ménage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A75B1D4C-D1C8-CDF3-C798-CCC54B6CB058}"/>
              </a:ext>
            </a:extLst>
          </p:cNvPr>
          <p:cNvGrpSpPr/>
          <p:nvPr/>
        </p:nvGrpSpPr>
        <p:grpSpPr>
          <a:xfrm>
            <a:off x="2611616" y="2361387"/>
            <a:ext cx="1174750" cy="686613"/>
            <a:chOff x="546100" y="1612899"/>
            <a:chExt cx="1174750" cy="60166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C68F689-D85E-DDEB-02FE-40C466EC1EB0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82FAF867-06BE-DAA3-2C7F-08A158A0610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66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Problèmes en cours d’analyse et de correction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F7FD506D-AD09-4F7A-8437-2B6F0B91E2E6}"/>
              </a:ext>
            </a:extLst>
          </p:cNvPr>
          <p:cNvSpPr/>
          <p:nvPr/>
        </p:nvSpPr>
        <p:spPr>
          <a:xfrm>
            <a:off x="6059045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En analyse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Améliorations sur le certificat de prise en charge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Retour de la demande à sa structure d'origine après le refus d'un transfert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Rechercher une personne et ménage sur la base du département des demandes associées aux personnes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Ajouter un lien dans le </a:t>
            </a:r>
            <a:r>
              <a:rPr lang="fr-FR" sz="1200" dirty="0" err="1">
                <a:solidFill>
                  <a:schemeClr val="tx1"/>
                </a:solidFill>
              </a:rPr>
              <a:t>footer</a:t>
            </a:r>
            <a:r>
              <a:rPr lang="fr-FR" sz="1200" dirty="0">
                <a:solidFill>
                  <a:schemeClr val="tx1"/>
                </a:solidFill>
              </a:rPr>
              <a:t> pour la politique de confidentialité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Paramétrer une extraction automatique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En développement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Ouverture de droits « Informations relatives aux 115 » (écoutants et Opérateurs SIAO)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Pouvoir enregistrer une information de mise à jour sur une demande qui n'est pas à mettre à jour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B91021C-B527-8962-A64D-C85BBAD4F2EC}"/>
              </a:ext>
            </a:extLst>
          </p:cNvPr>
          <p:cNvSpPr/>
          <p:nvPr/>
        </p:nvSpPr>
        <p:spPr>
          <a:xfrm>
            <a:off x="2667975" y="2425039"/>
            <a:ext cx="1083806" cy="150813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Incidents</a:t>
            </a: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E6B37820-273D-D93A-9CEB-8D1112327C7A}"/>
              </a:ext>
            </a:extLst>
          </p:cNvPr>
          <p:cNvGrpSpPr/>
          <p:nvPr/>
        </p:nvGrpSpPr>
        <p:grpSpPr>
          <a:xfrm>
            <a:off x="8195455" y="2361385"/>
            <a:ext cx="1174750" cy="686615"/>
            <a:chOff x="546100" y="1612899"/>
            <a:chExt cx="1174750" cy="60166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C552D91-885D-47C5-72CD-31CF8F2BBCE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" name="Rectangle : coins arrondis 37">
              <a:extLst>
                <a:ext uri="{FF2B5EF4-FFF2-40B4-BE49-F238E27FC236}">
                  <a16:creationId xmlns:a16="http://schemas.microsoft.com/office/drawing/2014/main" id="{B9311D9E-F638-98A7-A52D-8C7077F018C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Evolutions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F915D09C-BBC7-DCFF-9EDE-D5959FEB8EB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66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Evolutions en cours d’étude et de réalisation</a:t>
              </a:r>
            </a:p>
          </p:txBody>
        </p:sp>
      </p:grpSp>
      <p:sp>
        <p:nvSpPr>
          <p:cNvPr id="5" name="Espace réservé de la date 2">
            <a:extLst>
              <a:ext uri="{FF2B5EF4-FFF2-40B4-BE49-F238E27FC236}">
                <a16:creationId xmlns:a16="http://schemas.microsoft.com/office/drawing/2014/main" id="{A3055D7C-A407-9458-9C51-6A680BB6950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2000" y="6378000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22/05/2025</a:t>
            </a:fld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397241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2F201-19F2-4F2D-DF90-BF67858C4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1453-7488-C08D-D89B-6074BCA1B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</a:t>
            </a:r>
            <a:r>
              <a:rPr lang="fr-FR" sz="2400" dirty="0"/>
              <a:t>Relevé d’informations, de décisions et d’actions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14BB16-FBD4-D7A4-DD97-D625A2F30FB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B7BB38-D23E-11E8-2B99-65B444259DB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45A0A41-06CF-D851-7660-388F8ED2D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360166"/>
              </p:ext>
            </p:extLst>
          </p:nvPr>
        </p:nvGraphicFramePr>
        <p:xfrm>
          <a:off x="468300" y="1290320"/>
          <a:ext cx="11232000" cy="420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029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2951649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4576316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3139006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499618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r>
                        <a:rPr lang="fr-FR" sz="1200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Suivi des remontées partagées en comité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fr-FR" sz="1000" i="0" dirty="0"/>
                        <a:t>Mettre en place un suivi à partager lors des comités référents de l’avancement des points remontés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i="0" dirty="0"/>
                        <a:t>Mise en place pour le prochain comité des référents avec suivi par liste de tickets avec statut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94186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0" dirty="0"/>
                        <a:t>Faire une pré analyse avant les relances pour savoir si le sujet est d’actualité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ctr">
                        <a:buFont typeface="+mj-lt"/>
                        <a:buNone/>
                      </a:pPr>
                      <a:r>
                        <a:rPr lang="fr-FR" sz="1000" i="0" dirty="0"/>
                        <a:t>A mettre en œuvre</a:t>
                      </a: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302797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Préciser davantage les besoins d’informations nécessaires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i="0" dirty="0"/>
                        <a:t>A mettre en œuvre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59627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Contact en cas d’urgence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n’y a plus de contact par téléphone pour signaler les urgences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i="0" dirty="0"/>
                        <a:t>Suivre les instructions fournies lors du webinaire pour faire une demande de support technique &gt; Signaler un incident &gt; Accès au SI SIAO</a:t>
                      </a:r>
                    </a:p>
                    <a:p>
                      <a:r>
                        <a:rPr lang="fr-FR" sz="1000" i="0" dirty="0">
                          <a:hlinkClick r:id="rId2"/>
                        </a:rPr>
                        <a:t>https://basedeconnaissances.sisiao.dihal.gouv.fr/support/webinaire-de-lancement-de-l%C3%A9volution-de-lassistance-aux-utilisateurs-24/04/2025</a:t>
                      </a:r>
                      <a:r>
                        <a:rPr lang="fr-FR" sz="1000" i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784694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endParaRPr lang="fr-FR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909240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endParaRPr lang="fr-FR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282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962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03773-E49D-EE47-B504-6850C4E1C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8F81CF-5508-1467-9FDE-21234CAD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5022" y="255966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Remontées hors périmètre des tickets de l’atelier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39277C-587B-F6F0-BACA-38CB24CE13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019DF4-9B29-8B5D-5D11-A105B2692E2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2DCA4EB4-DE93-632E-98B4-326D83C8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4759"/>
              </p:ext>
            </p:extLst>
          </p:nvPr>
        </p:nvGraphicFramePr>
        <p:xfrm>
          <a:off x="480001" y="735966"/>
          <a:ext cx="11231999" cy="5852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6670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2251530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5251450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3082349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6223">
                <a:tc>
                  <a:txBody>
                    <a:bodyPr/>
                    <a:lstStyle/>
                    <a:p>
                      <a:r>
                        <a:rPr lang="fr-FR" sz="10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Modifier en masse les GDP sur leur statut</a:t>
                      </a:r>
                    </a:p>
                    <a:p>
                      <a:pPr rtl="0" fontAlgn="ctr"/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Besoin transmis à l’équipe du module Offre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846239"/>
                  </a:ext>
                </a:extLst>
              </a:tr>
              <a:tr h="236223">
                <a:tc>
                  <a:txBody>
                    <a:bodyPr/>
                    <a:lstStyle/>
                    <a:p>
                      <a:r>
                        <a:rPr lang="fr-FR" sz="1000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de GDP non modifiable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corrigé depuis le 29/04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414578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Notifications 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Notification -&gt; elle n'affiche pas la bonne structure ou du moins toutes les structures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i="0" dirty="0"/>
                        <a:t>Ticket instruit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3117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Demande insertion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Retirer la possibilité de paramétrer l’autorisation d’admission directe pour les utilisateurs ne faisant pas partie du SIAO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0" dirty="0"/>
                        <a:t>Ticket instruit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46742"/>
                  </a:ext>
                </a:extLst>
              </a:tr>
              <a:tr h="456947">
                <a:tc>
                  <a:txBody>
                    <a:bodyPr/>
                    <a:lstStyle/>
                    <a:p>
                      <a:r>
                        <a:rPr lang="fr-FR" sz="1000" i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de connaissances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Trouver un moyen de notifier le changement sur le contenu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0" dirty="0"/>
                        <a:t>L’outil de base de connaissance ne permet pas ce type d’abonnement. Nous allons étudier la façon de partager les mises à jour réalisées sur la base de connaissance.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569297"/>
                  </a:ext>
                </a:extLst>
              </a:tr>
              <a:tr h="357611">
                <a:tc>
                  <a:txBody>
                    <a:bodyPr/>
                    <a:lstStyle/>
                    <a:p>
                      <a:r>
                        <a:rPr lang="fr-FR" sz="1000" i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Apporter une définition des motifs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article sur la base de connaissances sera mis à disposition avec la mise en place des nouveaux motifs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434775"/>
                  </a:ext>
                </a:extLst>
              </a:tr>
              <a:tr h="357611">
                <a:tc>
                  <a:txBody>
                    <a:bodyPr/>
                    <a:lstStyle/>
                    <a:p>
                      <a:r>
                        <a:rPr lang="fr-FR" sz="1000" i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Dossier ménage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de sauvegarde dans les formulaires.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L’enregistrement d’informations ne semble parfois pas fonctionner.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Identifier des cas précis de dysfonctionnement pour faciliter l’analyse et pour reproduire le problème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778958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Tableaux de bord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de classement des demandes annulées dans les tableaux de bord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 à créer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724075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des utilisateurs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d’accès aux données utilisateur trop large pour les GL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Analyse à mener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774790"/>
                  </a:ext>
                </a:extLst>
              </a:tr>
              <a:tr h="236223">
                <a:tc>
                  <a:txBody>
                    <a:bodyPr/>
                    <a:lstStyle/>
                    <a:p>
                      <a:r>
                        <a:rPr lang="fr-FR" sz="1000" i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Accès aux demandes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Rendre plus visible le raccourci pour aller voir les demandes du ménage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 à créer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136525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Tableau de bord de demandes annulées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Renommer : »Demandes refusées ou annulées par le SIAO » en «  Demandes annulées ou refusées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 à créer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92801"/>
                  </a:ext>
                </a:extLst>
              </a:tr>
              <a:tr h="357611">
                <a:tc>
                  <a:txBody>
                    <a:bodyPr/>
                    <a:lstStyle/>
                    <a:p>
                      <a:r>
                        <a:rPr lang="fr-FR" sz="1000" i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 d’attente via tableau de bord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 du tableau de bord « Demandes inscrites sur liste d’attente » -&gt; le nom de liste d’attente n’est pas correctement restitué quand la personne est sur plusieurs listes d’attente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 à créer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621246"/>
                  </a:ext>
                </a:extLst>
              </a:tr>
              <a:tr h="357611">
                <a:tc>
                  <a:txBody>
                    <a:bodyPr/>
                    <a:lstStyle/>
                    <a:p>
                      <a:r>
                        <a:rPr lang="fr-FR" sz="1000" i="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d’identifiant restitué dans l’export des listes d’attente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 10098 créé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16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607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BC86DF-9CE8-9918-D609-05BDEC4DCF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7348" y="2459040"/>
            <a:ext cx="11700000" cy="38225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B85B160-D046-18E7-B86A-F896A9277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Remarques et suggestions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BA35C8-A110-5314-2DEA-1796DEC85DD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22/05/2025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86935-EE99-3DF0-28AA-2148E77C1E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pic>
        <p:nvPicPr>
          <p:cNvPr id="7" name="Graphique 6" descr="Questions avec un remplissage uni">
            <a:extLst>
              <a:ext uri="{FF2B5EF4-FFF2-40B4-BE49-F238E27FC236}">
                <a16:creationId xmlns:a16="http://schemas.microsoft.com/office/drawing/2014/main" id="{21CABB6A-8DCF-ED89-E6D0-E5603B775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7514" y="900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80263"/>
      </p:ext>
    </p:extLst>
  </p:cSld>
  <p:clrMapOvr>
    <a:masterClrMapping/>
  </p:clrMapOvr>
</p:sld>
</file>

<file path=ppt/theme/theme1.xml><?xml version="1.0" encoding="utf-8"?>
<a:theme xmlns:a="http://schemas.openxmlformats.org/drawingml/2006/main" name="1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C0E3B735CF7C4BA4C80079FF53EEF2" ma:contentTypeVersion="5" ma:contentTypeDescription="Crée un document." ma:contentTypeScope="" ma:versionID="d8f4eb4af5a9cae792aec959d22a541e">
  <xsd:schema xmlns:xsd="http://www.w3.org/2001/XMLSchema" xmlns:xs="http://www.w3.org/2001/XMLSchema" xmlns:p="http://schemas.microsoft.com/office/2006/metadata/properties" xmlns:ns2="508a59e5-b22a-41ad-92a4-10dd5b0c4401" targetNamespace="http://schemas.microsoft.com/office/2006/metadata/properties" ma:root="true" ma:fieldsID="9411037b41ed3e083f42ffa729d37421" ns2:_="">
    <xsd:import namespace="508a59e5-b22a-41ad-92a4-10dd5b0c44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a59e5-b22a-41ad-92a4-10dd5b0c4401" elementFormDefault="qualified">
    <xsd:import namespace="http://schemas.microsoft.com/office/2006/documentManagement/types"/>
    <xsd:import namespace="http://schemas.microsoft.com/office/infopath/2007/PartnerControls"/>
    <xsd:element name="SharedWithUsers" ma:index="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04C4B4-2E2D-4B8D-94F6-5ADC1D776E3C}">
  <ds:schemaRefs>
    <ds:schemaRef ds:uri="http://purl.org/dc/elements/1.1/"/>
    <ds:schemaRef ds:uri="http://schemas.microsoft.com/office/2006/documentManagement/types"/>
    <ds:schemaRef ds:uri="508a59e5-b22a-41ad-92a4-10dd5b0c4401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867A26B-4B7B-416C-BF1C-E8BF9101B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4058A3-C143-4A77-B123-2289172F0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8a59e5-b22a-41ad-92a4-10dd5b0c44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930</Words>
  <Application>Microsoft Office PowerPoint</Application>
  <PresentationFormat>Grand écran</PresentationFormat>
  <Paragraphs>206</Paragraphs>
  <Slides>9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6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9" baseType="lpstr">
      <vt:lpstr>Arial</vt:lpstr>
      <vt:lpstr>Calibri</vt:lpstr>
      <vt:lpstr>Marianne</vt:lpstr>
      <vt:lpstr>1_GOUVERNEMENT</vt:lpstr>
      <vt:lpstr>2_GOUVERNEMENT</vt:lpstr>
      <vt:lpstr>GOUVERNEMENT</vt:lpstr>
      <vt:lpstr>3_GOUVERNEMENT</vt:lpstr>
      <vt:lpstr>4_GOUVERNEMENT</vt:lpstr>
      <vt:lpstr>5_GOUVERNEMENT</vt:lpstr>
      <vt:lpstr>Worksheet</vt:lpstr>
      <vt:lpstr>Présentation PowerPoint</vt:lpstr>
      <vt:lpstr>Sommaire</vt:lpstr>
      <vt:lpstr>1. Thématiques identifiées</vt:lpstr>
      <vt:lpstr>2. Liste des sujets 1/2</vt:lpstr>
      <vt:lpstr>Référentiel des motifs liés aux demandes avec proposition de reprise de données</vt:lpstr>
      <vt:lpstr>2. Liste des sujets 2/2</vt:lpstr>
      <vt:lpstr>3. Relevé d’informations, de décisions et d’actions</vt:lpstr>
      <vt:lpstr>3. Remontées hors périmètre des tickets de l’atelier</vt:lpstr>
      <vt:lpstr>Remarques et suggestions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BOULANGER Diane</dc:creator>
  <cp:lastModifiedBy>Lucas La Perna</cp:lastModifiedBy>
  <cp:revision>110</cp:revision>
  <dcterms:created xsi:type="dcterms:W3CDTF">2024-10-23T10:18:38Z</dcterms:created>
  <dcterms:modified xsi:type="dcterms:W3CDTF">2025-05-23T16:02:58Z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0x0101007DC0E3B735CF7C4BA4C80079FF53EEF2</vt:lpwstr>
  </property>
</Properties>
</file>