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19"/>
  </p:notesMasterIdLst>
  <p:sldIdLst>
    <p:sldId id="273" r:id="rId10"/>
    <p:sldId id="274" r:id="rId11"/>
    <p:sldId id="272" r:id="rId12"/>
    <p:sldId id="278" r:id="rId13"/>
    <p:sldId id="280" r:id="rId14"/>
    <p:sldId id="285" r:id="rId15"/>
    <p:sldId id="279" r:id="rId16"/>
    <p:sldId id="284" r:id="rId17"/>
    <p:sldId id="28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6395" autoAdjust="0"/>
  </p:normalViewPr>
  <p:slideViewPr>
    <p:cSldViewPr snapToGrid="0">
      <p:cViewPr varScale="1">
        <p:scale>
          <a:sx n="84" d="100"/>
          <a:sy n="84" d="100"/>
        </p:scale>
        <p:origin x="35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06/01/2025</a:t>
            </a:fld>
            <a:endParaRPr lang="fr-FR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06/01/2025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06/01/2025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06/01/2025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06/01/2025</a:t>
            </a:fld>
            <a:endParaRPr lang="fr-FR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06/01/2025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06/01/2025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06/01/2025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06/01/2025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06/01/2025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06/01/2025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06/01/2025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Décembre 2024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tickets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demandes et extractions ont été identifiées dans les demandes les plus récurrentes et les plus impactantes.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218" name="Rectangle 217">
            <a:extLst>
              <a:ext uri="{FF2B5EF4-FFF2-40B4-BE49-F238E27FC236}">
                <a16:creationId xmlns:a16="http://schemas.microsoft.com/office/drawing/2014/main" id="{B877D9A6-3F57-FD2F-32C9-CFBD85ED3EAA}"/>
              </a:ext>
            </a:extLst>
          </p:cNvPr>
          <p:cNvSpPr/>
          <p:nvPr/>
        </p:nvSpPr>
        <p:spPr>
          <a:xfrm>
            <a:off x="3439886" y="2411186"/>
            <a:ext cx="1333149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61F75C6-CA95-272B-4534-D2FDA968F319}"/>
              </a:ext>
            </a:extLst>
          </p:cNvPr>
          <p:cNvSpPr/>
          <p:nvPr/>
        </p:nvSpPr>
        <p:spPr>
          <a:xfrm>
            <a:off x="3439887" y="3174013"/>
            <a:ext cx="139337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5B24846B-CD5B-B4EC-17CE-8F1595084460}"/>
              </a:ext>
            </a:extLst>
          </p:cNvPr>
          <p:cNvSpPr/>
          <p:nvPr/>
        </p:nvSpPr>
        <p:spPr>
          <a:xfrm>
            <a:off x="3549316" y="5545738"/>
            <a:ext cx="827163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D4819E6-CACD-189C-C969-B7A4BFA00F4D}"/>
              </a:ext>
            </a:extLst>
          </p:cNvPr>
          <p:cNvSpPr/>
          <p:nvPr/>
        </p:nvSpPr>
        <p:spPr>
          <a:xfrm>
            <a:off x="3464588" y="4739782"/>
            <a:ext cx="5668526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EBC682-6495-6747-2B01-E8AA17E276FE}"/>
              </a:ext>
            </a:extLst>
          </p:cNvPr>
          <p:cNvSpPr/>
          <p:nvPr/>
        </p:nvSpPr>
        <p:spPr>
          <a:xfrm>
            <a:off x="3549316" y="4023098"/>
            <a:ext cx="128394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0F8BB-14BF-428C-461C-D314AE4CCDED}"/>
              </a:ext>
            </a:extLst>
          </p:cNvPr>
          <p:cNvSpPr/>
          <p:nvPr/>
        </p:nvSpPr>
        <p:spPr>
          <a:xfrm>
            <a:off x="6235080" y="4023097"/>
            <a:ext cx="128394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453A7B-2B13-EC20-DF93-4DFD270AB141}"/>
              </a:ext>
            </a:extLst>
          </p:cNvPr>
          <p:cNvSpPr/>
          <p:nvPr/>
        </p:nvSpPr>
        <p:spPr>
          <a:xfrm>
            <a:off x="9030273" y="3988401"/>
            <a:ext cx="2681244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11248C-EF1D-F634-6F7A-9A461DA66208}"/>
              </a:ext>
            </a:extLst>
          </p:cNvPr>
          <p:cNvSpPr/>
          <p:nvPr/>
        </p:nvSpPr>
        <p:spPr>
          <a:xfrm>
            <a:off x="4855250" y="3195577"/>
            <a:ext cx="4092808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0F278C-A247-22B2-7C0C-992AD25EE990}"/>
              </a:ext>
            </a:extLst>
          </p:cNvPr>
          <p:cNvSpPr/>
          <p:nvPr/>
        </p:nvSpPr>
        <p:spPr>
          <a:xfrm>
            <a:off x="6144986" y="2449287"/>
            <a:ext cx="44577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45EFA-AEFC-CAB9-F96E-3C7630749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BB3AF-037B-C409-2133-4A0863FD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tickets 1/2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F9C968-45C5-73EB-5CCD-4E3658C0446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B15E3A-09F9-FD2E-AE87-183F705A26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07C8CA7-863F-D371-0DB3-B6AC953B68C1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DD38C2E-DE50-3237-AA27-C8126FB80CF7}"/>
              </a:ext>
            </a:extLst>
          </p:cNvPr>
          <p:cNvSpPr/>
          <p:nvPr/>
        </p:nvSpPr>
        <p:spPr>
          <a:xfrm>
            <a:off x="460232" y="2310943"/>
            <a:ext cx="2614981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8296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 Traiter les problèmes liés au cache du navigateur pour qu’a chaque déploiement, il ne soit plus nécessaire de vider son cache navigateur.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Suite au constat de nombreuses remontées des utilisateurs à l’assistance sur un problème pouvant être résolu grâce au vidage du cache du navigateur.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C1A0C2-FF0F-6AF9-6E0B-660716E3F2F2}"/>
              </a:ext>
            </a:extLst>
          </p:cNvPr>
          <p:cNvSpPr/>
          <p:nvPr/>
        </p:nvSpPr>
        <p:spPr>
          <a:xfrm>
            <a:off x="3250215" y="2310943"/>
            <a:ext cx="261498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6466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Droit à l’oubli</a:t>
            </a: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Etablir une date de dernière mise à jour et contact d’une personne pour appliquer le droit à l’oubli.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Les personnes encore en contact, suivis (en demande, orientés) et pris en charge doivent être présents dans le SI SIAO.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D0961D-64E3-3CC9-19AB-1578ECFDE426}"/>
              </a:ext>
            </a:extLst>
          </p:cNvPr>
          <p:cNvSpPr/>
          <p:nvPr/>
        </p:nvSpPr>
        <p:spPr>
          <a:xfrm>
            <a:off x="6040197" y="2310943"/>
            <a:ext cx="2655284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6463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Améliorer la gestion de l’envoi et du suivi des SMS.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Harmoniser les différentes manières d’envoyer un SMS et maintenir un historique centralisé des échanges avec  le ménage.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5A212ACF-A684-D5C9-69F0-DDFD4CDC1F6D}"/>
              </a:ext>
            </a:extLst>
          </p:cNvPr>
          <p:cNvGrpSpPr/>
          <p:nvPr/>
        </p:nvGrpSpPr>
        <p:grpSpPr>
          <a:xfrm>
            <a:off x="4011375" y="2486010"/>
            <a:ext cx="1392268" cy="502120"/>
            <a:chOff x="3162357" y="2496146"/>
            <a:chExt cx="1174750" cy="5021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19C341-3104-867B-AC15-EE855129CE97}"/>
                </a:ext>
              </a:extLst>
            </p:cNvPr>
            <p:cNvSpPr/>
            <p:nvPr/>
          </p:nvSpPr>
          <p:spPr>
            <a:xfrm>
              <a:off x="3162357" y="2496146"/>
              <a:ext cx="1174750" cy="5021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01F905E8-23AA-F910-49DD-C115258ABD0A}"/>
                </a:ext>
              </a:extLst>
            </p:cNvPr>
            <p:cNvSpPr/>
            <p:nvPr/>
          </p:nvSpPr>
          <p:spPr>
            <a:xfrm>
              <a:off x="3207829" y="2559060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3BEAA48-3564-660A-CBCF-82CD51B05CA4}"/>
                </a:ext>
              </a:extLst>
            </p:cNvPr>
            <p:cNvSpPr txBox="1"/>
            <p:nvPr/>
          </p:nvSpPr>
          <p:spPr>
            <a:xfrm>
              <a:off x="3162357" y="2709873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123FA20A-F3ED-3D68-B0C1-944FE5A44491}"/>
              </a:ext>
            </a:extLst>
          </p:cNvPr>
          <p:cNvGrpSpPr/>
          <p:nvPr/>
        </p:nvGrpSpPr>
        <p:grpSpPr>
          <a:xfrm>
            <a:off x="1129017" y="2486008"/>
            <a:ext cx="1431820" cy="502121"/>
            <a:chOff x="863252" y="2496145"/>
            <a:chExt cx="1174750" cy="50212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682299C-924D-048B-BD12-99E254C0D6E8}"/>
                </a:ext>
              </a:extLst>
            </p:cNvPr>
            <p:cNvSpPr/>
            <p:nvPr/>
          </p:nvSpPr>
          <p:spPr>
            <a:xfrm>
              <a:off x="863252" y="2496145"/>
              <a:ext cx="1174750" cy="5021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935BE633-9A69-1C43-8565-52733DC16585}"/>
                </a:ext>
              </a:extLst>
            </p:cNvPr>
            <p:cNvSpPr/>
            <p:nvPr/>
          </p:nvSpPr>
          <p:spPr>
            <a:xfrm>
              <a:off x="908724" y="2559059"/>
              <a:ext cx="1083806" cy="15081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B515FEE8-CE3E-BEA3-3FF5-8D54FB30F924}"/>
                </a:ext>
              </a:extLst>
            </p:cNvPr>
            <p:cNvSpPr txBox="1"/>
            <p:nvPr/>
          </p:nvSpPr>
          <p:spPr>
            <a:xfrm>
              <a:off x="863252" y="2709873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638E0359-7625-2F45-BAE4-9B5DE2B17511}"/>
              </a:ext>
            </a:extLst>
          </p:cNvPr>
          <p:cNvGrpSpPr/>
          <p:nvPr/>
        </p:nvGrpSpPr>
        <p:grpSpPr>
          <a:xfrm>
            <a:off x="6568354" y="2486010"/>
            <a:ext cx="1440863" cy="552281"/>
            <a:chOff x="10425253" y="3306337"/>
            <a:chExt cx="1174750" cy="55228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99BCE81-2874-0FE5-80C5-2A744DDED1CC}"/>
                </a:ext>
              </a:extLst>
            </p:cNvPr>
            <p:cNvSpPr/>
            <p:nvPr/>
          </p:nvSpPr>
          <p:spPr>
            <a:xfrm>
              <a:off x="10425253" y="3306337"/>
              <a:ext cx="1174750" cy="5021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5DAB17C3-683A-D16E-EDCA-0DADBAD7E28D}"/>
                </a:ext>
              </a:extLst>
            </p:cNvPr>
            <p:cNvSpPr/>
            <p:nvPr/>
          </p:nvSpPr>
          <p:spPr>
            <a:xfrm>
              <a:off x="10470725" y="3369251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3A7910B-D387-C11A-269B-9F539750ABE2}"/>
                </a:ext>
              </a:extLst>
            </p:cNvPr>
            <p:cNvSpPr txBox="1"/>
            <p:nvPr/>
          </p:nvSpPr>
          <p:spPr>
            <a:xfrm>
              <a:off x="10425253" y="3520064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B5D76-38FD-7E68-B35B-2C467D06A272}"/>
              </a:ext>
            </a:extLst>
          </p:cNvPr>
          <p:cNvSpPr/>
          <p:nvPr/>
        </p:nvSpPr>
        <p:spPr>
          <a:xfrm>
            <a:off x="8870483" y="2310943"/>
            <a:ext cx="2655284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Sujet à aborder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Quels champs devraient être obligatoires pour transmettre une demande insertion ?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Proposition 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/>
                </a:solidFill>
              </a:rPr>
              <a:t>Nationalité et droit de séjour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/>
                </a:solidFill>
              </a:rPr>
              <a:t>Budgétaire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/>
                </a:solidFill>
              </a:rPr>
              <a:t>PJ présentables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/>
                </a:solidFill>
              </a:rPr>
              <a:t>Eval approfondie</a:t>
            </a: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CDB0D448-13E3-2738-75AD-7B00E40C2609}"/>
              </a:ext>
            </a:extLst>
          </p:cNvPr>
          <p:cNvGrpSpPr/>
          <p:nvPr/>
        </p:nvGrpSpPr>
        <p:grpSpPr>
          <a:xfrm>
            <a:off x="9515783" y="2486010"/>
            <a:ext cx="1440863" cy="502120"/>
            <a:chOff x="10425253" y="3306337"/>
            <a:chExt cx="1174750" cy="50212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B137B53-A96F-540D-3F21-A77751440291}"/>
                </a:ext>
              </a:extLst>
            </p:cNvPr>
            <p:cNvSpPr/>
            <p:nvPr/>
          </p:nvSpPr>
          <p:spPr>
            <a:xfrm>
              <a:off x="10425253" y="3306337"/>
              <a:ext cx="1174750" cy="5021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5C139D49-E762-A069-497C-590196F4D6BA}"/>
                </a:ext>
              </a:extLst>
            </p:cNvPr>
            <p:cNvSpPr/>
            <p:nvPr/>
          </p:nvSpPr>
          <p:spPr>
            <a:xfrm>
              <a:off x="10470725" y="3369251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EF1FDD62-D813-AA9A-075F-7DB3E0F112BE}"/>
                </a:ext>
              </a:extLst>
            </p:cNvPr>
            <p:cNvSpPr txBox="1"/>
            <p:nvPr/>
          </p:nvSpPr>
          <p:spPr>
            <a:xfrm>
              <a:off x="10425253" y="3520064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00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EFDA9-5DC5-DFEF-B915-BCD381812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E33677D-472C-E30D-B394-213B90534B96}"/>
              </a:ext>
            </a:extLst>
          </p:cNvPr>
          <p:cNvSpPr/>
          <p:nvPr/>
        </p:nvSpPr>
        <p:spPr>
          <a:xfrm>
            <a:off x="460231" y="2303201"/>
            <a:ext cx="2614983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7943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Revoir le fonctionnement des tableaux de bord insertion pour retrouver les demandes sur liste d’attente malgré la demande de mise à jour du SIAO.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DF2440-370A-35A0-0591-7C212E80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tickets 2/2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F393BE-F773-E3F2-88ED-C4FA09479C2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999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96598F-1E2E-CC0E-0998-3919320A8C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DC57194-C7C8-BA90-F9BB-5A5F90E53225}"/>
              </a:ext>
            </a:extLst>
          </p:cNvPr>
          <p:cNvSpPr/>
          <p:nvPr/>
        </p:nvSpPr>
        <p:spPr>
          <a:xfrm>
            <a:off x="460232" y="1765777"/>
            <a:ext cx="11076422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F5E5723B-FB47-7407-C172-08D9523C3F01}"/>
              </a:ext>
            </a:extLst>
          </p:cNvPr>
          <p:cNvGrpSpPr/>
          <p:nvPr/>
        </p:nvGrpSpPr>
        <p:grpSpPr>
          <a:xfrm>
            <a:off x="1037165" y="2457838"/>
            <a:ext cx="1406047" cy="395366"/>
            <a:chOff x="546100" y="1612900"/>
            <a:chExt cx="1174750" cy="42917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CEA78FB-5CF2-8A93-EE5B-E0977CA7FFC2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8E6912CF-001C-5731-AE7F-2EA5D1B3DAD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E35CB06-F56F-A2F8-23AE-F09132C25E9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F9D42A1C-26C5-9071-F4A7-314C5307E4E5}"/>
              </a:ext>
            </a:extLst>
          </p:cNvPr>
          <p:cNvSpPr/>
          <p:nvPr/>
        </p:nvSpPr>
        <p:spPr>
          <a:xfrm>
            <a:off x="8921671" y="2303201"/>
            <a:ext cx="2614983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8265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Résoudre les erreurs d’ajouts de personnes dans une demande et prise en charge Delta.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Sur certaines demandes, l’ajout de personne est bloqué par une erreur et implique un contournement pour mettre à jour la composition d’une prise demande orientée vers Delta.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A3CC6CB-3ECC-DC65-8486-7059C3729550}"/>
              </a:ext>
            </a:extLst>
          </p:cNvPr>
          <p:cNvSpPr/>
          <p:nvPr/>
        </p:nvSpPr>
        <p:spPr>
          <a:xfrm>
            <a:off x="6101602" y="2303201"/>
            <a:ext cx="2614983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2051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Identifier les évènements sur lesquels le changement de statut automatique d’une demande insertion doit se baser.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Aujourd’hui le changement automatique se base sur la date de dernière mise à jour de la demande et non du dossier du ménage et non plus sur la transmission de la demande ou de changements apportés.</a:t>
            </a: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00990221-4BEE-27CC-3297-68746C31A389}"/>
              </a:ext>
            </a:extLst>
          </p:cNvPr>
          <p:cNvGrpSpPr/>
          <p:nvPr/>
        </p:nvGrpSpPr>
        <p:grpSpPr>
          <a:xfrm>
            <a:off x="9756841" y="2456089"/>
            <a:ext cx="1454287" cy="397115"/>
            <a:chOff x="546100" y="1612899"/>
            <a:chExt cx="1174750" cy="467187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27074B2-18BA-0970-06E5-74D0897C9B74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A7E98E7A-C636-4BC9-D454-AC4E1813A2C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79581796-B510-2231-A4EA-D9E557FD967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B9251B37-AB40-3359-5C46-4CC4B40C1B3C}"/>
              </a:ext>
            </a:extLst>
          </p:cNvPr>
          <p:cNvSpPr/>
          <p:nvPr/>
        </p:nvSpPr>
        <p:spPr>
          <a:xfrm>
            <a:off x="3281533" y="2303201"/>
            <a:ext cx="2614983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7509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Faire ressortir correctement la demande sur liste d’attente mais actualisée par le TS dans le tableau de bord « Sur liste d'attente modifié par UPA ».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La demande sur liste d’attente doit aussi toujours être visible depuis la fonctionnalité de gestion des listes d’attente</a:t>
            </a:r>
          </a:p>
        </p:txBody>
      </p: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827FA65C-6FE6-2213-F497-3AC42E82A7F2}"/>
              </a:ext>
            </a:extLst>
          </p:cNvPr>
          <p:cNvGrpSpPr/>
          <p:nvPr/>
        </p:nvGrpSpPr>
        <p:grpSpPr>
          <a:xfrm>
            <a:off x="3862243" y="2469431"/>
            <a:ext cx="1453565" cy="359845"/>
            <a:chOff x="546100" y="1612900"/>
            <a:chExt cx="1174750" cy="429172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0ED251F-1AAF-CC18-4E4B-400C26D1C85B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 : coins arrondis 61">
              <a:extLst>
                <a:ext uri="{FF2B5EF4-FFF2-40B4-BE49-F238E27FC236}">
                  <a16:creationId xmlns:a16="http://schemas.microsoft.com/office/drawing/2014/main" id="{E183985B-C728-507C-9434-39041DCEAA9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DF0D03C-D951-DA5C-41EA-1A28FEE7EA9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C5E4116C-5F20-6EF8-FA0D-192AD9A6E1F0}"/>
              </a:ext>
            </a:extLst>
          </p:cNvPr>
          <p:cNvGrpSpPr/>
          <p:nvPr/>
        </p:nvGrpSpPr>
        <p:grpSpPr>
          <a:xfrm>
            <a:off x="6655652" y="2475423"/>
            <a:ext cx="1453565" cy="359845"/>
            <a:chOff x="546100" y="1612900"/>
            <a:chExt cx="1174750" cy="42917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BD491E-9357-1E4C-6F67-C2C3E07049D3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4F6F2860-6D96-6987-A5BE-7A318262AAA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4ECD8989-EA1B-4A67-C9A0-DF4C37495B1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556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DF316-B0BD-0E4E-A5D4-057D97FFC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E4E29-D086-9432-7547-06DEEC7F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E3348D8-2434-CD73-E7B6-C9E9E83B6A6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FB7835-2CFB-037C-295F-3B1EDEC0EB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ECF3139-7780-230F-E6BB-5B176E30A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159511"/>
              </p:ext>
            </p:extLst>
          </p:nvPr>
        </p:nvGraphicFramePr>
        <p:xfrm>
          <a:off x="479998" y="1763461"/>
          <a:ext cx="11232000" cy="4044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82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3502324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4219855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94996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8296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Problèmes de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 pour intégrer cette 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6466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Préparer le droit à l’oubli avec l’enregistrement de la dernière date de contact/mise à jour du 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Confirmé pour intégrer cette 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6463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Enregistrer les informations sur l’envoi des 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Séparer les deux sujets 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6463 -&gt; Tracer l’envoi de SMS pour le droit à l’oubli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Autre ticket -&gt; Harmoniser le parcours pour la gestion des 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Confirmé pour intégrer cette 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7943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Afficher les demandes sur liste d’attente dans le tableau de bord même quand elles sont à mettre à 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Traitement uniquement du problème dans la recherche des demandes qui ne remontent pas correctement les demandes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Modification des tableaux de bord suspendue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785058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7509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Restitution des demandes sur liste d’attente dans Gérer les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Problème d’absence d’inscriptions sur liste d’attente dans Gérer les listes d’attente quand la demande est à mettre à 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Traiter via un article en base de connaissances pour expliquer le fonctionnement en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22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22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442337"/>
              </p:ext>
            </p:extLst>
          </p:nvPr>
        </p:nvGraphicFramePr>
        <p:xfrm>
          <a:off x="479998" y="1763461"/>
          <a:ext cx="11232000" cy="4044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82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3502324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4219855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94996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2051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Identifier l’information sur laquelle le changement automatique de statut doit se baser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Le délai se base actuellement sur la date de mise à jour.</a:t>
                      </a:r>
                    </a:p>
                    <a:p>
                      <a:r>
                        <a:rPr lang="fr-FR" sz="1200" i="0" dirty="0"/>
                        <a:t>Proposition en séance de se baser sur la date de transmission.</a:t>
                      </a:r>
                    </a:p>
                    <a:p>
                      <a:r>
                        <a:rPr lang="fr-FR" sz="1200" i="0" dirty="0"/>
                        <a:t>Analyse à réaliser pour identifier les autres changements qui peuvent actualiser le dossier et réinitialiser le délai de changement automatique de statut.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Complément d’analyse nécessaire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326070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8265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Blocage lors de l’ajout de personne dans une demande 115 orientée vers 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Confirmé pour intégrer cette version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Ticket complémentaire pour des cas de retraits bloqués (en attente de cas constatés)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584367"/>
                  </a:ext>
                </a:extLst>
              </a:tr>
              <a:tr h="294996">
                <a:tc>
                  <a:txBody>
                    <a:bodyPr/>
                    <a:lstStyle/>
                    <a:p>
                      <a:r>
                        <a:rPr lang="fr-FR" sz="1200" i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Sujet sur les champs obligatoires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Inciter les utilisateurs à renseigner un socle minimal d’informations avant de créer la demande insertion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Eval approfondie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Situation administrative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Situation budgétaire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200" i="0" dirty="0"/>
                        <a:t>Besoin d’ajouter une option ne souhaite pas répondre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à mener et concertation à prévoir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32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933589"/>
              </p:ext>
            </p:extLst>
          </p:nvPr>
        </p:nvGraphicFramePr>
        <p:xfrm>
          <a:off x="480000" y="1654604"/>
          <a:ext cx="11232000" cy="164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503464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2656117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9456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06/01/2025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04C4B4-2E2D-4B8D-94F6-5ADC1D776E3C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508a59e5-b22a-41ad-92a4-10dd5b0c440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Microsoft Office PowerPoint</Application>
  <PresentationFormat>Grand écran</PresentationFormat>
  <Paragraphs>199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Marianne</vt:lpstr>
      <vt:lpstr>1_GOUVERNEMENT</vt:lpstr>
      <vt:lpstr>2_GOUVERNEMENT</vt:lpstr>
      <vt:lpstr>GOUVERNEMENT</vt:lpstr>
      <vt:lpstr>3_GOUVERNEMENT</vt:lpstr>
      <vt:lpstr>4_GOUVERNEMENT</vt:lpstr>
      <vt:lpstr>5_GOUVERNEMENT</vt:lpstr>
      <vt:lpstr>Présentation PowerPoint</vt:lpstr>
      <vt:lpstr>Sommaire</vt:lpstr>
      <vt:lpstr>1. Thématiques identifiées</vt:lpstr>
      <vt:lpstr>2. Liste des tickets 1/2</vt:lpstr>
      <vt:lpstr>2. Liste des tickets 2/2</vt:lpstr>
      <vt:lpstr>3. Relevé d’informations, de décisions et d’actions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53</cp:revision>
  <dcterms:created xsi:type="dcterms:W3CDTF">2024-10-23T10:18:38Z</dcterms:created>
  <dcterms:modified xsi:type="dcterms:W3CDTF">2025-01-06T10:12:13Z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